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customXml/itemProps6.xml" ContentType="application/vnd.openxmlformats-officedocument.customXmlProperties+xml"/>
  <Override PartName="/customXml/itemProps7.xml" ContentType="application/vnd.openxmlformats-officedocument.customXmlProperties+xml"/>
  <Override PartName="/customXml/itemProps8.xml" ContentType="application/vnd.openxmlformats-officedocument.customXmlProperties+xml"/>
  <Override PartName="/customXml/itemProps9.xml" ContentType="application/vnd.openxmlformats-officedocument.customXmlProperties+xml"/>
  <Override PartName="/customXml/itemProps10.xml" ContentType="application/vnd.openxmlformats-officedocument.customXmlProperties+xml"/>
  <Override PartName="/customXml/itemProps11.xml" ContentType="application/vnd.openxmlformats-officedocument.customXmlProperties+xml"/>
  <Override PartName="/customXml/itemProps12.xml" ContentType="application/vnd.openxmlformats-officedocument.customXmlProperties+xml"/>
  <Override PartName="/customXml/itemProps13.xml" ContentType="application/vnd.openxmlformats-officedocument.customXmlProperties+xml"/>
  <Override PartName="/customXml/itemProps14.xml" ContentType="application/vnd.openxmlformats-officedocument.customXmlProperties+xml"/>
  <Override PartName="/customXml/itemProps15.xml" ContentType="application/vnd.openxmlformats-officedocument.customXmlProperties+xml"/>
  <Override PartName="/customXml/itemProps16.xml" ContentType="application/vnd.openxmlformats-officedocument.customXmlProperties+xml"/>
  <Override PartName="/customXml/itemProps17.xml" ContentType="application/vnd.openxmlformats-officedocument.customXmlProperties+xml"/>
  <Override PartName="/customXml/itemProps18.xml" ContentType="application/vnd.openxmlformats-officedocument.customXmlProperties+xml"/>
  <Override PartName="/customXml/itemProps19.xml" ContentType="application/vnd.openxmlformats-officedocument.customXmlProperties+xml"/>
  <Override PartName="/customXml/itemProps20.xml" ContentType="application/vnd.openxmlformats-officedocument.customXmlProperties+xml"/>
  <Override PartName="/customXml/itemProps21.xml" ContentType="application/vnd.openxmlformats-officedocument.customXmlProperties+xml"/>
  <Override PartName="/customXml/itemProps22.xml" ContentType="application/vnd.openxmlformats-officedocument.customXmlProperties+xml"/>
  <Override PartName="/customXml/itemProps23.xml" ContentType="application/vnd.openxmlformats-officedocument.customXmlProperties+xml"/>
  <Override PartName="/customXml/itemProps24.xml" ContentType="application/vnd.openxmlformats-officedocument.customXmlProperties+xml"/>
  <Override PartName="/customXml/itemProps25.xml" ContentType="application/vnd.openxmlformats-officedocument.customXmlProperties+xml"/>
  <Override PartName="/customXml/itemProps26.xml" ContentType="application/vnd.openxmlformats-officedocument.customXmlProperties+xml"/>
  <Override PartName="/customXml/itemProps27.xml" ContentType="application/vnd.openxmlformats-officedocument.customXmlProperties+xml"/>
  <Override PartName="/customXml/itemProps28.xml" ContentType="application/vnd.openxmlformats-officedocument.customXmlProperties+xml"/>
  <Override PartName="/customXml/itemProps29.xml" ContentType="application/vnd.openxmlformats-officedocument.customXmlProperties+xml"/>
  <Override PartName="/customXml/itemProps30.xml" ContentType="application/vnd.openxmlformats-officedocument.customXmlProperties+xml"/>
  <Override PartName="/customXml/itemProps31.xml" ContentType="application/vnd.openxmlformats-officedocument.customXmlProperties+xml"/>
  <Override PartName="/customXml/itemProps32.xml" ContentType="application/vnd.openxmlformats-officedocument.customXmlProperties+xml"/>
  <Override PartName="/customXml/itemProps3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82" r:id="rId34"/>
    <p:sldMasterId id="2147484218" r:id="rId35"/>
  </p:sldMasterIdLst>
  <p:notesMasterIdLst>
    <p:notesMasterId r:id="rId58"/>
  </p:notesMasterIdLst>
  <p:handoutMasterIdLst>
    <p:handoutMasterId r:id="rId59"/>
  </p:handoutMasterIdLst>
  <p:sldIdLst>
    <p:sldId id="304" r:id="rId36"/>
    <p:sldId id="291" r:id="rId37"/>
    <p:sldId id="356" r:id="rId38"/>
    <p:sldId id="354" r:id="rId39"/>
    <p:sldId id="378" r:id="rId40"/>
    <p:sldId id="379" r:id="rId41"/>
    <p:sldId id="380" r:id="rId42"/>
    <p:sldId id="381" r:id="rId43"/>
    <p:sldId id="382" r:id="rId44"/>
    <p:sldId id="383" r:id="rId45"/>
    <p:sldId id="384" r:id="rId46"/>
    <p:sldId id="385" r:id="rId47"/>
    <p:sldId id="386" r:id="rId48"/>
    <p:sldId id="377" r:id="rId49"/>
    <p:sldId id="387" r:id="rId50"/>
    <p:sldId id="388" r:id="rId51"/>
    <p:sldId id="389" r:id="rId52"/>
    <p:sldId id="390" r:id="rId53"/>
    <p:sldId id="391" r:id="rId54"/>
    <p:sldId id="392" r:id="rId55"/>
    <p:sldId id="394" r:id="rId56"/>
    <p:sldId id="257" r:id="rId57"/>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p15:clr>
            <a:srgbClr val="A4A3A4"/>
          </p15:clr>
        </p15:guide>
        <p15:guide id="2" pos="3917">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1" name="Mary Feil-Jacobs" initials="MFJ" lastIdx="43" clrIdx="1"/>
  <p:cmAuthor id="2" name="Monica Lueder" initials="ML" lastIdx="22" clrIdx="2">
    <p:extLst/>
  </p:cmAuthor>
  <p:cmAuthor id="3" name="Mary Feil-Jacobs" initials="MF" lastIdx="22"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2C6"/>
    <a:srgbClr val="002060"/>
    <a:srgbClr val="0259A0"/>
    <a:srgbClr val="0078D7"/>
    <a:srgbClr val="072726"/>
    <a:srgbClr val="013C6B"/>
    <a:srgbClr val="F2F2F2"/>
    <a:srgbClr val="7F7F7F"/>
    <a:srgbClr val="737373"/>
    <a:srgbClr val="DC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374" autoAdjust="0"/>
    <p:restoredTop sz="95742" autoAdjust="0"/>
  </p:normalViewPr>
  <p:slideViewPr>
    <p:cSldViewPr>
      <p:cViewPr varScale="1">
        <p:scale>
          <a:sx n="108" d="100"/>
          <a:sy n="108" d="100"/>
        </p:scale>
        <p:origin x="1122" y="114"/>
      </p:cViewPr>
      <p:guideLst>
        <p:guide orient="horz" pos="2203"/>
        <p:guide pos="3917"/>
      </p:guideLst>
    </p:cSldViewPr>
  </p:slideViewPr>
  <p:outlineViewPr>
    <p:cViewPr>
      <p:scale>
        <a:sx n="33" d="100"/>
        <a:sy n="33" d="100"/>
      </p:scale>
      <p:origin x="0" y="0"/>
    </p:cViewPr>
  </p:outlineViewPr>
  <p:notesTextViewPr>
    <p:cViewPr>
      <p:scale>
        <a:sx n="3" d="2"/>
        <a:sy n="3" d="2"/>
      </p:scale>
      <p:origin x="0" y="0"/>
    </p:cViewPr>
  </p:notesTextViewPr>
  <p:sorterViewPr>
    <p:cViewPr>
      <p:scale>
        <a:sx n="140" d="100"/>
        <a:sy n="140" d="100"/>
      </p:scale>
      <p:origin x="0" y="-492"/>
    </p:cViewPr>
  </p:sorterViewPr>
  <p:notesViewPr>
    <p:cSldViewPr showGuides="1">
      <p:cViewPr varScale="1">
        <p:scale>
          <a:sx n="83" d="100"/>
          <a:sy n="83" d="100"/>
        </p:scale>
        <p:origin x="3852"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customXml" Target="../customXml/item13.xml"/><Relationship Id="rId18" Type="http://schemas.openxmlformats.org/officeDocument/2006/relationships/customXml" Target="../customXml/item18.xml"/><Relationship Id="rId26" Type="http://schemas.openxmlformats.org/officeDocument/2006/relationships/customXml" Target="../customXml/item26.xml"/><Relationship Id="rId39" Type="http://schemas.openxmlformats.org/officeDocument/2006/relationships/slide" Target="slides/slide4.xml"/><Relationship Id="rId21" Type="http://schemas.openxmlformats.org/officeDocument/2006/relationships/customXml" Target="../customXml/item21.xml"/><Relationship Id="rId34" Type="http://schemas.openxmlformats.org/officeDocument/2006/relationships/slideMaster" Target="slideMasters/slideMaster1.xml"/><Relationship Id="rId42" Type="http://schemas.openxmlformats.org/officeDocument/2006/relationships/slide" Target="slides/slide7.xml"/><Relationship Id="rId47" Type="http://schemas.openxmlformats.org/officeDocument/2006/relationships/slide" Target="slides/slide12.xml"/><Relationship Id="rId50" Type="http://schemas.openxmlformats.org/officeDocument/2006/relationships/slide" Target="slides/slide15.xml"/><Relationship Id="rId55" Type="http://schemas.openxmlformats.org/officeDocument/2006/relationships/slide" Target="slides/slide20.xml"/><Relationship Id="rId63" Type="http://schemas.openxmlformats.org/officeDocument/2006/relationships/theme" Target="theme/theme1.xml"/><Relationship Id="rId7" Type="http://schemas.openxmlformats.org/officeDocument/2006/relationships/customXml" Target="../customXml/item7.xml"/><Relationship Id="rId2" Type="http://schemas.openxmlformats.org/officeDocument/2006/relationships/customXml" Target="../customXml/item2.xml"/><Relationship Id="rId16" Type="http://schemas.openxmlformats.org/officeDocument/2006/relationships/customXml" Target="../customXml/item16.xml"/><Relationship Id="rId20" Type="http://schemas.openxmlformats.org/officeDocument/2006/relationships/customXml" Target="../customXml/item20.xml"/><Relationship Id="rId29" Type="http://schemas.openxmlformats.org/officeDocument/2006/relationships/customXml" Target="../customXml/item29.xml"/><Relationship Id="rId41" Type="http://schemas.openxmlformats.org/officeDocument/2006/relationships/slide" Target="slides/slide6.xml"/><Relationship Id="rId54" Type="http://schemas.openxmlformats.org/officeDocument/2006/relationships/slide" Target="slides/slide1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customXml" Target="../customXml/item6.xml"/><Relationship Id="rId11" Type="http://schemas.openxmlformats.org/officeDocument/2006/relationships/customXml" Target="../customXml/item11.xml"/><Relationship Id="rId24" Type="http://schemas.openxmlformats.org/officeDocument/2006/relationships/customXml" Target="../customXml/item24.xml"/><Relationship Id="rId32" Type="http://schemas.openxmlformats.org/officeDocument/2006/relationships/customXml" Target="../customXml/item32.xml"/><Relationship Id="rId37" Type="http://schemas.openxmlformats.org/officeDocument/2006/relationships/slide" Target="slides/slide2.xml"/><Relationship Id="rId40" Type="http://schemas.openxmlformats.org/officeDocument/2006/relationships/slide" Target="slides/slide5.xml"/><Relationship Id="rId45" Type="http://schemas.openxmlformats.org/officeDocument/2006/relationships/slide" Target="slides/slide10.xml"/><Relationship Id="rId53" Type="http://schemas.openxmlformats.org/officeDocument/2006/relationships/slide" Target="slides/slide18.xml"/><Relationship Id="rId58" Type="http://schemas.openxmlformats.org/officeDocument/2006/relationships/notesMaster" Target="notesMasters/notesMaster1.xml"/><Relationship Id="rId5" Type="http://schemas.openxmlformats.org/officeDocument/2006/relationships/customXml" Target="../customXml/item5.xml"/><Relationship Id="rId15" Type="http://schemas.openxmlformats.org/officeDocument/2006/relationships/customXml" Target="../customXml/item15.xml"/><Relationship Id="rId23" Type="http://schemas.openxmlformats.org/officeDocument/2006/relationships/customXml" Target="../customXml/item23.xml"/><Relationship Id="rId28" Type="http://schemas.openxmlformats.org/officeDocument/2006/relationships/customXml" Target="../customXml/item28.xml"/><Relationship Id="rId36" Type="http://schemas.openxmlformats.org/officeDocument/2006/relationships/slide" Target="slides/slide1.xml"/><Relationship Id="rId49" Type="http://schemas.openxmlformats.org/officeDocument/2006/relationships/slide" Target="slides/slide14.xml"/><Relationship Id="rId57" Type="http://schemas.openxmlformats.org/officeDocument/2006/relationships/slide" Target="slides/slide22.xml"/><Relationship Id="rId61" Type="http://schemas.openxmlformats.org/officeDocument/2006/relationships/presProps" Target="presProps.xml"/><Relationship Id="rId10" Type="http://schemas.openxmlformats.org/officeDocument/2006/relationships/customXml" Target="../customXml/item10.xml"/><Relationship Id="rId19" Type="http://schemas.openxmlformats.org/officeDocument/2006/relationships/customXml" Target="../customXml/item19.xml"/><Relationship Id="rId31" Type="http://schemas.openxmlformats.org/officeDocument/2006/relationships/customXml" Target="../customXml/item31.xml"/><Relationship Id="rId44" Type="http://schemas.openxmlformats.org/officeDocument/2006/relationships/slide" Target="slides/slide9.xml"/><Relationship Id="rId52" Type="http://schemas.openxmlformats.org/officeDocument/2006/relationships/slide" Target="slides/slide17.xml"/><Relationship Id="rId60"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customXml" Target="../customXml/item9.xml"/><Relationship Id="rId14" Type="http://schemas.openxmlformats.org/officeDocument/2006/relationships/customXml" Target="../customXml/item14.xml"/><Relationship Id="rId22" Type="http://schemas.openxmlformats.org/officeDocument/2006/relationships/customXml" Target="../customXml/item22.xml"/><Relationship Id="rId27" Type="http://schemas.openxmlformats.org/officeDocument/2006/relationships/customXml" Target="../customXml/item27.xml"/><Relationship Id="rId30" Type="http://schemas.openxmlformats.org/officeDocument/2006/relationships/customXml" Target="../customXml/item30.xml"/><Relationship Id="rId35" Type="http://schemas.openxmlformats.org/officeDocument/2006/relationships/slideMaster" Target="slideMasters/slideMaster2.xml"/><Relationship Id="rId43" Type="http://schemas.openxmlformats.org/officeDocument/2006/relationships/slide" Target="slides/slide8.xml"/><Relationship Id="rId48" Type="http://schemas.openxmlformats.org/officeDocument/2006/relationships/slide" Target="slides/slide13.xml"/><Relationship Id="rId56" Type="http://schemas.openxmlformats.org/officeDocument/2006/relationships/slide" Target="slides/slide21.xml"/><Relationship Id="rId64" Type="http://schemas.openxmlformats.org/officeDocument/2006/relationships/tableStyles" Target="tableStyles.xml"/><Relationship Id="rId8" Type="http://schemas.openxmlformats.org/officeDocument/2006/relationships/customXml" Target="../customXml/item8.xml"/><Relationship Id="rId51" Type="http://schemas.openxmlformats.org/officeDocument/2006/relationships/slide" Target="slides/slide16.xml"/><Relationship Id="rId3" Type="http://schemas.openxmlformats.org/officeDocument/2006/relationships/customXml" Target="../customXml/item3.xml"/><Relationship Id="rId12" Type="http://schemas.openxmlformats.org/officeDocument/2006/relationships/customXml" Target="../customXml/item12.xml"/><Relationship Id="rId17" Type="http://schemas.openxmlformats.org/officeDocument/2006/relationships/customXml" Target="../customXml/item17.xml"/><Relationship Id="rId25" Type="http://schemas.openxmlformats.org/officeDocument/2006/relationships/customXml" Target="../customXml/item25.xml"/><Relationship Id="rId33" Type="http://schemas.openxmlformats.org/officeDocument/2006/relationships/customXml" Target="../customXml/item33.xml"/><Relationship Id="rId38" Type="http://schemas.openxmlformats.org/officeDocument/2006/relationships/slide" Target="slides/slide3.xml"/><Relationship Id="rId46" Type="http://schemas.openxmlformats.org/officeDocument/2006/relationships/slide" Target="slides/slide1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C8D045D-9A66-44E7-900A-FC6D0BD4E54A}" type="datetime8">
              <a:rPr lang="en-US" smtClean="0">
                <a:latin typeface="Segoe UI" pitchFamily="34" charset="0"/>
              </a:rPr>
              <a:t>2/16/2016 9:38 AM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EEC551-8CDA-4EB6-89BB-2A86C9F091C8}" type="datetime8">
              <a:rPr lang="en-US" smtClean="0"/>
              <a:t>2/16/2016 9:38 AM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46A8731A-EBC6-4AEB-8A04-30922D0B894B}" type="datetime1">
              <a:rPr lang="en-US" smtClean="0">
                <a:solidFill>
                  <a:prstClr val="black"/>
                </a:solidFill>
              </a:rPr>
              <a:t>2/16/2016</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a:t>
            </a:fld>
            <a:endParaRPr lang="en-US" dirty="0">
              <a:solidFill>
                <a:prstClr val="black"/>
              </a:solidFill>
            </a:endParaRPr>
          </a:p>
        </p:txBody>
      </p:sp>
    </p:spTree>
    <p:extLst>
      <p:ext uri="{BB962C8B-B14F-4D97-AF65-F5344CB8AC3E}">
        <p14:creationId xmlns:p14="http://schemas.microsoft.com/office/powerpoint/2010/main" val="37398763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t>Build 2015</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endParaRPr kumimoji="0" lang="en-US" sz="400" b="0" i="0" u="none" strike="noStrike" kern="1200" cap="none" spc="0" normalizeH="0" baseline="0" noProof="0" dirty="0" smtClean="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2/16/2016 9:38 AM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1406045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customXml" Target="../../customXml/item23.xml"/><Relationship Id="rId7" Type="http://schemas.openxmlformats.org/officeDocument/2006/relationships/image" Target="../media/image1.png"/><Relationship Id="rId2" Type="http://schemas.openxmlformats.org/officeDocument/2006/relationships/customXml" Target="../../customXml/item9.xml"/><Relationship Id="rId1" Type="http://schemas.openxmlformats.org/officeDocument/2006/relationships/customXml" Target="../../customXml/item13.xml"/><Relationship Id="rId6" Type="http://schemas.openxmlformats.org/officeDocument/2006/relationships/slideMaster" Target="../slideMasters/slideMaster1.xml"/><Relationship Id="rId5" Type="http://schemas.openxmlformats.org/officeDocument/2006/relationships/customXml" Target="../../customXml/item8.xml"/><Relationship Id="rId4" Type="http://schemas.openxmlformats.org/officeDocument/2006/relationships/customXml" Target="../../customXml/item32.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customXml" Target="../../customXml/item16.xml"/><Relationship Id="rId7" Type="http://schemas.openxmlformats.org/officeDocument/2006/relationships/image" Target="../media/image1.png"/><Relationship Id="rId2" Type="http://schemas.openxmlformats.org/officeDocument/2006/relationships/customXml" Target="../../customXml/item21.xml"/><Relationship Id="rId1" Type="http://schemas.openxmlformats.org/officeDocument/2006/relationships/customXml" Target="../../customXml/item10.xml"/><Relationship Id="rId6" Type="http://schemas.openxmlformats.org/officeDocument/2006/relationships/slideMaster" Target="../slideMasters/slideMaster1.xml"/><Relationship Id="rId5" Type="http://schemas.openxmlformats.org/officeDocument/2006/relationships/customXml" Target="../../customXml/item26.xml"/><Relationship Id="rId4" Type="http://schemas.openxmlformats.org/officeDocument/2006/relationships/customXml" Target="../../customXml/item29.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customXml" Target="../../customXml/item3.xml"/><Relationship Id="rId7" Type="http://schemas.openxmlformats.org/officeDocument/2006/relationships/image" Target="../media/image1.png"/><Relationship Id="rId2" Type="http://schemas.openxmlformats.org/officeDocument/2006/relationships/customXml" Target="../../customXml/item17.xml"/><Relationship Id="rId1" Type="http://schemas.openxmlformats.org/officeDocument/2006/relationships/customXml" Target="../../customXml/item11.xml"/><Relationship Id="rId6" Type="http://schemas.openxmlformats.org/officeDocument/2006/relationships/slideMaster" Target="../slideMasters/slideMaster1.xml"/><Relationship Id="rId5" Type="http://schemas.openxmlformats.org/officeDocument/2006/relationships/customXml" Target="../../customXml/item28.xml"/><Relationship Id="rId4" Type="http://schemas.openxmlformats.org/officeDocument/2006/relationships/customXml" Target="../../customXml/item12.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customXml" Target="../../customXml/item2.xml"/><Relationship Id="rId7" Type="http://schemas.openxmlformats.org/officeDocument/2006/relationships/image" Target="../media/image1.png"/><Relationship Id="rId2" Type="http://schemas.openxmlformats.org/officeDocument/2006/relationships/customXml" Target="../../customXml/item24.xml"/><Relationship Id="rId1" Type="http://schemas.openxmlformats.org/officeDocument/2006/relationships/customXml" Target="../../customXml/item1.xml"/><Relationship Id="rId6" Type="http://schemas.openxmlformats.org/officeDocument/2006/relationships/slideMaster" Target="../slideMasters/slideMaster1.xml"/><Relationship Id="rId5" Type="http://schemas.openxmlformats.org/officeDocument/2006/relationships/customXml" Target="../../customXml/item25.xml"/><Relationship Id="rId4" Type="http://schemas.openxmlformats.org/officeDocument/2006/relationships/customXml" Target="../../customXml/item7.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customXml" Target="../../customXml/item15.xml"/><Relationship Id="rId7" Type="http://schemas.openxmlformats.org/officeDocument/2006/relationships/image" Target="../media/image2.png"/><Relationship Id="rId2" Type="http://schemas.openxmlformats.org/officeDocument/2006/relationships/customXml" Target="../../customXml/item6.xml"/><Relationship Id="rId1" Type="http://schemas.openxmlformats.org/officeDocument/2006/relationships/customXml" Target="../../customXml/item5.xml"/><Relationship Id="rId6" Type="http://schemas.openxmlformats.org/officeDocument/2006/relationships/slideMaster" Target="../slideMasters/slideMaster1.xml"/><Relationship Id="rId5" Type="http://schemas.openxmlformats.org/officeDocument/2006/relationships/customXml" Target="../../customXml/item33.xml"/><Relationship Id="rId4" Type="http://schemas.openxmlformats.org/officeDocument/2006/relationships/customXml" Target="../../customXml/item19.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customXml" Target="../../customXml/item20.xml"/><Relationship Id="rId7" Type="http://schemas.openxmlformats.org/officeDocument/2006/relationships/image" Target="../media/image2.png"/><Relationship Id="rId2" Type="http://schemas.openxmlformats.org/officeDocument/2006/relationships/customXml" Target="../../customXml/item31.xml"/><Relationship Id="rId1" Type="http://schemas.openxmlformats.org/officeDocument/2006/relationships/customXml" Target="../../customXml/item14.xml"/><Relationship Id="rId6" Type="http://schemas.openxmlformats.org/officeDocument/2006/relationships/slideMaster" Target="../slideMasters/slideMaster1.xml"/><Relationship Id="rId5" Type="http://schemas.openxmlformats.org/officeDocument/2006/relationships/customXml" Target="../../customXml/item22.xml"/><Relationship Id="rId4" Type="http://schemas.openxmlformats.org/officeDocument/2006/relationships/customXml" Target="../../customXml/item30.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88605353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65760" y="1280160"/>
            <a:ext cx="11704320" cy="1877437"/>
          </a:xfrm>
        </p:spPr>
        <p:txBody>
          <a:bodyPr>
            <a:spAutoFit/>
          </a:bodyPr>
          <a:lstStyle>
            <a:lvl1pPr>
              <a:spcBef>
                <a:spcPts val="600"/>
              </a:spcBef>
              <a:defRPr sz="2000"/>
            </a:lvl1pPr>
            <a:lvl2pPr>
              <a:spcBef>
                <a:spcPts val="600"/>
              </a:spcBef>
              <a:defRPr sz="2000"/>
            </a:lvl2pPr>
            <a:lvl3pPr>
              <a:spcBef>
                <a:spcPts val="600"/>
              </a:spcBef>
              <a:defRPr sz="2000"/>
            </a:lvl3pPr>
            <a:lvl4pPr>
              <a:spcBef>
                <a:spcPts val="600"/>
              </a:spcBef>
              <a:defRPr sz="2000"/>
            </a:lvl4pPr>
            <a:lvl5pPr>
              <a:spcBef>
                <a:spcPts val="600"/>
              </a:spcBef>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553196831"/>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Quote Layout_Accent Color 2">
    <p:bg>
      <p:bgPr>
        <a:solidFill>
          <a:schemeClr val="accent2"/>
        </a:solidFill>
        <a:effectLst/>
      </p:bgPr>
    </p:bg>
    <p:spTree>
      <p:nvGrpSpPr>
        <p:cNvPr id="1" name=""/>
        <p:cNvGrpSpPr/>
        <p:nvPr/>
      </p:nvGrpSpPr>
      <p:grpSpPr>
        <a:xfrm>
          <a:off x="0" y="0"/>
          <a:ext cx="0" cy="0"/>
          <a:chOff x="0" y="0"/>
          <a:chExt cx="0" cy="0"/>
        </a:xfrm>
      </p:grpSpPr>
      <p:sp>
        <p:nvSpPr>
          <p:cNvPr id="3" name="Title 1"/>
          <p:cNvSpPr>
            <a:spLocks noGrp="1"/>
          </p:cNvSpPr>
          <p:nvPr>
            <p:ph type="title" hasCustomPrompt="1"/>
          </p:nvPr>
        </p:nvSpPr>
        <p:spPr>
          <a:xfrm>
            <a:off x="1189038" y="2125664"/>
            <a:ext cx="10058399" cy="917575"/>
          </a:xfrm>
        </p:spPr>
        <p:txBody>
          <a:bodyPr/>
          <a:lstStyle>
            <a:lvl1pPr marL="282520" indent="-282520">
              <a:tabLst>
                <a:tab pos="282520" algn="l"/>
              </a:tabLst>
              <a:defRPr sz="5999" baseline="0"/>
            </a:lvl1pPr>
          </a:lstStyle>
          <a:p>
            <a:r>
              <a:rPr lang="en-US" dirty="0" smtClean="0"/>
              <a:t>“	Add a quote here. Design is easier than it looks, and more important than it seems.”</a:t>
            </a:r>
            <a:endParaRPr lang="en-US" dirty="0"/>
          </a:p>
        </p:txBody>
      </p:sp>
      <p:sp>
        <p:nvSpPr>
          <p:cNvPr id="4" name="Text Placeholder 3"/>
          <p:cNvSpPr>
            <a:spLocks noGrp="1"/>
          </p:cNvSpPr>
          <p:nvPr>
            <p:ph type="body" sz="quarter" idx="10" hasCustomPrompt="1"/>
          </p:nvPr>
        </p:nvSpPr>
        <p:spPr>
          <a:xfrm>
            <a:off x="5761038" y="4868847"/>
            <a:ext cx="5486400" cy="1071062"/>
          </a:xfrm>
        </p:spPr>
        <p:txBody>
          <a:bodyPr/>
          <a:lstStyle>
            <a:lvl1pPr marL="0" indent="0">
              <a:spcBef>
                <a:spcPts val="0"/>
              </a:spcBef>
              <a:buNone/>
              <a:defRPr sz="3199" baseline="0">
                <a:latin typeface="+mj-lt"/>
              </a:defRPr>
            </a:lvl1pPr>
          </a:lstStyle>
          <a:p>
            <a:pPr lvl="0"/>
            <a:r>
              <a:rPr lang="en-US" dirty="0" smtClean="0"/>
              <a:t>Author’s Name</a:t>
            </a:r>
          </a:p>
          <a:p>
            <a:pPr lvl="0"/>
            <a:r>
              <a:rPr lang="en-US" dirty="0" smtClean="0"/>
              <a:t>Title</a:t>
            </a:r>
          </a:p>
        </p:txBody>
      </p:sp>
    </p:spTree>
    <p:extLst>
      <p:ext uri="{BB962C8B-B14F-4D97-AF65-F5344CB8AC3E}">
        <p14:creationId xmlns:p14="http://schemas.microsoft.com/office/powerpoint/2010/main" val="104774648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6627" y="372394"/>
            <a:ext cx="10726460" cy="1351952"/>
          </a:xfrm>
        </p:spPr>
        <p:txBody>
          <a:bodyPr/>
          <a:lstStyle/>
          <a:p>
            <a:r>
              <a:rPr lang="en-US" dirty="0" smtClean="0"/>
              <a:t>Click to edit Master title style</a:t>
            </a:r>
            <a:endParaRPr lang="en-US" dirty="0"/>
          </a:p>
        </p:txBody>
      </p:sp>
      <p:sp>
        <p:nvSpPr>
          <p:cNvPr id="3" name="Text Placeholder 2"/>
          <p:cNvSpPr>
            <a:spLocks noGrp="1"/>
          </p:cNvSpPr>
          <p:nvPr>
            <p:ph type="body" idx="1"/>
          </p:nvPr>
        </p:nvSpPr>
        <p:spPr>
          <a:xfrm>
            <a:off x="856628" y="1714631"/>
            <a:ext cx="5261211"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4" name="Content Placeholder 3"/>
          <p:cNvSpPr>
            <a:spLocks noGrp="1"/>
          </p:cNvSpPr>
          <p:nvPr>
            <p:ph sz="half" idx="2"/>
          </p:nvPr>
        </p:nvSpPr>
        <p:spPr>
          <a:xfrm>
            <a:off x="856628" y="2554944"/>
            <a:ext cx="5261211"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295965" y="1714631"/>
            <a:ext cx="5287122" cy="840314"/>
          </a:xfrm>
        </p:spPr>
        <p:txBody>
          <a:bodyPr anchor="b"/>
          <a:lstStyle>
            <a:lvl1pPr marL="0" indent="0">
              <a:buNone/>
              <a:defRPr sz="2448" b="1"/>
            </a:lvl1pPr>
            <a:lvl2pPr marL="466298" indent="0">
              <a:buNone/>
              <a:defRPr sz="2040" b="1"/>
            </a:lvl2pPr>
            <a:lvl3pPr marL="932597" indent="0">
              <a:buNone/>
              <a:defRPr sz="1836" b="1"/>
            </a:lvl3pPr>
            <a:lvl4pPr marL="1398895" indent="0">
              <a:buNone/>
              <a:defRPr sz="1632" b="1"/>
            </a:lvl4pPr>
            <a:lvl5pPr marL="1865193" indent="0">
              <a:buNone/>
              <a:defRPr sz="1632" b="1"/>
            </a:lvl5pPr>
            <a:lvl6pPr marL="2331491" indent="0">
              <a:buNone/>
              <a:defRPr sz="1632" b="1"/>
            </a:lvl6pPr>
            <a:lvl7pPr marL="2797790" indent="0">
              <a:buNone/>
              <a:defRPr sz="1632" b="1"/>
            </a:lvl7pPr>
            <a:lvl8pPr marL="3264088" indent="0">
              <a:buNone/>
              <a:defRPr sz="1632" b="1"/>
            </a:lvl8pPr>
            <a:lvl9pPr marL="3730386" indent="0">
              <a:buNone/>
              <a:defRPr sz="1632" b="1"/>
            </a:lvl9pPr>
          </a:lstStyle>
          <a:p>
            <a:pPr lvl="0"/>
            <a:r>
              <a:rPr lang="en-US" smtClean="0"/>
              <a:t>Click to edit Master text styles</a:t>
            </a:r>
          </a:p>
        </p:txBody>
      </p:sp>
      <p:sp>
        <p:nvSpPr>
          <p:cNvPr id="6" name="Content Placeholder 5"/>
          <p:cNvSpPr>
            <a:spLocks noGrp="1"/>
          </p:cNvSpPr>
          <p:nvPr>
            <p:ph sz="quarter" idx="4"/>
          </p:nvPr>
        </p:nvSpPr>
        <p:spPr>
          <a:xfrm>
            <a:off x="6295965" y="2554944"/>
            <a:ext cx="5287122" cy="375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47777416"/>
      </p:ext>
    </p:extLst>
  </p:cSld>
  <p:clrMapOvr>
    <a:masterClrMapping/>
  </p:clrMapOvr>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pPr marL="0" marR="0" lvl="0" indent="0" algn="l" defTabSz="932597" rtl="0" eaLnBrk="1" fontAlgn="auto" latinLnBrk="0" hangingPunct="1">
              <a:lnSpc>
                <a:spcPct val="100000"/>
              </a:lnSpc>
              <a:spcBef>
                <a:spcPts val="0"/>
              </a:spcBef>
              <a:spcAft>
                <a:spcPts val="0"/>
              </a:spcAft>
              <a:buClrTx/>
              <a:buSzTx/>
              <a:buFontTx/>
              <a:buNone/>
              <a:tabLst/>
              <a:defRPr/>
            </a:pPr>
            <a:fld id="{048F8846-242C-4AEC-AEBB-DDF94B96C8CB}" type="datetimeFigureOut">
              <a:rPr kumimoji="0" lang="en-US" sz="1836" b="0" i="0" u="none" strike="noStrike" kern="1200" cap="none" spc="0" normalizeH="0" baseline="0" noProof="0" smtClean="0">
                <a:ln>
                  <a:noFill/>
                </a:ln>
                <a:solidFill>
                  <a:prstClr val="black">
                    <a:tint val="75000"/>
                  </a:prstClr>
                </a:solidFill>
                <a:effectLst/>
                <a:uLnTx/>
                <a:uFillTx/>
                <a:latin typeface="Segoe UI"/>
                <a:ea typeface="+mn-ea"/>
                <a:cs typeface="+mn-cs"/>
              </a:rPr>
              <a:pPr marL="0" marR="0" lvl="0" indent="0" algn="l" defTabSz="932597" rtl="0" eaLnBrk="1" fontAlgn="auto" latinLnBrk="0" hangingPunct="1">
                <a:lnSpc>
                  <a:spcPct val="100000"/>
                </a:lnSpc>
                <a:spcBef>
                  <a:spcPts val="0"/>
                </a:spcBef>
                <a:spcAft>
                  <a:spcPts val="0"/>
                </a:spcAft>
                <a:buClrTx/>
                <a:buSzTx/>
                <a:buFontTx/>
                <a:buNone/>
                <a:tabLst/>
                <a:defRPr/>
              </a:pPr>
              <a:t>2/16/2016</a:t>
            </a:fld>
            <a:endParaRPr kumimoji="0" lang="en-US" sz="1836" b="0" i="0" u="none" strike="noStrike" kern="1200" cap="none" spc="0" normalizeH="0" baseline="0" noProof="0">
              <a:ln>
                <a:noFill/>
              </a:ln>
              <a:solidFill>
                <a:prstClr val="black">
                  <a:tint val="75000"/>
                </a:prstClr>
              </a:solidFill>
              <a:effectLst/>
              <a:uLnTx/>
              <a:uFillTx/>
              <a:latin typeface="Segoe UI"/>
              <a:ea typeface="+mn-ea"/>
              <a:cs typeface="+mn-cs"/>
            </a:endParaRPr>
          </a:p>
        </p:txBody>
      </p:sp>
    </p:spTree>
    <p:extLst>
      <p:ext uri="{BB962C8B-B14F-4D97-AF65-F5344CB8AC3E}">
        <p14:creationId xmlns:p14="http://schemas.microsoft.com/office/powerpoint/2010/main" val="20358028"/>
      </p:ext>
    </p:extLst>
  </p:cSld>
  <p:clrMapOvr>
    <a:masterClrMapping/>
  </p:clrMapOvr>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Title and Content - 2">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383629" y="1668463"/>
            <a:ext cx="8778210" cy="5029200"/>
          </a:xfrm>
        </p:spPr>
        <p:txBody>
          <a:bodyPr wrap="square">
            <a:no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dirty="0" smtClean="0"/>
              <a:t>Click to edit Master title style</a:t>
            </a:r>
            <a:endParaRPr lang="en-US" dirty="0"/>
          </a:p>
        </p:txBody>
      </p:sp>
      <p:sp>
        <p:nvSpPr>
          <p:cNvPr id="3" name="Text Placeholder 2"/>
          <p:cNvSpPr>
            <a:spLocks noGrp="1"/>
          </p:cNvSpPr>
          <p:nvPr>
            <p:ph type="body" sz="quarter" idx="11"/>
          </p:nvPr>
        </p:nvSpPr>
        <p:spPr>
          <a:xfrm>
            <a:off x="283148" y="1668463"/>
            <a:ext cx="2743200" cy="5029200"/>
          </a:xfrm>
        </p:spPr>
        <p:txBody>
          <a:bodyPr>
            <a:noAutofit/>
          </a:bodyPr>
          <a:lstStyle>
            <a:lvl1pPr marL="0" indent="0">
              <a:buNone/>
              <a:defRPr kumimoji="0" lang="en-US" sz="2400" b="0" i="0" u="none" strike="noStrike" kern="1200" cap="none" spc="0" normalizeH="0" baseline="0" dirty="0" smtClean="0">
                <a:ln>
                  <a:noFill/>
                </a:ln>
                <a:gradFill>
                  <a:gsLst>
                    <a:gs pos="100000">
                      <a:srgbClr val="000000">
                        <a:lumMod val="75000"/>
                        <a:lumOff val="25000"/>
                      </a:srgbClr>
                    </a:gs>
                    <a:gs pos="0">
                      <a:srgbClr val="000000">
                        <a:lumMod val="75000"/>
                        <a:lumOff val="25000"/>
                      </a:srgbClr>
                    </a:gs>
                  </a:gsLst>
                  <a:lin ang="5400000" scaled="0"/>
                </a:gradFill>
                <a:effectLst/>
                <a:uLnTx/>
                <a:uFillTx/>
                <a:latin typeface="+mn-lt"/>
                <a:ea typeface="+mj-ea"/>
                <a:cs typeface="+mj-cs"/>
              </a:defRPr>
            </a:lvl1pPr>
          </a:lstStyle>
          <a:p>
            <a:pPr marL="0" marR="0" lvl="0" indent="0" algn="l" defTabSz="913991" rtl="0" eaLnBrk="1" fontAlgn="auto" latinLnBrk="0" hangingPunct="1">
              <a:lnSpc>
                <a:spcPct val="100000"/>
              </a:lnSpc>
              <a:spcBef>
                <a:spcPct val="0"/>
              </a:spcBef>
              <a:spcAft>
                <a:spcPts val="0"/>
              </a:spcAft>
              <a:buClrTx/>
              <a:buSzTx/>
              <a:tabLst/>
              <a:defRPr/>
            </a:pPr>
            <a:r>
              <a:rPr lang="en-US" smtClean="0"/>
              <a:t>Click to edit Master text styles</a:t>
            </a:r>
          </a:p>
        </p:txBody>
      </p:sp>
    </p:spTree>
    <p:extLst>
      <p:ext uri="{BB962C8B-B14F-4D97-AF65-F5344CB8AC3E}">
        <p14:creationId xmlns:p14="http://schemas.microsoft.com/office/powerpoint/2010/main" val="952930733"/>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462556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18766641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2496961774"/>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59"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1"/>
              </a:buClr>
              <a:buFont typeface="Wingdings" pitchFamily="2" charset="2"/>
              <a:buNone/>
              <a:defRPr sz="2800" spc="-30" baseline="0">
                <a:solidFill>
                  <a:srgbClr val="0072C6"/>
                </a:solidFill>
                <a:latin typeface="+mj-lt"/>
              </a:defRPr>
            </a:lvl1pPr>
            <a:lvl2pPr marL="0" indent="0">
              <a:spcBef>
                <a:spcPts val="600"/>
              </a:spcBef>
              <a:buNone/>
              <a:defRPr sz="2000"/>
            </a:lvl2pPr>
            <a:lvl3pPr marL="231775" indent="0">
              <a:spcBef>
                <a:spcPts val="600"/>
              </a:spcBef>
              <a:buNone/>
              <a:tabLst/>
              <a:defRPr sz="2000"/>
            </a:lvl3pPr>
            <a:lvl4pPr marL="460375" indent="0">
              <a:spcBef>
                <a:spcPts val="600"/>
              </a:spcBef>
              <a:buNone/>
              <a:defRPr/>
            </a:lvl4pPr>
            <a:lvl5pPr marL="685800" indent="0">
              <a:spcBef>
                <a:spcPts val="600"/>
              </a:spcBef>
              <a:buNone/>
              <a:tabLst/>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68534032"/>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0"/>
          </p:nvPr>
        </p:nvSpPr>
        <p:spPr>
          <a:xfrm>
            <a:off x="36576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3"/>
          <p:cNvSpPr>
            <a:spLocks noGrp="1"/>
          </p:cNvSpPr>
          <p:nvPr>
            <p:ph type="body" sz="quarter" idx="11"/>
          </p:nvPr>
        </p:nvSpPr>
        <p:spPr>
          <a:xfrm>
            <a:off x="6400800" y="1371600"/>
            <a:ext cx="5669280" cy="2043636"/>
          </a:xfrm>
        </p:spPr>
        <p:txBody>
          <a:bodyPr wrap="square">
            <a:spAutoFit/>
          </a:bodyPr>
          <a:lstStyle>
            <a:lvl1pPr marL="0" indent="0">
              <a:spcBef>
                <a:spcPts val="600"/>
              </a:spcBef>
              <a:buClr>
                <a:schemeClr val="tx2"/>
              </a:buClr>
              <a:buFont typeface="Arial" pitchFamily="34" charset="0"/>
              <a:buNone/>
              <a:defRPr sz="2800" spc="-30" baseline="0">
                <a:solidFill>
                  <a:srgbClr val="0072C6"/>
                </a:solidFill>
                <a:latin typeface="+mj-lt"/>
              </a:defRPr>
            </a:lvl1pPr>
            <a:lvl2pPr marL="228600" indent="-228600">
              <a:spcBef>
                <a:spcPts val="600"/>
              </a:spcBef>
              <a:defRPr sz="2000"/>
            </a:lvl2pPr>
            <a:lvl3pPr marL="457200" indent="-228600">
              <a:spcBef>
                <a:spcPts val="600"/>
              </a:spcBef>
              <a:tabLst/>
              <a:defRPr sz="2000"/>
            </a:lvl3pPr>
            <a:lvl4pPr marL="685800" indent="-228600">
              <a:spcBef>
                <a:spcPts val="600"/>
              </a:spcBef>
              <a:defRPr sz="2000"/>
            </a:lvl4pPr>
            <a:lvl5pPr marL="914400" indent="-228600">
              <a:spcBef>
                <a:spcPts val="600"/>
              </a:spcBef>
              <a:tabLst/>
              <a:defRPr sz="20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98371309"/>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3311135705"/>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subhead">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Tree>
    <p:extLst>
      <p:ext uri="{BB962C8B-B14F-4D97-AF65-F5344CB8AC3E}">
        <p14:creationId xmlns:p14="http://schemas.microsoft.com/office/powerpoint/2010/main" val="993967637"/>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head with boxes">
    <p:spTree>
      <p:nvGrpSpPr>
        <p:cNvPr id="1" name=""/>
        <p:cNvGrpSpPr/>
        <p:nvPr/>
      </p:nvGrpSpPr>
      <p:grpSpPr>
        <a:xfrm>
          <a:off x="0" y="0"/>
          <a:ext cx="0" cy="0"/>
          <a:chOff x="0" y="0"/>
          <a:chExt cx="0" cy="0"/>
        </a:xfrm>
      </p:grpSpPr>
      <p:sp>
        <p:nvSpPr>
          <p:cNvPr id="12" name="Text Placeholder 4"/>
          <p:cNvSpPr>
            <a:spLocks noGrp="1" noChangeAspect="1"/>
          </p:cNvSpPr>
          <p:nvPr>
            <p:ph type="body" sz="quarter" idx="17"/>
          </p:nvPr>
        </p:nvSpPr>
        <p:spPr>
          <a:xfrm>
            <a:off x="4663440" y="2560320"/>
            <a:ext cx="2103120" cy="2103120"/>
          </a:xfrm>
          <a:solidFill>
            <a:schemeClr val="accent4"/>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3" name="Text Placeholder 4"/>
          <p:cNvSpPr>
            <a:spLocks noGrp="1" noChangeAspect="1"/>
          </p:cNvSpPr>
          <p:nvPr>
            <p:ph type="body" sz="quarter" idx="18"/>
          </p:nvPr>
        </p:nvSpPr>
        <p:spPr>
          <a:xfrm>
            <a:off x="2560320" y="2560320"/>
            <a:ext cx="2103120" cy="2103120"/>
          </a:xfrm>
          <a:solidFill>
            <a:schemeClr val="accent3"/>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14" name="Text Placeholder 4"/>
          <p:cNvSpPr>
            <a:spLocks noGrp="1" noChangeAspect="1"/>
          </p:cNvSpPr>
          <p:nvPr>
            <p:ph type="body" sz="quarter" idx="19"/>
          </p:nvPr>
        </p:nvSpPr>
        <p:spPr>
          <a:xfrm>
            <a:off x="457200" y="2560320"/>
            <a:ext cx="2103120" cy="2103120"/>
          </a:xfrm>
          <a:solidFill>
            <a:schemeClr val="accent1"/>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sp>
        <p:nvSpPr>
          <p:cNvPr id="2" name="Title 1"/>
          <p:cNvSpPr>
            <a:spLocks noGrp="1"/>
          </p:cNvSpPr>
          <p:nvPr>
            <p:ph type="title"/>
          </p:nvPr>
        </p:nvSpPr>
        <p:spPr>
          <a:xfrm>
            <a:off x="365760" y="365760"/>
            <a:ext cx="11704320" cy="822960"/>
          </a:xfrm>
        </p:spPr>
        <p:txBody>
          <a:bodyPr/>
          <a:lstStyle/>
          <a:p>
            <a:r>
              <a:rPr lang="en-US" dirty="0" smtClean="0"/>
              <a:t>Click to edit Master title style</a:t>
            </a:r>
            <a:endParaRPr lang="en-US" dirty="0"/>
          </a:p>
        </p:txBody>
      </p:sp>
      <p:sp>
        <p:nvSpPr>
          <p:cNvPr id="4" name="Text Placeholder 3"/>
          <p:cNvSpPr>
            <a:spLocks noGrp="1"/>
          </p:cNvSpPr>
          <p:nvPr>
            <p:ph type="body" sz="quarter" idx="10" hasCustomPrompt="1"/>
          </p:nvPr>
        </p:nvSpPr>
        <p:spPr>
          <a:xfrm>
            <a:off x="365760" y="1188720"/>
            <a:ext cx="11704320" cy="822960"/>
          </a:xfrm>
        </p:spPr>
        <p:txBody>
          <a:bodyPr/>
          <a:lstStyle>
            <a:lvl1pPr marL="0" indent="0">
              <a:buNone/>
              <a:defRPr sz="2800" spc="-30" baseline="0">
                <a:solidFill>
                  <a:schemeClr val="tx1"/>
                </a:solidFill>
                <a:latin typeface="+mj-lt"/>
              </a:defRPr>
            </a:lvl1pPr>
          </a:lstStyle>
          <a:p>
            <a:pPr lvl="0"/>
            <a:r>
              <a:rPr lang="en-US" dirty="0" smtClean="0"/>
              <a:t>Click to edit Master subhead style</a:t>
            </a:r>
          </a:p>
        </p:txBody>
      </p:sp>
      <p:sp>
        <p:nvSpPr>
          <p:cNvPr id="7" name="Text Placeholder 4"/>
          <p:cNvSpPr>
            <a:spLocks noGrp="1" noChangeAspect="1"/>
          </p:cNvSpPr>
          <p:nvPr>
            <p:ph type="body" sz="quarter" idx="20"/>
          </p:nvPr>
        </p:nvSpPr>
        <p:spPr>
          <a:xfrm>
            <a:off x="6766560" y="2560320"/>
            <a:ext cx="2103120" cy="2103120"/>
          </a:xfrm>
          <a:solidFill>
            <a:schemeClr val="accent5"/>
          </a:solidFill>
        </p:spPr>
        <p:txBody>
          <a:bodyPr lIns="365760" rIns="365760" anchor="ctr"/>
          <a:lstStyle>
            <a:lvl1pPr marL="0" indent="0" algn="ctr">
              <a:lnSpc>
                <a:spcPct val="100000"/>
              </a:lnSpc>
              <a:buNone/>
              <a:defRPr>
                <a:solidFill>
                  <a:schemeClr val="bg1"/>
                </a:solidFill>
              </a:defRPr>
            </a:lvl1pPr>
          </a:lstStyle>
          <a:p>
            <a:pPr lvl="0"/>
            <a:r>
              <a:rPr lang="en-US" dirty="0" smtClean="0"/>
              <a:t>Click to edit Master text styles</a:t>
            </a:r>
          </a:p>
        </p:txBody>
      </p:sp>
      <p:pic>
        <p:nvPicPr>
          <p:cNvPr id="8" name="Picture 7"/>
          <p:cNvPicPr>
            <a:picLocks noChangeAspect="1"/>
          </p:cNvPicPr>
          <p:nvPr userDrawn="1"/>
        </p:nvPicPr>
        <p:blipFill>
          <a:blip r:embed="rId2"/>
          <a:stretch>
            <a:fillRect/>
          </a:stretch>
        </p:blipFill>
        <p:spPr>
          <a:xfrm>
            <a:off x="3160803" y="5051425"/>
            <a:ext cx="8928100" cy="1943100"/>
          </a:xfrm>
          <a:prstGeom prst="rect">
            <a:avLst/>
          </a:prstGeom>
        </p:spPr>
      </p:pic>
    </p:spTree>
    <p:extLst>
      <p:ext uri="{BB962C8B-B14F-4D97-AF65-F5344CB8AC3E}">
        <p14:creationId xmlns:p14="http://schemas.microsoft.com/office/powerpoint/2010/main" val="1295166342"/>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hoto layout">
    <p:spTree>
      <p:nvGrpSpPr>
        <p:cNvPr id="1" name=""/>
        <p:cNvGrpSpPr/>
        <p:nvPr/>
      </p:nvGrpSpPr>
      <p:grpSpPr>
        <a:xfrm>
          <a:off x="0" y="0"/>
          <a:ext cx="0" cy="0"/>
          <a:chOff x="0" y="0"/>
          <a:chExt cx="0" cy="0"/>
        </a:xfrm>
      </p:grpSpPr>
      <p:sp>
        <p:nvSpPr>
          <p:cNvPr id="2" name="Title 1"/>
          <p:cNvSpPr>
            <a:spLocks noGrp="1"/>
          </p:cNvSpPr>
          <p:nvPr>
            <p:ph type="title"/>
          </p:nvPr>
        </p:nvSpPr>
        <p:spPr>
          <a:xfrm>
            <a:off x="36576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6217920" y="0"/>
            <a:ext cx="6217920" cy="6995160"/>
          </a:xfrm>
        </p:spPr>
        <p:txBody>
          <a:bodyPr/>
          <a:lstStyle/>
          <a:p>
            <a:endParaRPr lang="en-US"/>
          </a:p>
        </p:txBody>
      </p:sp>
      <p:sp>
        <p:nvSpPr>
          <p:cNvPr id="6" name="Text Placeholder 5"/>
          <p:cNvSpPr>
            <a:spLocks noGrp="1"/>
          </p:cNvSpPr>
          <p:nvPr>
            <p:ph type="body" sz="quarter" idx="11"/>
          </p:nvPr>
        </p:nvSpPr>
        <p:spPr>
          <a:xfrm>
            <a:off x="365759"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718264801"/>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layout Alternate">
    <p:spTree>
      <p:nvGrpSpPr>
        <p:cNvPr id="1" name=""/>
        <p:cNvGrpSpPr/>
        <p:nvPr/>
      </p:nvGrpSpPr>
      <p:grpSpPr>
        <a:xfrm>
          <a:off x="0" y="0"/>
          <a:ext cx="0" cy="0"/>
          <a:chOff x="0" y="0"/>
          <a:chExt cx="0" cy="0"/>
        </a:xfrm>
      </p:grpSpPr>
      <p:sp>
        <p:nvSpPr>
          <p:cNvPr id="2" name="Title 1"/>
          <p:cNvSpPr>
            <a:spLocks noGrp="1"/>
          </p:cNvSpPr>
          <p:nvPr>
            <p:ph type="title"/>
          </p:nvPr>
        </p:nvSpPr>
        <p:spPr>
          <a:xfrm>
            <a:off x="6583680" y="365760"/>
            <a:ext cx="5486400" cy="1554480"/>
          </a:xfrm>
        </p:spPr>
        <p:txBody>
          <a:bodyPr/>
          <a:lstStyle/>
          <a:p>
            <a:r>
              <a:rPr lang="en-US" dirty="0" smtClean="0"/>
              <a:t>Click to edit Master title style</a:t>
            </a:r>
            <a:endParaRPr lang="en-US" dirty="0"/>
          </a:p>
        </p:txBody>
      </p:sp>
      <p:sp>
        <p:nvSpPr>
          <p:cNvPr id="4" name="Picture Placeholder 3"/>
          <p:cNvSpPr>
            <a:spLocks noGrp="1"/>
          </p:cNvSpPr>
          <p:nvPr>
            <p:ph type="pic" sz="quarter" idx="10"/>
          </p:nvPr>
        </p:nvSpPr>
        <p:spPr>
          <a:xfrm>
            <a:off x="0" y="0"/>
            <a:ext cx="6217920" cy="6995160"/>
          </a:xfrm>
        </p:spPr>
        <p:txBody>
          <a:bodyPr/>
          <a:lstStyle/>
          <a:p>
            <a:endParaRPr lang="en-US"/>
          </a:p>
        </p:txBody>
      </p:sp>
      <p:sp>
        <p:nvSpPr>
          <p:cNvPr id="6" name="Text Placeholder 5"/>
          <p:cNvSpPr>
            <a:spLocks noGrp="1"/>
          </p:cNvSpPr>
          <p:nvPr>
            <p:ph type="body" sz="quarter" idx="11"/>
          </p:nvPr>
        </p:nvSpPr>
        <p:spPr>
          <a:xfrm>
            <a:off x="6583680" y="2103120"/>
            <a:ext cx="5486400" cy="1815882"/>
          </a:xfrm>
        </p:spPr>
        <p:txBody>
          <a:bodyPr>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2999170"/>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and illustration A">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365760" y="731520"/>
            <a:ext cx="7772400" cy="615553"/>
          </a:xfrm>
        </p:spPr>
        <p:txBody>
          <a:bodyPr>
            <a:spAutoFit/>
          </a:bodyPr>
          <a:lstStyle>
            <a:lvl1pP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3" name="Picture 2"/>
          <p:cNvPicPr>
            <a:picLocks noChangeAspect="1"/>
          </p:cNvPicPr>
          <p:nvPr userDrawn="1"/>
        </p:nvPicPr>
        <p:blipFill>
          <a:blip r:embed="rId3"/>
          <a:stretch>
            <a:fillRect/>
          </a:stretch>
        </p:blipFill>
        <p:spPr>
          <a:xfrm>
            <a:off x="4493069" y="3497580"/>
            <a:ext cx="7346006" cy="3505200"/>
          </a:xfrm>
          <a:prstGeom prst="rect">
            <a:avLst/>
          </a:prstGeom>
        </p:spPr>
      </p:pic>
    </p:spTree>
    <p:extLst>
      <p:ext uri="{BB962C8B-B14F-4D97-AF65-F5344CB8AC3E}">
        <p14:creationId xmlns:p14="http://schemas.microsoft.com/office/powerpoint/2010/main" val="1017565625"/>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and illustration B">
    <p:spTree>
      <p:nvGrpSpPr>
        <p:cNvPr id="1" name=""/>
        <p:cNvGrpSpPr/>
        <p:nvPr/>
      </p:nvGrpSpPr>
      <p:grpSpPr>
        <a:xfrm>
          <a:off x="0" y="0"/>
          <a:ext cx="0" cy="0"/>
          <a:chOff x="0" y="0"/>
          <a:chExt cx="0" cy="0"/>
        </a:xfrm>
      </p:grpSpPr>
      <p:pic>
        <p:nvPicPr>
          <p:cNvPr id="4" name="Picture 3"/>
          <p:cNvPicPr>
            <a:picLocks/>
          </p:cNvPicPr>
          <p:nvPr userDrawn="1"/>
        </p:nvPicPr>
        <p:blipFill>
          <a:blip r:embed="rId2"/>
          <a:stretch>
            <a:fillRect/>
          </a:stretch>
        </p:blipFill>
        <p:spPr>
          <a:xfrm>
            <a:off x="0" y="0"/>
            <a:ext cx="12435840" cy="6995160"/>
          </a:xfrm>
          <a:prstGeom prst="rect">
            <a:avLst/>
          </a:prstGeom>
        </p:spPr>
      </p:pic>
      <p:sp>
        <p:nvSpPr>
          <p:cNvPr id="2" name="Title 1"/>
          <p:cNvSpPr>
            <a:spLocks noGrp="1"/>
          </p:cNvSpPr>
          <p:nvPr>
            <p:ph type="title"/>
          </p:nvPr>
        </p:nvSpPr>
        <p:spPr>
          <a:xfrm>
            <a:off x="4297680" y="731520"/>
            <a:ext cx="7772400" cy="615553"/>
          </a:xfrm>
        </p:spPr>
        <p:txBody>
          <a:bodyPr>
            <a:spAutoFit/>
          </a:bodyPr>
          <a:lstStyle>
            <a:lvl1pPr algn="r">
              <a:lnSpc>
                <a:spcPct val="100000"/>
              </a:lnSpc>
              <a:defRPr sz="2800" spc="-30" baseline="0">
                <a:solidFill>
                  <a:schemeClr val="tx1">
                    <a:lumMod val="50000"/>
                  </a:schemeClr>
                </a:solidFill>
                <a:latin typeface="+mj-lt"/>
              </a:defRPr>
            </a:lvl1pPr>
          </a:lstStyle>
          <a:p>
            <a:r>
              <a:rPr lang="en-US" dirty="0" smtClean="0"/>
              <a:t>Click to edit Master title style</a:t>
            </a:r>
            <a:endParaRPr lang="en-US" dirty="0"/>
          </a:p>
        </p:txBody>
      </p:sp>
      <p:pic>
        <p:nvPicPr>
          <p:cNvPr id="6" name="Picture 5"/>
          <p:cNvPicPr>
            <a:picLocks noChangeAspect="1"/>
          </p:cNvPicPr>
          <p:nvPr userDrawn="1"/>
        </p:nvPicPr>
        <p:blipFill>
          <a:blip r:embed="rId3"/>
          <a:stretch>
            <a:fillRect/>
          </a:stretch>
        </p:blipFill>
        <p:spPr>
          <a:xfrm>
            <a:off x="655637" y="3268662"/>
            <a:ext cx="7463692" cy="3048000"/>
          </a:xfrm>
          <a:prstGeom prst="rect">
            <a:avLst/>
          </a:prstGeom>
        </p:spPr>
      </p:pic>
    </p:spTree>
    <p:extLst>
      <p:ext uri="{BB962C8B-B14F-4D97-AF65-F5344CB8AC3E}">
        <p14:creationId xmlns:p14="http://schemas.microsoft.com/office/powerpoint/2010/main" val="1884167637"/>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7691294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rgbClr val="0072C6"/>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65760" y="1097280"/>
            <a:ext cx="7315200" cy="1181862"/>
          </a:xfrm>
          <a:noFill/>
        </p:spPr>
        <p:txBody>
          <a:bodyPr tIns="91440" bIns="91440" anchor="t" anchorCtr="0">
            <a:spAutoFit/>
          </a:bodyPr>
          <a:lstStyle>
            <a:lvl1pPr>
              <a:defRPr sz="7200" spc="-80" baseline="0">
                <a:gradFill>
                  <a:gsLst>
                    <a:gs pos="100000">
                      <a:schemeClr val="tx1"/>
                    </a:gs>
                    <a:gs pos="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407535725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00205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sz="7200" spc="-100" baseline="0">
                <a:solidFill>
                  <a:schemeClr val="bg1"/>
                </a:soli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63"/>
            <a:ext cx="10058401" cy="794064"/>
          </a:xfrm>
          <a:noFill/>
        </p:spPr>
        <p:txBody>
          <a:bodyPr lIns="182880" tIns="146304" rIns="182880" bIns="146304">
            <a:spAutoFit/>
          </a:bodyPr>
          <a:lstStyle>
            <a:lvl1pPr marL="0" indent="0">
              <a:spcBef>
                <a:spcPts val="0"/>
              </a:spcBef>
              <a:buNone/>
              <a:defRPr sz="3600" spc="0" baseline="0">
                <a:solidFill>
                  <a:schemeClr val="bg1"/>
                </a:solidFill>
                <a:latin typeface="+mj-lt"/>
              </a:defRPr>
            </a:lvl1pPr>
          </a:lstStyle>
          <a:p>
            <a:pPr lvl="0"/>
            <a:r>
              <a:rPr lang="en-US" dirty="0" smtClean="0"/>
              <a:t>Speaker Name</a:t>
            </a:r>
          </a:p>
        </p:txBody>
      </p:sp>
    </p:spTree>
    <p:extLst>
      <p:ext uri="{BB962C8B-B14F-4D97-AF65-F5344CB8AC3E}">
        <p14:creationId xmlns:p14="http://schemas.microsoft.com/office/powerpoint/2010/main" val="24117026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tx1">
            <a:lumMod val="50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1181862"/>
          </a:xfrm>
          <a:noFill/>
        </p:spPr>
        <p:txBody>
          <a:bodyPr tIns="91440" bIns="91440" anchor="t" anchorCtr="0">
            <a:spAutoFit/>
          </a:bodyPr>
          <a:lstStyle>
            <a:lvl1pPr>
              <a:defRPr lang="en-US" sz="7200" b="0" kern="1200" cap="none" spc="-100" baseline="0" dirty="0">
                <a:ln w="3175">
                  <a:noFill/>
                </a:ln>
                <a:solidFill>
                  <a:schemeClr val="bg1"/>
                </a:solidFill>
                <a:effectLst/>
                <a:latin typeface="+mj-lt"/>
                <a:ea typeface="+mn-ea"/>
                <a:cs typeface="Segoe UI" pitchFamily="34" charset="0"/>
              </a:defRPr>
            </a:lvl1pPr>
          </a:lstStyle>
          <a:p>
            <a:r>
              <a:rPr lang="en-US" dirty="0" smtClean="0"/>
              <a:t>Video title</a:t>
            </a:r>
            <a:endParaRPr lang="en-US" dirty="0"/>
          </a:p>
        </p:txBody>
      </p:sp>
    </p:spTree>
    <p:extLst>
      <p:ext uri="{BB962C8B-B14F-4D97-AF65-F5344CB8AC3E}">
        <p14:creationId xmlns:p14="http://schemas.microsoft.com/office/powerpoint/2010/main" val="6421824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rgbClr val="0072C6"/>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84507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Slide for developer code</a:t>
            </a:r>
            <a:endParaRPr lang="en-US" dirty="0"/>
          </a:p>
        </p:txBody>
      </p:sp>
      <p:sp>
        <p:nvSpPr>
          <p:cNvPr id="5" name="Text Placeholder 4"/>
          <p:cNvSpPr>
            <a:spLocks noGrp="1"/>
          </p:cNvSpPr>
          <p:nvPr>
            <p:ph type="body" sz="quarter" idx="10"/>
          </p:nvPr>
        </p:nvSpPr>
        <p:spPr>
          <a:xfrm>
            <a:off x="365760" y="1371600"/>
            <a:ext cx="11704320" cy="2043636"/>
          </a:xfrm>
        </p:spPr>
        <p:txBody>
          <a:bodyPr>
            <a:spAutoFit/>
          </a:bodyPr>
          <a:lstStyle>
            <a:lvl1pPr marL="0" indent="0">
              <a:spcBef>
                <a:spcPts val="600"/>
              </a:spcBef>
              <a:buNone/>
              <a:defRPr sz="3200">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2286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4572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6858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914400" indent="0">
              <a:spcBef>
                <a:spcPts val="600"/>
              </a:spcBef>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562577389"/>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rgbClr val="0072C6"/>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365760" y="6292888"/>
            <a:ext cx="11704320" cy="338554"/>
          </a:xfrm>
          <a:prstGeom prst="rect">
            <a:avLst/>
          </a:prstGeom>
          <a:noFill/>
          <a:ln w="12700">
            <a:noFill/>
            <a:miter lim="800000"/>
            <a:headEnd type="none" w="sm" len="sm"/>
            <a:tailEnd type="none" w="sm" len="sm"/>
          </a:ln>
          <a:effectLst/>
        </p:spPr>
        <p:txBody>
          <a:bodyPr vert="horz" wrap="square" lIns="91440" tIns="91440" rIns="91440" bIns="91440" numCol="1" anchor="t" anchorCtr="0" compatLnSpc="1">
            <a:prstTxWarp prst="textNoShape">
              <a:avLst/>
            </a:prstTxWarp>
            <a:spAutoFit/>
          </a:bodyPr>
          <a:lstStyle/>
          <a:p>
            <a:pPr defTabSz="932290" eaLnBrk="0" hangingPunct="0"/>
            <a:r>
              <a:rPr lang="en-US" sz="1000" baseline="0" dirty="0">
                <a:solidFill>
                  <a:schemeClr val="bg1"/>
                </a:solidFill>
                <a:cs typeface="Segoe UI" pitchFamily="34" charset="0"/>
              </a:rPr>
              <a:t>© </a:t>
            </a:r>
            <a:r>
              <a:rPr lang="en-US" sz="1000" baseline="0" dirty="0" smtClean="0">
                <a:solidFill>
                  <a:schemeClr val="bg1"/>
                </a:solidFill>
                <a:cs typeface="Segoe UI" pitchFamily="34" charset="0"/>
              </a:rPr>
              <a:t>2016 </a:t>
            </a:r>
            <a:r>
              <a:rPr lang="en-US" sz="1000" baseline="0" dirty="0">
                <a:solidFill>
                  <a:schemeClr val="bg1"/>
                </a:solidFill>
                <a:cs typeface="Segoe UI" pitchFamily="34" charset="0"/>
              </a:rPr>
              <a:t>Microsoft Corporation. All rights reserved. </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3928358739"/>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cSld name="1_People-centric IT Title">
    <p:bg>
      <p:bgPr>
        <a:solidFill>
          <a:schemeClr val="accent5"/>
        </a:solid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extLst>
              <a:ext uri="{28A0092B-C50C-407E-A947-70E740481C1C}">
                <a14:useLocalDpi xmlns:a14="http://schemas.microsoft.com/office/drawing/2010/main" val="0"/>
              </a:ext>
            </a:extLst>
          </a:blip>
          <a:srcRect l="-385" t="8886" b="15352"/>
          <a:stretch/>
        </p:blipFill>
        <p:spPr>
          <a:xfrm>
            <a:off x="-48127" y="-16044"/>
            <a:ext cx="12490704" cy="7029878"/>
          </a:xfrm>
          <a:prstGeom prst="rect">
            <a:avLst/>
          </a:prstGeom>
        </p:spPr>
      </p:pic>
      <p:sp>
        <p:nvSpPr>
          <p:cNvPr id="7" name="Rectangle 6"/>
          <p:cNvSpPr/>
          <p:nvPr userDrawn="1"/>
        </p:nvSpPr>
        <p:spPr bwMode="auto">
          <a:xfrm>
            <a:off x="4307802" y="737352"/>
            <a:ext cx="8128673" cy="5486400"/>
          </a:xfrm>
          <a:prstGeom prst="rect">
            <a:avLst/>
          </a:prstGeom>
          <a:solidFill>
            <a:schemeClr val="accent2">
              <a:alpha val="9098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ctrTitle" hasCustomPrompt="1"/>
          </p:nvPr>
        </p:nvSpPr>
        <p:spPr>
          <a:xfrm>
            <a:off x="4395876" y="2583125"/>
            <a:ext cx="7857726" cy="1720381"/>
          </a:xfrm>
          <a:prstGeom prst="rect">
            <a:avLst/>
          </a:prstGeom>
        </p:spPr>
        <p:txBody>
          <a:bodyPr lIns="146304" tIns="91440" rIns="146304" bIns="91440"/>
          <a:lstStyle>
            <a:lvl1pPr algn="l">
              <a:lnSpc>
                <a:spcPct val="90000"/>
              </a:lnSpc>
              <a:defRPr sz="6000" baseline="0">
                <a:solidFill>
                  <a:schemeClr val="bg1"/>
                </a:solidFill>
              </a:defRPr>
            </a:lvl1pPr>
          </a:lstStyle>
          <a:p>
            <a:r>
              <a:rPr lang="en-US" smtClean="0"/>
              <a:t>SQL Server headline</a:t>
            </a:r>
            <a:endParaRPr lang="en-US"/>
          </a:p>
        </p:txBody>
      </p:sp>
      <p:sp>
        <p:nvSpPr>
          <p:cNvPr id="3" name="Subtitle 2"/>
          <p:cNvSpPr>
            <a:spLocks noGrp="1"/>
          </p:cNvSpPr>
          <p:nvPr>
            <p:ph type="subTitle" idx="1" hasCustomPrompt="1"/>
          </p:nvPr>
        </p:nvSpPr>
        <p:spPr>
          <a:xfrm>
            <a:off x="4395970" y="4394952"/>
            <a:ext cx="7857631" cy="1055382"/>
          </a:xfrm>
          <a:prstGeom prst="rect">
            <a:avLst/>
          </a:prstGeom>
        </p:spPr>
        <p:txBody>
          <a:bodyPr lIns="182880" tIns="146304" rIns="182880" bIns="146304"/>
          <a:lstStyle>
            <a:lvl1pPr marL="0" indent="0" algn="l">
              <a:lnSpc>
                <a:spcPct val="90000"/>
              </a:lnSpc>
              <a:buNone/>
              <a:defRPr sz="2200">
                <a:solidFill>
                  <a:schemeClr val="bg1"/>
                </a:solidFill>
                <a:latin typeface="+mn-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517290" y="904777"/>
            <a:ext cx="1304123" cy="285764"/>
          </a:xfrm>
          <a:prstGeom prst="rect">
            <a:avLst/>
          </a:prstGeom>
        </p:spPr>
      </p:pic>
    </p:spTree>
    <p:extLst>
      <p:ext uri="{BB962C8B-B14F-4D97-AF65-F5344CB8AC3E}">
        <p14:creationId xmlns:p14="http://schemas.microsoft.com/office/powerpoint/2010/main" val="4088021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algn="ctr" defTabSz="776609"/>
            <a:endParaRPr lang="en-US" sz="1785"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defRPr spc="0" baseline="0"/>
            </a:lvl1pPr>
          </a:lstStyle>
          <a:p>
            <a:r>
              <a:rPr lang="en-US" dirty="0" smtClean="0"/>
              <a:t>Click to edit Master title style</a:t>
            </a:r>
            <a:endParaRPr lang="en-US" dirty="0"/>
          </a:p>
        </p:txBody>
      </p:sp>
    </p:spTree>
    <p:extLst>
      <p:ext uri="{BB962C8B-B14F-4D97-AF65-F5344CB8AC3E}">
        <p14:creationId xmlns:p14="http://schemas.microsoft.com/office/powerpoint/2010/main" val="2949417713"/>
      </p:ext>
    </p:extLst>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 Layout">
    <p:bg>
      <p:bgPr>
        <a:solidFill>
          <a:schemeClr val="accent1"/>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376995" y="-251205"/>
            <a:ext cx="20270504" cy="95617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userDrawn="1"/>
        </p:nvGrpSpPr>
        <p:grpSpPr>
          <a:xfrm>
            <a:off x="2516675" y="3366945"/>
            <a:ext cx="9530796" cy="3237609"/>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grpSp>
        <p:nvGrpSpPr>
          <p:cNvPr id="82" name="Group 81"/>
          <p:cNvGrpSpPr/>
          <p:nvPr userDrawn="1"/>
        </p:nvGrpSpPr>
        <p:grpSpPr>
          <a:xfrm>
            <a:off x="10167103" y="5499819"/>
            <a:ext cx="1925055" cy="4661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grpSp>
      <p:sp>
        <p:nvSpPr>
          <p:cNvPr id="90" name="Title 1"/>
          <p:cNvSpPr txBox="1">
            <a:spLocks/>
          </p:cNvSpPr>
          <p:nvPr userDrawn="1"/>
        </p:nvSpPr>
        <p:spPr>
          <a:xfrm>
            <a:off x="309896" y="340565"/>
            <a:ext cx="5244464" cy="347454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endParaRPr kumimoji="0" lang="en-US" sz="5399" b="0" i="0" u="none" strike="noStrike" kern="1200" cap="none" spc="-104" normalizeH="0" baseline="0" noProof="0" dirty="0">
              <a:ln w="3175">
                <a:noFill/>
              </a:ln>
              <a:solidFill>
                <a:srgbClr val="0072C6"/>
              </a:solidFill>
              <a:effectLst/>
              <a:uLnTx/>
              <a:uFillTx/>
              <a:latin typeface="Segoe UI Light"/>
              <a:ea typeface="+mn-ea"/>
              <a:cs typeface="Segoe UI" pitchFamily="34" charset="0"/>
            </a:endParaRPr>
          </a:p>
        </p:txBody>
      </p:sp>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p:nvPr>
        </p:nvSpPr>
        <p:spPr>
          <a:xfrm>
            <a:off x="274639" y="34984"/>
            <a:ext cx="5364246" cy="2433673"/>
          </a:xfrm>
        </p:spPr>
        <p:txBody>
          <a:bodyPr/>
          <a:lstStyle>
            <a:lvl1pPr>
              <a:defRPr>
                <a:solidFill>
                  <a:schemeClr val="accent1"/>
                </a:solidFill>
              </a:defRPr>
            </a:lvl1pPr>
          </a:lstStyle>
          <a:p>
            <a:r>
              <a:rPr lang="en-US" smtClean="0"/>
              <a:t>Click to edit Master title style</a:t>
            </a:r>
            <a:endParaRPr lang="en-US"/>
          </a:p>
        </p:txBody>
      </p:sp>
    </p:spTree>
    <p:extLst>
      <p:ext uri="{BB962C8B-B14F-4D97-AF65-F5344CB8AC3E}">
        <p14:creationId xmlns:p14="http://schemas.microsoft.com/office/powerpoint/2010/main" val="42265931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0711386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 preserve="1">
  <p:cSld name="Title Slide Solid">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74639" y="2142637"/>
            <a:ext cx="11228387" cy="1720381"/>
          </a:xfrm>
        </p:spPr>
        <p:txBody>
          <a:bodyPr/>
          <a:lstStyle>
            <a:lvl1pPr>
              <a:defRPr sz="5999">
                <a:solidFill>
                  <a:schemeClr val="bg1"/>
                </a:solidFill>
              </a:defRPr>
            </a:lvl1pPr>
          </a:lstStyle>
          <a:p>
            <a:r>
              <a:rPr lang="en-US" smtClean="0"/>
              <a:t>Headline here</a:t>
            </a:r>
            <a:endParaRPr lang="en-US"/>
          </a:p>
        </p:txBody>
      </p:sp>
      <p:sp>
        <p:nvSpPr>
          <p:cNvPr id="3" name="Subtitle 2"/>
          <p:cNvSpPr>
            <a:spLocks noGrp="1"/>
          </p:cNvSpPr>
          <p:nvPr>
            <p:ph type="subTitle" idx="1" hasCustomPrompt="1"/>
          </p:nvPr>
        </p:nvSpPr>
        <p:spPr>
          <a:xfrm>
            <a:off x="274702" y="3954463"/>
            <a:ext cx="8705850" cy="1055382"/>
          </a:xfrm>
        </p:spPr>
        <p:txBody>
          <a:bodyPr/>
          <a:lstStyle>
            <a:lvl1pPr marL="0" indent="0" algn="l">
              <a:buNone/>
              <a:defRPr sz="2200">
                <a:solidFill>
                  <a:schemeClr val="bg1"/>
                </a:solidFill>
                <a:latin typeface="+mn-lt"/>
              </a:defRPr>
            </a:lvl1pPr>
            <a:lvl2pPr marL="457112" indent="0" algn="ctr">
              <a:buNone/>
              <a:defRPr>
                <a:solidFill>
                  <a:schemeClr val="tx1">
                    <a:tint val="75000"/>
                  </a:schemeClr>
                </a:solidFill>
              </a:defRPr>
            </a:lvl2pPr>
            <a:lvl3pPr marL="914224" indent="0" algn="ctr">
              <a:buNone/>
              <a:defRPr>
                <a:solidFill>
                  <a:schemeClr val="tx1">
                    <a:tint val="75000"/>
                  </a:schemeClr>
                </a:solidFill>
              </a:defRPr>
            </a:lvl3pPr>
            <a:lvl4pPr marL="1371336" indent="0" algn="ctr">
              <a:buNone/>
              <a:defRPr>
                <a:solidFill>
                  <a:schemeClr val="tx1">
                    <a:tint val="75000"/>
                  </a:schemeClr>
                </a:solidFill>
              </a:defRPr>
            </a:lvl4pPr>
            <a:lvl5pPr marL="1828449" indent="0" algn="ctr">
              <a:buNone/>
              <a:defRPr>
                <a:solidFill>
                  <a:schemeClr val="tx1">
                    <a:tint val="75000"/>
                  </a:schemeClr>
                </a:solidFill>
              </a:defRPr>
            </a:lvl5pPr>
            <a:lvl6pPr marL="2285561" indent="0" algn="ctr">
              <a:buNone/>
              <a:defRPr>
                <a:solidFill>
                  <a:schemeClr val="tx1">
                    <a:tint val="75000"/>
                  </a:schemeClr>
                </a:solidFill>
              </a:defRPr>
            </a:lvl6pPr>
            <a:lvl7pPr marL="2742673" indent="0" algn="ctr">
              <a:buNone/>
              <a:defRPr>
                <a:solidFill>
                  <a:schemeClr val="tx1">
                    <a:tint val="75000"/>
                  </a:schemeClr>
                </a:solidFill>
              </a:defRPr>
            </a:lvl7pPr>
            <a:lvl8pPr marL="3199785" indent="0" algn="ctr">
              <a:buNone/>
              <a:defRPr>
                <a:solidFill>
                  <a:schemeClr val="tx1">
                    <a:tint val="75000"/>
                  </a:schemeClr>
                </a:solidFill>
              </a:defRPr>
            </a:lvl8pPr>
            <a:lvl9pPr marL="3656897" indent="0" algn="ctr">
              <a:buNone/>
              <a:defRPr>
                <a:solidFill>
                  <a:schemeClr val="tx1">
                    <a:tint val="75000"/>
                  </a:schemeClr>
                </a:solidFill>
              </a:defRPr>
            </a:lvl9pPr>
          </a:lstStyle>
          <a:p>
            <a:r>
              <a:rPr lang="en-US" smtClean="0"/>
              <a:t>Speaker Name</a:t>
            </a:r>
            <a:br>
              <a:rPr lang="en-US" smtClean="0"/>
            </a:br>
            <a:r>
              <a:rPr lang="en-US" smtClean="0"/>
              <a:t>Date</a:t>
            </a: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73325" y="479775"/>
            <a:ext cx="1304123" cy="285764"/>
          </a:xfrm>
          <a:prstGeom prst="rect">
            <a:avLst/>
          </a:prstGeom>
        </p:spPr>
      </p:pic>
    </p:spTree>
    <p:extLst>
      <p:ext uri="{BB962C8B-B14F-4D97-AF65-F5344CB8AC3E}">
        <p14:creationId xmlns:p14="http://schemas.microsoft.com/office/powerpoint/2010/main" val="359325809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
            </a:r>
            <a:br>
              <a:rPr lang="en-US" dirty="0" smtClean="0"/>
            </a:br>
            <a:r>
              <a:rPr lang="en-US" dirty="0" err="1" smtClean="0"/>
              <a:t>scing</a:t>
            </a:r>
            <a:r>
              <a:rPr lang="en-US" dirty="0" smtClean="0"/>
              <a:t> </a:t>
            </a:r>
            <a:r>
              <a:rPr lang="en-US" dirty="0" err="1" smtClean="0"/>
              <a:t>elit</a:t>
            </a:r>
            <a:r>
              <a:rPr lang="en-US" dirty="0" smtClean="0"/>
              <a:t> </a:t>
            </a:r>
            <a:r>
              <a:rPr lang="en-US" dirty="0" err="1" smtClean="0"/>
              <a:t>aenean</a:t>
            </a:r>
            <a:r>
              <a:rPr lang="en-US" dirty="0" smtClean="0"/>
              <a:t> </a:t>
            </a:r>
            <a:r>
              <a:rPr lang="en-US" dirty="0" err="1" smtClean="0"/>
              <a:t>massa</a:t>
            </a:r>
            <a:r>
              <a:rPr lang="en-US" dirty="0" smtClean="0"/>
              <a:t>.</a:t>
            </a:r>
            <a:br>
              <a:rPr lang="en-US" dirty="0" smtClean="0"/>
            </a:br>
            <a:r>
              <a:rPr lang="en-US" dirty="0" smtClean="0"/>
              <a:t>Cum </a:t>
            </a:r>
            <a:r>
              <a:rPr lang="en-US" dirty="0" err="1" smtClean="0"/>
              <a:t>sociis</a:t>
            </a:r>
            <a:r>
              <a:rPr lang="en-US" dirty="0" smtClean="0"/>
              <a:t> </a:t>
            </a:r>
            <a:r>
              <a:rPr lang="en-US" dirty="0" err="1" smtClean="0"/>
              <a:t>natoque</a:t>
            </a:r>
            <a:r>
              <a:rPr lang="en-US" dirty="0" smtClean="0"/>
              <a:t>.</a:t>
            </a:r>
            <a:endParaRPr lang="en-US" dirty="0"/>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815644471"/>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Demo_screen">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7715644" y="1377431"/>
            <a:ext cx="4446194" cy="5048308"/>
          </a:xfrm>
        </p:spPr>
        <p:txBody>
          <a:bodyPr wrap="square">
            <a:normAutofit/>
          </a:bodyPr>
          <a:lstStyle>
            <a:lvl1pPr marL="0" indent="0">
              <a:spcBef>
                <a:spcPts val="1224"/>
              </a:spcBef>
              <a:buClr>
                <a:schemeClr val="tx1"/>
              </a:buClr>
              <a:buFont typeface="Wingdings" pitchFamily="2" charset="2"/>
              <a:buNone/>
              <a:defRPr sz="2652">
                <a:solidFill>
                  <a:srgbClr val="0072C6"/>
                </a:solidFill>
              </a:defRPr>
            </a:lvl1pPr>
            <a:lvl2pPr marL="0" indent="0">
              <a:spcBef>
                <a:spcPts val="612"/>
              </a:spcBef>
              <a:buNone/>
              <a:defRPr sz="1836">
                <a:solidFill>
                  <a:schemeClr val="tx1"/>
                </a:solidFill>
                <a:latin typeface="+mj-lt"/>
              </a:defRPr>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p:txBody>
      </p:sp>
      <p:sp>
        <p:nvSpPr>
          <p:cNvPr id="7" name="Picture Placeholder 6"/>
          <p:cNvSpPr>
            <a:spLocks noGrp="1"/>
          </p:cNvSpPr>
          <p:nvPr>
            <p:ph type="pic" sz="quarter" idx="12" hasCustomPrompt="1"/>
          </p:nvPr>
        </p:nvSpPr>
        <p:spPr>
          <a:xfrm>
            <a:off x="275288" y="1377858"/>
            <a:ext cx="7006597" cy="5047882"/>
          </a:xfrm>
          <a:ln w="152400">
            <a:noFill/>
          </a:ln>
        </p:spPr>
        <p:txBody>
          <a:bodyPr/>
          <a:lstStyle>
            <a:lvl1pPr marL="0" indent="0">
              <a:buNone/>
              <a:defRPr/>
            </a:lvl1pPr>
          </a:lstStyle>
          <a:p>
            <a:r>
              <a:rPr lang="en-US" dirty="0" smtClean="0"/>
              <a:t>Screen shot or image here</a:t>
            </a:r>
            <a:endParaRPr lang="en-US" dirty="0"/>
          </a:p>
        </p:txBody>
      </p:sp>
      <p:sp>
        <p:nvSpPr>
          <p:cNvPr id="10" name="Title 2"/>
          <p:cNvSpPr>
            <a:spLocks noGrp="1"/>
          </p:cNvSpPr>
          <p:nvPr>
            <p:ph type="title"/>
          </p:nvPr>
        </p:nvSpPr>
        <p:spPr>
          <a:xfrm>
            <a:off x="274639" y="377082"/>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86698767"/>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_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76200">
            <a:solidFill>
              <a:srgbClr val="0072C6"/>
            </a:solidFill>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quarter" idx="11"/>
          </p:nvPr>
        </p:nvSpPr>
        <p:spPr>
          <a:xfrm>
            <a:off x="7715645" y="1377433"/>
            <a:ext cx="4062854" cy="4923062"/>
          </a:xfrm>
        </p:spPr>
        <p:txBody>
          <a:bodyPr wrap="square">
            <a:normAutofit/>
          </a:bodyPr>
          <a:lstStyle>
            <a:lvl1pPr marL="0" indent="0">
              <a:spcBef>
                <a:spcPts val="1224"/>
              </a:spcBef>
              <a:buClr>
                <a:schemeClr val="tx1"/>
              </a:buClr>
              <a:buFont typeface="Wingdings" pitchFamily="2" charset="2"/>
              <a:buNone/>
              <a:defRPr sz="2652">
                <a:solidFill>
                  <a:srgbClr val="0072C6"/>
                </a:solidFill>
              </a:defRPr>
            </a:lvl1pPr>
            <a:lvl2pPr marL="0" indent="0">
              <a:spcBef>
                <a:spcPts val="612"/>
              </a:spcBef>
              <a:buNone/>
              <a:defRPr sz="1836">
                <a:latin typeface="+mj-lt"/>
              </a:defRPr>
            </a:lvl2pPr>
            <a:lvl3pPr marL="231730" indent="0">
              <a:buNone/>
              <a:tabLst/>
              <a:defRPr sz="2000"/>
            </a:lvl3pPr>
            <a:lvl4pPr marL="460287" indent="0">
              <a:buNone/>
              <a:defRPr/>
            </a:lvl4pPr>
            <a:lvl5pPr marL="685669" indent="0">
              <a:buNone/>
              <a:tabLst/>
              <a:defRPr/>
            </a:lvl5pPr>
          </a:lstStyle>
          <a:p>
            <a:pPr lvl="0"/>
            <a:r>
              <a:rPr lang="en-US" dirty="0" smtClean="0"/>
              <a:t>Click to edit Master text styles</a:t>
            </a:r>
          </a:p>
          <a:p>
            <a:pPr lvl="1"/>
            <a:r>
              <a:rPr lang="en-US" dirty="0" smtClean="0"/>
              <a:t>Second level</a:t>
            </a:r>
          </a:p>
        </p:txBody>
      </p:sp>
      <p:sp>
        <p:nvSpPr>
          <p:cNvPr id="8" name="Title 2"/>
          <p:cNvSpPr>
            <a:spLocks noGrp="1"/>
          </p:cNvSpPr>
          <p:nvPr>
            <p:ph type="title"/>
          </p:nvPr>
        </p:nvSpPr>
        <p:spPr>
          <a:xfrm>
            <a:off x="274639" y="377082"/>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847970415"/>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ustom Layout">
    <p:bg>
      <p:bgPr>
        <a:solidFill>
          <a:schemeClr val="accent1"/>
        </a:solidFill>
        <a:effectLst/>
      </p:bgPr>
    </p:bg>
    <p:spTree>
      <p:nvGrpSpPr>
        <p:cNvPr id="1" name=""/>
        <p:cNvGrpSpPr/>
        <p:nvPr/>
      </p:nvGrpSpPr>
      <p:grpSpPr>
        <a:xfrm>
          <a:off x="0" y="0"/>
          <a:ext cx="0" cy="0"/>
          <a:chOff x="0" y="0"/>
          <a:chExt cx="0" cy="0"/>
        </a:xfrm>
      </p:grpSpPr>
      <p:sp>
        <p:nvSpPr>
          <p:cNvPr id="5" name="Isosceles Triangle 4"/>
          <p:cNvSpPr/>
          <p:nvPr userDrawn="1"/>
        </p:nvSpPr>
        <p:spPr bwMode="auto">
          <a:xfrm rot="10800000">
            <a:off x="-11376995" y="-251205"/>
            <a:ext cx="20270504" cy="9561744"/>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p:cNvGrpSpPr/>
          <p:nvPr userDrawn="1"/>
        </p:nvGrpSpPr>
        <p:grpSpPr>
          <a:xfrm>
            <a:off x="2516675" y="3366945"/>
            <a:ext cx="9530796" cy="3237609"/>
            <a:chOff x="4567099" y="3930781"/>
            <a:chExt cx="7771523" cy="2640360"/>
          </a:xfrm>
        </p:grpSpPr>
        <p:sp>
          <p:nvSpPr>
            <p:cNvPr id="7" name="Freeform 13"/>
            <p:cNvSpPr>
              <a:spLocks/>
            </p:cNvSpPr>
            <p:nvPr/>
          </p:nvSpPr>
          <p:spPr bwMode="auto">
            <a:xfrm>
              <a:off x="6598033" y="5723324"/>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 name="Freeform 23"/>
            <p:cNvSpPr>
              <a:spLocks/>
            </p:cNvSpPr>
            <p:nvPr/>
          </p:nvSpPr>
          <p:spPr bwMode="auto">
            <a:xfrm>
              <a:off x="7112986" y="5723324"/>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9" name="Freeform 8"/>
            <p:cNvSpPr>
              <a:spLocks/>
            </p:cNvSpPr>
            <p:nvPr/>
          </p:nvSpPr>
          <p:spPr bwMode="auto">
            <a:xfrm>
              <a:off x="9306606" y="5710321"/>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0" name="Freeform 16"/>
            <p:cNvSpPr>
              <a:spLocks noEditPoints="1"/>
            </p:cNvSpPr>
            <p:nvPr/>
          </p:nvSpPr>
          <p:spPr bwMode="auto">
            <a:xfrm>
              <a:off x="9766844" y="5700351"/>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1" name="Freeform 29"/>
            <p:cNvSpPr>
              <a:spLocks/>
            </p:cNvSpPr>
            <p:nvPr/>
          </p:nvSpPr>
          <p:spPr bwMode="auto">
            <a:xfrm>
              <a:off x="10548385" y="571032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2" name="Freeform 7"/>
            <p:cNvSpPr>
              <a:spLocks/>
            </p:cNvSpPr>
            <p:nvPr/>
          </p:nvSpPr>
          <p:spPr bwMode="auto">
            <a:xfrm>
              <a:off x="6111081" y="53368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3" name="Freeform 12"/>
            <p:cNvSpPr>
              <a:spLocks/>
            </p:cNvSpPr>
            <p:nvPr/>
          </p:nvSpPr>
          <p:spPr bwMode="auto">
            <a:xfrm>
              <a:off x="6598033" y="5336886"/>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4" name="Freeform 23"/>
            <p:cNvSpPr>
              <a:spLocks/>
            </p:cNvSpPr>
            <p:nvPr/>
          </p:nvSpPr>
          <p:spPr bwMode="auto">
            <a:xfrm>
              <a:off x="7112986" y="5336886"/>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5" name="Freeform 8"/>
            <p:cNvSpPr>
              <a:spLocks/>
            </p:cNvSpPr>
            <p:nvPr/>
          </p:nvSpPr>
          <p:spPr bwMode="auto">
            <a:xfrm>
              <a:off x="9306606"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6" name="Freeform 15"/>
            <p:cNvSpPr>
              <a:spLocks noEditPoints="1"/>
            </p:cNvSpPr>
            <p:nvPr/>
          </p:nvSpPr>
          <p:spPr bwMode="auto">
            <a:xfrm>
              <a:off x="9766844" y="5313913"/>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7" name="Freeform 29"/>
            <p:cNvSpPr>
              <a:spLocks/>
            </p:cNvSpPr>
            <p:nvPr/>
          </p:nvSpPr>
          <p:spPr bwMode="auto">
            <a:xfrm>
              <a:off x="10548385" y="5323883"/>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3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3" y="5"/>
                  </a:cubicBezTo>
                  <a:cubicBezTo>
                    <a:pt x="25" y="4"/>
                    <a:pt x="28"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8" name="Freeform 7"/>
            <p:cNvSpPr>
              <a:spLocks/>
            </p:cNvSpPr>
            <p:nvPr/>
          </p:nvSpPr>
          <p:spPr bwMode="auto">
            <a:xfrm>
              <a:off x="6111081"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19" name="Freeform 21"/>
            <p:cNvSpPr>
              <a:spLocks noEditPoints="1"/>
            </p:cNvSpPr>
            <p:nvPr/>
          </p:nvSpPr>
          <p:spPr bwMode="auto">
            <a:xfrm>
              <a:off x="11282288" y="5218320"/>
              <a:ext cx="222402" cy="291997"/>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0" name="Freeform 21"/>
            <p:cNvSpPr>
              <a:spLocks noEditPoints="1"/>
            </p:cNvSpPr>
            <p:nvPr/>
          </p:nvSpPr>
          <p:spPr bwMode="auto">
            <a:xfrm>
              <a:off x="8886561" y="5723324"/>
              <a:ext cx="200865" cy="263721"/>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1" name="Freeform 16"/>
            <p:cNvSpPr>
              <a:spLocks noEditPoints="1"/>
            </p:cNvSpPr>
            <p:nvPr/>
          </p:nvSpPr>
          <p:spPr bwMode="auto">
            <a:xfrm>
              <a:off x="11612381"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2" name="Freeform 16"/>
            <p:cNvSpPr>
              <a:spLocks noEditPoints="1"/>
            </p:cNvSpPr>
            <p:nvPr/>
          </p:nvSpPr>
          <p:spPr bwMode="auto">
            <a:xfrm>
              <a:off x="12145192" y="5219174"/>
              <a:ext cx="193430" cy="29114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3" name="Freeform 5"/>
            <p:cNvSpPr>
              <a:spLocks/>
            </p:cNvSpPr>
            <p:nvPr/>
          </p:nvSpPr>
          <p:spPr bwMode="auto">
            <a:xfrm>
              <a:off x="11883858" y="5242985"/>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6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24" name="Group 746"/>
            <p:cNvGrpSpPr/>
            <p:nvPr/>
          </p:nvGrpSpPr>
          <p:grpSpPr>
            <a:xfrm>
              <a:off x="4567099" y="6184673"/>
              <a:ext cx="267226" cy="360869"/>
              <a:chOff x="7011958" y="-48945"/>
              <a:chExt cx="557213" cy="752475"/>
            </a:xfrm>
            <a:solidFill>
              <a:schemeClr val="tx1">
                <a:lumMod val="75000"/>
                <a:lumOff val="25000"/>
                <a:alpha val="5000"/>
              </a:schemeClr>
            </a:solidFill>
          </p:grpSpPr>
          <p:sp>
            <p:nvSpPr>
              <p:cNvPr id="80"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81"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25" name="Freeform 19"/>
            <p:cNvSpPr>
              <a:spLocks/>
            </p:cNvSpPr>
            <p:nvPr/>
          </p:nvSpPr>
          <p:spPr bwMode="auto">
            <a:xfrm>
              <a:off x="4988356"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6" name="Freeform 7"/>
            <p:cNvSpPr>
              <a:spLocks/>
            </p:cNvSpPr>
            <p:nvPr/>
          </p:nvSpPr>
          <p:spPr bwMode="auto">
            <a:xfrm>
              <a:off x="5468221" y="6186833"/>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7" name="Freeform 8"/>
            <p:cNvSpPr>
              <a:spLocks/>
            </p:cNvSpPr>
            <p:nvPr/>
          </p:nvSpPr>
          <p:spPr bwMode="auto">
            <a:xfrm>
              <a:off x="576921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8" name="Freeform 23"/>
            <p:cNvSpPr>
              <a:spLocks/>
            </p:cNvSpPr>
            <p:nvPr/>
          </p:nvSpPr>
          <p:spPr bwMode="auto">
            <a:xfrm>
              <a:off x="6551364" y="6186833"/>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29" name="Freeform 24"/>
            <p:cNvSpPr>
              <a:spLocks/>
            </p:cNvSpPr>
            <p:nvPr/>
          </p:nvSpPr>
          <p:spPr bwMode="auto">
            <a:xfrm>
              <a:off x="685642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0" name="Freeform 17"/>
            <p:cNvSpPr>
              <a:spLocks/>
            </p:cNvSpPr>
            <p:nvPr/>
          </p:nvSpPr>
          <p:spPr bwMode="auto">
            <a:xfrm>
              <a:off x="7159946" y="6186831"/>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1" name="Freeform 18"/>
            <p:cNvSpPr>
              <a:spLocks noEditPoints="1"/>
            </p:cNvSpPr>
            <p:nvPr/>
          </p:nvSpPr>
          <p:spPr bwMode="auto">
            <a:xfrm>
              <a:off x="7494554"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2" name="Freeform 20"/>
            <p:cNvSpPr>
              <a:spLocks noEditPoints="1"/>
            </p:cNvSpPr>
            <p:nvPr/>
          </p:nvSpPr>
          <p:spPr bwMode="auto">
            <a:xfrm>
              <a:off x="7947969"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3" name="Group 740"/>
            <p:cNvGrpSpPr/>
            <p:nvPr/>
          </p:nvGrpSpPr>
          <p:grpSpPr>
            <a:xfrm>
              <a:off x="6110525" y="6184673"/>
              <a:ext cx="267226" cy="360869"/>
              <a:chOff x="7011958" y="-48945"/>
              <a:chExt cx="557213" cy="752475"/>
            </a:xfrm>
            <a:solidFill>
              <a:schemeClr val="tx1">
                <a:lumMod val="50000"/>
                <a:lumOff val="50000"/>
                <a:alpha val="10000"/>
              </a:schemeClr>
            </a:solidFill>
          </p:grpSpPr>
          <p:sp>
            <p:nvSpPr>
              <p:cNvPr id="78"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9"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34" name="Freeform 21"/>
            <p:cNvSpPr>
              <a:spLocks noEditPoints="1"/>
            </p:cNvSpPr>
            <p:nvPr/>
          </p:nvSpPr>
          <p:spPr bwMode="auto">
            <a:xfrm>
              <a:off x="8698001" y="6184673"/>
              <a:ext cx="294356" cy="386468"/>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5" name="Freeform 16"/>
            <p:cNvSpPr>
              <a:spLocks noEditPoints="1"/>
            </p:cNvSpPr>
            <p:nvPr/>
          </p:nvSpPr>
          <p:spPr bwMode="auto">
            <a:xfrm>
              <a:off x="9132784"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6" name="Freeform 16"/>
            <p:cNvSpPr>
              <a:spLocks noEditPoints="1"/>
            </p:cNvSpPr>
            <p:nvPr/>
          </p:nvSpPr>
          <p:spPr bwMode="auto">
            <a:xfrm>
              <a:off x="9751830" y="6180696"/>
              <a:ext cx="245196" cy="36905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7" name="Freeform 5"/>
            <p:cNvSpPr>
              <a:spLocks/>
            </p:cNvSpPr>
            <p:nvPr/>
          </p:nvSpPr>
          <p:spPr bwMode="auto">
            <a:xfrm>
              <a:off x="9483028" y="6186834"/>
              <a:ext cx="128919"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38" name="Freeform 20"/>
            <p:cNvSpPr>
              <a:spLocks noEditPoints="1"/>
            </p:cNvSpPr>
            <p:nvPr/>
          </p:nvSpPr>
          <p:spPr bwMode="auto">
            <a:xfrm>
              <a:off x="10359794" y="6180696"/>
              <a:ext cx="245196" cy="369059"/>
            </a:xfrm>
            <a:custGeom>
              <a:avLst/>
              <a:gdLst>
                <a:gd name="T0" fmla="*/ 33 w 69"/>
                <a:gd name="T1" fmla="*/ 104 h 104"/>
                <a:gd name="T2" fmla="*/ 9 w 69"/>
                <a:gd name="T3" fmla="*/ 92 h 104"/>
                <a:gd name="T4" fmla="*/ 0 w 69"/>
                <a:gd name="T5" fmla="*/ 54 h 104"/>
                <a:gd name="T6" fmla="*/ 9 w 69"/>
                <a:gd name="T7" fmla="*/ 14 h 104"/>
                <a:gd name="T8" fmla="*/ 36 w 69"/>
                <a:gd name="T9" fmla="*/ 0 h 104"/>
                <a:gd name="T10" fmla="*/ 69 w 69"/>
                <a:gd name="T11" fmla="*/ 52 h 104"/>
                <a:gd name="T12" fmla="*/ 60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9"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60" y="91"/>
                  </a:cubicBezTo>
                  <a:cubicBezTo>
                    <a:pt x="53" y="100"/>
                    <a:pt x="45" y="104"/>
                    <a:pt x="33" y="104"/>
                  </a:cubicBezTo>
                  <a:close/>
                  <a:moveTo>
                    <a:pt x="35" y="13"/>
                  </a:moveTo>
                  <a:cubicBezTo>
                    <a:pt x="23"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24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39" name="Group 746"/>
            <p:cNvGrpSpPr/>
            <p:nvPr/>
          </p:nvGrpSpPr>
          <p:grpSpPr>
            <a:xfrm>
              <a:off x="10811151" y="6184673"/>
              <a:ext cx="267226" cy="360869"/>
              <a:chOff x="7011958" y="-48945"/>
              <a:chExt cx="557213" cy="752475"/>
            </a:xfrm>
            <a:solidFill>
              <a:schemeClr val="tx1">
                <a:lumMod val="75000"/>
                <a:lumOff val="25000"/>
                <a:alpha val="26000"/>
              </a:schemeClr>
            </a:solidFill>
          </p:grpSpPr>
          <p:sp>
            <p:nvSpPr>
              <p:cNvPr id="76"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7"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0" name="Freeform 18"/>
            <p:cNvSpPr>
              <a:spLocks noEditPoints="1"/>
            </p:cNvSpPr>
            <p:nvPr/>
          </p:nvSpPr>
          <p:spPr bwMode="auto">
            <a:xfrm>
              <a:off x="11767763" y="6180696"/>
              <a:ext cx="245196" cy="369059"/>
            </a:xfrm>
            <a:custGeom>
              <a:avLst/>
              <a:gdLst>
                <a:gd name="T0" fmla="*/ 33 w 69"/>
                <a:gd name="T1" fmla="*/ 104 h 104"/>
                <a:gd name="T2" fmla="*/ 8 w 69"/>
                <a:gd name="T3" fmla="*/ 92 h 104"/>
                <a:gd name="T4" fmla="*/ 0 w 69"/>
                <a:gd name="T5" fmla="*/ 54 h 104"/>
                <a:gd name="T6" fmla="*/ 9 w 69"/>
                <a:gd name="T7" fmla="*/ 14 h 104"/>
                <a:gd name="T8" fmla="*/ 36 w 69"/>
                <a:gd name="T9" fmla="*/ 0 h 104"/>
                <a:gd name="T10" fmla="*/ 69 w 69"/>
                <a:gd name="T11" fmla="*/ 52 h 104"/>
                <a:gd name="T12" fmla="*/ 59 w 69"/>
                <a:gd name="T13" fmla="*/ 91 h 104"/>
                <a:gd name="T14" fmla="*/ 33 w 69"/>
                <a:gd name="T15" fmla="*/ 104 h 104"/>
                <a:gd name="T16" fmla="*/ 35 w 69"/>
                <a:gd name="T17" fmla="*/ 13 h 104"/>
                <a:gd name="T18" fmla="*/ 16 w 69"/>
                <a:gd name="T19" fmla="*/ 54 h 104"/>
                <a:gd name="T20" fmla="*/ 34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4" y="100"/>
                    <a:pt x="8" y="92"/>
                  </a:cubicBezTo>
                  <a:cubicBezTo>
                    <a:pt x="3" y="83"/>
                    <a:pt x="0" y="71"/>
                    <a:pt x="0" y="54"/>
                  </a:cubicBezTo>
                  <a:cubicBezTo>
                    <a:pt x="0" y="36"/>
                    <a:pt x="3" y="23"/>
                    <a:pt x="9" y="14"/>
                  </a:cubicBezTo>
                  <a:cubicBezTo>
                    <a:pt x="15" y="5"/>
                    <a:pt x="24" y="0"/>
                    <a:pt x="36" y="0"/>
                  </a:cubicBezTo>
                  <a:cubicBezTo>
                    <a:pt x="58" y="0"/>
                    <a:pt x="69" y="17"/>
                    <a:pt x="69" y="52"/>
                  </a:cubicBezTo>
                  <a:cubicBezTo>
                    <a:pt x="69" y="69"/>
                    <a:pt x="66" y="82"/>
                    <a:pt x="59" y="91"/>
                  </a:cubicBezTo>
                  <a:cubicBezTo>
                    <a:pt x="53" y="100"/>
                    <a:pt x="44" y="104"/>
                    <a:pt x="33" y="104"/>
                  </a:cubicBezTo>
                  <a:close/>
                  <a:moveTo>
                    <a:pt x="35" y="13"/>
                  </a:moveTo>
                  <a:cubicBezTo>
                    <a:pt x="22" y="13"/>
                    <a:pt x="16" y="27"/>
                    <a:pt x="16" y="54"/>
                  </a:cubicBezTo>
                  <a:cubicBezTo>
                    <a:pt x="16" y="79"/>
                    <a:pt x="22" y="91"/>
                    <a:pt x="34" y="91"/>
                  </a:cubicBezTo>
                  <a:cubicBezTo>
                    <a:pt x="46" y="91"/>
                    <a:pt x="52" y="79"/>
                    <a:pt x="52" y="53"/>
                  </a:cubicBezTo>
                  <a:cubicBezTo>
                    <a:pt x="52" y="26"/>
                    <a:pt x="46" y="13"/>
                    <a:pt x="35" y="13"/>
                  </a:cubicBez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1" name="Freeform 19"/>
            <p:cNvSpPr>
              <a:spLocks/>
            </p:cNvSpPr>
            <p:nvPr/>
          </p:nvSpPr>
          <p:spPr bwMode="auto">
            <a:xfrm>
              <a:off x="12177814" y="6186833"/>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2" y="10"/>
                    <a:pt x="15" y="9"/>
                  </a:cubicBezTo>
                  <a:cubicBezTo>
                    <a:pt x="17" y="8"/>
                    <a:pt x="20" y="7"/>
                    <a:pt x="22" y="5"/>
                  </a:cubicBezTo>
                  <a:cubicBezTo>
                    <a:pt x="25" y="4"/>
                    <a:pt x="27" y="2"/>
                    <a:pt x="30" y="0"/>
                  </a:cubicBezTo>
                  <a:lnTo>
                    <a:pt x="37" y="0"/>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42" name="Group 740"/>
            <p:cNvGrpSpPr/>
            <p:nvPr/>
          </p:nvGrpSpPr>
          <p:grpSpPr>
            <a:xfrm>
              <a:off x="7466740" y="5821536"/>
              <a:ext cx="267226" cy="360869"/>
              <a:chOff x="7011958" y="-48945"/>
              <a:chExt cx="557213" cy="752475"/>
            </a:xfrm>
            <a:solidFill>
              <a:schemeClr val="tx1">
                <a:lumMod val="75000"/>
                <a:lumOff val="25000"/>
                <a:alpha val="15000"/>
              </a:schemeClr>
            </a:solidFill>
          </p:grpSpPr>
          <p:sp>
            <p:nvSpPr>
              <p:cNvPr id="74"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5"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43" name="Freeform 21"/>
            <p:cNvSpPr>
              <a:spLocks noEditPoints="1"/>
            </p:cNvSpPr>
            <p:nvPr/>
          </p:nvSpPr>
          <p:spPr bwMode="auto">
            <a:xfrm>
              <a:off x="11300805" y="6198550"/>
              <a:ext cx="267498" cy="35120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tx1">
                <a:lumMod val="75000"/>
                <a:lumOff val="25000"/>
                <a:alpha val="4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4" name="Freeform 7"/>
            <p:cNvSpPr>
              <a:spLocks/>
            </p:cNvSpPr>
            <p:nvPr/>
          </p:nvSpPr>
          <p:spPr bwMode="auto">
            <a:xfrm>
              <a:off x="581909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5" name="Freeform 7"/>
            <p:cNvSpPr>
              <a:spLocks/>
            </p:cNvSpPr>
            <p:nvPr/>
          </p:nvSpPr>
          <p:spPr bwMode="auto">
            <a:xfrm>
              <a:off x="5540329" y="5751586"/>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6" name="Freeform 8"/>
            <p:cNvSpPr>
              <a:spLocks/>
            </p:cNvSpPr>
            <p:nvPr/>
          </p:nvSpPr>
          <p:spPr bwMode="auto">
            <a:xfrm>
              <a:off x="8886887" y="5323883"/>
              <a:ext cx="99706" cy="28117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75000"/>
                <a:lumOff val="25000"/>
                <a:alpha val="22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7" name="Freeform 13"/>
            <p:cNvSpPr>
              <a:spLocks/>
            </p:cNvSpPr>
            <p:nvPr/>
          </p:nvSpPr>
          <p:spPr bwMode="auto">
            <a:xfrm>
              <a:off x="11598428" y="4317219"/>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8" name="Freeform 23"/>
            <p:cNvSpPr>
              <a:spLocks/>
            </p:cNvSpPr>
            <p:nvPr/>
          </p:nvSpPr>
          <p:spPr bwMode="auto">
            <a:xfrm>
              <a:off x="12113381" y="4317219"/>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49" name="Freeform 7"/>
            <p:cNvSpPr>
              <a:spLocks/>
            </p:cNvSpPr>
            <p:nvPr/>
          </p:nvSpPr>
          <p:spPr bwMode="auto">
            <a:xfrm>
              <a:off x="11111476"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0" name="Freeform 8"/>
            <p:cNvSpPr>
              <a:spLocks/>
            </p:cNvSpPr>
            <p:nvPr/>
          </p:nvSpPr>
          <p:spPr bwMode="auto">
            <a:xfrm>
              <a:off x="1076961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1" name="Freeform 23"/>
            <p:cNvSpPr>
              <a:spLocks/>
            </p:cNvSpPr>
            <p:nvPr/>
          </p:nvSpPr>
          <p:spPr bwMode="auto">
            <a:xfrm>
              <a:off x="11551759" y="4780728"/>
              <a:ext cx="131447" cy="356420"/>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2" name="Freeform 24"/>
            <p:cNvSpPr>
              <a:spLocks/>
            </p:cNvSpPr>
            <p:nvPr/>
          </p:nvSpPr>
          <p:spPr bwMode="auto">
            <a:xfrm>
              <a:off x="11856819" y="4780728"/>
              <a:ext cx="131447" cy="356420"/>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3" name="Freeform 17"/>
            <p:cNvSpPr>
              <a:spLocks/>
            </p:cNvSpPr>
            <p:nvPr/>
          </p:nvSpPr>
          <p:spPr bwMode="auto">
            <a:xfrm>
              <a:off x="12160341" y="4780726"/>
              <a:ext cx="126390" cy="356421"/>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2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6"/>
                    <a:pt x="4" y="28"/>
                    <a:pt x="0" y="29"/>
                  </a:cubicBezTo>
                  <a:cubicBezTo>
                    <a:pt x="0" y="15"/>
                    <a:pt x="0" y="15"/>
                    <a:pt x="0" y="15"/>
                  </a:cubicBezTo>
                  <a:cubicBezTo>
                    <a:pt x="2" y="14"/>
                    <a:pt x="5" y="13"/>
                    <a:pt x="7" y="12"/>
                  </a:cubicBezTo>
                  <a:cubicBezTo>
                    <a:pt x="10" y="11"/>
                    <a:pt x="12" y="10"/>
                    <a:pt x="15" y="9"/>
                  </a:cubicBezTo>
                  <a:cubicBezTo>
                    <a:pt x="17" y="8"/>
                    <a:pt x="20" y="7"/>
                    <a:pt x="22" y="5"/>
                  </a:cubicBezTo>
                  <a:cubicBezTo>
                    <a:pt x="25" y="4"/>
                    <a:pt x="27" y="2"/>
                    <a:pt x="30" y="0"/>
                  </a:cubicBezTo>
                  <a:lnTo>
                    <a:pt x="36"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nvGrpSpPr>
            <p:cNvPr id="54" name="Group 740"/>
            <p:cNvGrpSpPr/>
            <p:nvPr/>
          </p:nvGrpSpPr>
          <p:grpSpPr>
            <a:xfrm>
              <a:off x="11110920" y="4778568"/>
              <a:ext cx="267226" cy="360869"/>
              <a:chOff x="7011958" y="-48945"/>
              <a:chExt cx="557213" cy="752475"/>
            </a:xfrm>
            <a:solidFill>
              <a:schemeClr val="tx1">
                <a:lumMod val="50000"/>
                <a:lumOff val="50000"/>
                <a:alpha val="10000"/>
              </a:schemeClr>
            </a:solidFill>
          </p:grpSpPr>
          <p:sp>
            <p:nvSpPr>
              <p:cNvPr id="72" name="Freeform 18"/>
              <p:cNvSpPr>
                <a:spLocks/>
              </p:cNvSpPr>
              <p:nvPr/>
            </p:nvSpPr>
            <p:spPr bwMode="auto">
              <a:xfrm>
                <a:off x="7011958" y="-48945"/>
                <a:ext cx="244475" cy="752475"/>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3" name="Freeform 19"/>
              <p:cNvSpPr>
                <a:spLocks/>
              </p:cNvSpPr>
              <p:nvPr/>
            </p:nvSpPr>
            <p:spPr bwMode="auto">
              <a:xfrm>
                <a:off x="7324696" y="-48945"/>
                <a:ext cx="244475" cy="75247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sp>
          <p:nvSpPr>
            <p:cNvPr id="55" name="Freeform 7"/>
            <p:cNvSpPr>
              <a:spLocks/>
            </p:cNvSpPr>
            <p:nvPr/>
          </p:nvSpPr>
          <p:spPr bwMode="auto">
            <a:xfrm>
              <a:off x="1081949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6" name="Freeform 7"/>
            <p:cNvSpPr>
              <a:spLocks/>
            </p:cNvSpPr>
            <p:nvPr/>
          </p:nvSpPr>
          <p:spPr bwMode="auto">
            <a:xfrm>
              <a:off x="10540724" y="43454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75000"/>
                <a:lumOff val="25000"/>
                <a:alpha val="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7" name="Freeform 8"/>
            <p:cNvSpPr>
              <a:spLocks/>
            </p:cNvSpPr>
            <p:nvPr/>
          </p:nvSpPr>
          <p:spPr bwMode="auto">
            <a:xfrm>
              <a:off x="9758526" y="4416216"/>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8" name="Freeform 16"/>
            <p:cNvSpPr>
              <a:spLocks noEditPoints="1"/>
            </p:cNvSpPr>
            <p:nvPr/>
          </p:nvSpPr>
          <p:spPr bwMode="auto">
            <a:xfrm>
              <a:off x="10182200" y="4407038"/>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59" name="Freeform 8"/>
            <p:cNvSpPr>
              <a:spLocks/>
            </p:cNvSpPr>
            <p:nvPr/>
          </p:nvSpPr>
          <p:spPr bwMode="auto">
            <a:xfrm>
              <a:off x="9758526"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0" name="Freeform 16"/>
            <p:cNvSpPr>
              <a:spLocks noEditPoints="1"/>
            </p:cNvSpPr>
            <p:nvPr/>
          </p:nvSpPr>
          <p:spPr bwMode="auto">
            <a:xfrm>
              <a:off x="10182200" y="4051301"/>
              <a:ext cx="178063" cy="268012"/>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1" name="Freeform 21"/>
            <p:cNvSpPr>
              <a:spLocks noEditPoints="1"/>
            </p:cNvSpPr>
            <p:nvPr/>
          </p:nvSpPr>
          <p:spPr bwMode="auto">
            <a:xfrm>
              <a:off x="9371852" y="4428186"/>
              <a:ext cx="184907" cy="24276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2" name="Freeform 21"/>
            <p:cNvSpPr>
              <a:spLocks noEditPoints="1"/>
            </p:cNvSpPr>
            <p:nvPr/>
          </p:nvSpPr>
          <p:spPr bwMode="auto">
            <a:xfrm>
              <a:off x="9198272" y="4852882"/>
              <a:ext cx="270971" cy="355765"/>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3" name="Freeform 16"/>
            <p:cNvSpPr>
              <a:spLocks noEditPoints="1"/>
            </p:cNvSpPr>
            <p:nvPr/>
          </p:nvSpPr>
          <p:spPr bwMode="auto">
            <a:xfrm>
              <a:off x="9598514"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4" name="Freeform 16"/>
            <p:cNvSpPr>
              <a:spLocks noEditPoints="1"/>
            </p:cNvSpPr>
            <p:nvPr/>
          </p:nvSpPr>
          <p:spPr bwMode="auto">
            <a:xfrm>
              <a:off x="10168379" y="4849221"/>
              <a:ext cx="225716" cy="339739"/>
            </a:xfrm>
            <a:custGeom>
              <a:avLst/>
              <a:gdLst>
                <a:gd name="T0" fmla="*/ 33 w 69"/>
                <a:gd name="T1" fmla="*/ 104 h 104"/>
                <a:gd name="T2" fmla="*/ 9 w 69"/>
                <a:gd name="T3" fmla="*/ 91 h 104"/>
                <a:gd name="T4" fmla="*/ 0 w 69"/>
                <a:gd name="T5" fmla="*/ 54 h 104"/>
                <a:gd name="T6" fmla="*/ 9 w 69"/>
                <a:gd name="T7" fmla="*/ 13 h 104"/>
                <a:gd name="T8" fmla="*/ 36 w 69"/>
                <a:gd name="T9" fmla="*/ 0 h 104"/>
                <a:gd name="T10" fmla="*/ 69 w 69"/>
                <a:gd name="T11" fmla="*/ 51 h 104"/>
                <a:gd name="T12" fmla="*/ 60 w 69"/>
                <a:gd name="T13" fmla="*/ 91 h 104"/>
                <a:gd name="T14" fmla="*/ 33 w 69"/>
                <a:gd name="T15" fmla="*/ 104 h 104"/>
                <a:gd name="T16" fmla="*/ 35 w 69"/>
                <a:gd name="T17" fmla="*/ 13 h 104"/>
                <a:gd name="T18" fmla="*/ 17 w 69"/>
                <a:gd name="T19" fmla="*/ 53 h 104"/>
                <a:gd name="T20" fmla="*/ 35 w 69"/>
                <a:gd name="T21" fmla="*/ 91 h 104"/>
                <a:gd name="T22" fmla="*/ 52 w 69"/>
                <a:gd name="T23" fmla="*/ 53 h 104"/>
                <a:gd name="T24" fmla="*/ 35 w 69"/>
                <a:gd name="T25" fmla="*/ 13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9" h="104">
                  <a:moveTo>
                    <a:pt x="33" y="104"/>
                  </a:moveTo>
                  <a:cubicBezTo>
                    <a:pt x="23" y="104"/>
                    <a:pt x="15" y="100"/>
                    <a:pt x="9" y="91"/>
                  </a:cubicBezTo>
                  <a:cubicBezTo>
                    <a:pt x="3" y="83"/>
                    <a:pt x="0" y="70"/>
                    <a:pt x="0" y="54"/>
                  </a:cubicBezTo>
                  <a:cubicBezTo>
                    <a:pt x="0" y="36"/>
                    <a:pt x="3" y="23"/>
                    <a:pt x="9" y="13"/>
                  </a:cubicBezTo>
                  <a:cubicBezTo>
                    <a:pt x="15" y="4"/>
                    <a:pt x="24" y="0"/>
                    <a:pt x="36" y="0"/>
                  </a:cubicBezTo>
                  <a:cubicBezTo>
                    <a:pt x="58" y="0"/>
                    <a:pt x="69" y="17"/>
                    <a:pt x="69" y="51"/>
                  </a:cubicBezTo>
                  <a:cubicBezTo>
                    <a:pt x="69" y="69"/>
                    <a:pt x="66" y="82"/>
                    <a:pt x="60" y="91"/>
                  </a:cubicBezTo>
                  <a:cubicBezTo>
                    <a:pt x="53" y="100"/>
                    <a:pt x="45" y="104"/>
                    <a:pt x="33" y="104"/>
                  </a:cubicBezTo>
                  <a:close/>
                  <a:moveTo>
                    <a:pt x="35" y="13"/>
                  </a:moveTo>
                  <a:cubicBezTo>
                    <a:pt x="23" y="13"/>
                    <a:pt x="17" y="26"/>
                    <a:pt x="17" y="53"/>
                  </a:cubicBezTo>
                  <a:cubicBezTo>
                    <a:pt x="17" y="78"/>
                    <a:pt x="23" y="91"/>
                    <a:pt x="35" y="91"/>
                  </a:cubicBezTo>
                  <a:cubicBezTo>
                    <a:pt x="46" y="91"/>
                    <a:pt x="52" y="78"/>
                    <a:pt x="52" y="53"/>
                  </a:cubicBezTo>
                  <a:cubicBezTo>
                    <a:pt x="52" y="26"/>
                    <a:pt x="47" y="13"/>
                    <a:pt x="35" y="13"/>
                  </a:cubicBez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5" name="Freeform 5"/>
            <p:cNvSpPr>
              <a:spLocks/>
            </p:cNvSpPr>
            <p:nvPr/>
          </p:nvSpPr>
          <p:spPr bwMode="auto">
            <a:xfrm>
              <a:off x="9920932" y="4854872"/>
              <a:ext cx="118677" cy="328104"/>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2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6"/>
                    <a:pt x="4" y="28"/>
                    <a:pt x="0" y="29"/>
                  </a:cubicBezTo>
                  <a:cubicBezTo>
                    <a:pt x="0" y="15"/>
                    <a:pt x="0" y="15"/>
                    <a:pt x="0" y="15"/>
                  </a:cubicBezTo>
                  <a:cubicBezTo>
                    <a:pt x="3" y="14"/>
                    <a:pt x="5" y="13"/>
                    <a:pt x="8" y="12"/>
                  </a:cubicBezTo>
                  <a:cubicBezTo>
                    <a:pt x="10" y="11"/>
                    <a:pt x="13" y="10"/>
                    <a:pt x="15" y="9"/>
                  </a:cubicBezTo>
                  <a:cubicBezTo>
                    <a:pt x="17" y="8"/>
                    <a:pt x="20" y="7"/>
                    <a:pt x="22" y="5"/>
                  </a:cubicBezTo>
                  <a:cubicBezTo>
                    <a:pt x="25" y="4"/>
                    <a:pt x="27" y="2"/>
                    <a:pt x="30" y="0"/>
                  </a:cubicBezTo>
                  <a:lnTo>
                    <a:pt x="37"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6" name="Freeform 8"/>
            <p:cNvSpPr>
              <a:spLocks/>
            </p:cNvSpPr>
            <p:nvPr/>
          </p:nvSpPr>
          <p:spPr bwMode="auto">
            <a:xfrm>
              <a:off x="9372152" y="4060479"/>
              <a:ext cx="91785" cy="258833"/>
            </a:xfrm>
            <a:custGeom>
              <a:avLst/>
              <a:gdLst>
                <a:gd name="T0" fmla="*/ 36 w 36"/>
                <a:gd name="T1" fmla="*/ 0 h 101"/>
                <a:gd name="T2" fmla="*/ 36 w 36"/>
                <a:gd name="T3" fmla="*/ 101 h 101"/>
                <a:gd name="T4" fmla="*/ 20 w 36"/>
                <a:gd name="T5" fmla="*/ 101 h 101"/>
                <a:gd name="T6" fmla="*/ 20 w 36"/>
                <a:gd name="T7" fmla="*/ 20 h 101"/>
                <a:gd name="T8" fmla="*/ 11 w 36"/>
                <a:gd name="T9" fmla="*/ 25 h 101"/>
                <a:gd name="T10" fmla="*/ 0 w 36"/>
                <a:gd name="T11" fmla="*/ 29 h 101"/>
                <a:gd name="T12" fmla="*/ 0 w 36"/>
                <a:gd name="T13" fmla="*/ 15 h 101"/>
                <a:gd name="T14" fmla="*/ 7 w 36"/>
                <a:gd name="T15" fmla="*/ 13 h 101"/>
                <a:gd name="T16" fmla="*/ 15 w 36"/>
                <a:gd name="T17" fmla="*/ 9 h 101"/>
                <a:gd name="T18" fmla="*/ 22 w 36"/>
                <a:gd name="T19" fmla="*/ 5 h 101"/>
                <a:gd name="T20" fmla="*/ 30 w 36"/>
                <a:gd name="T21" fmla="*/ 0 h 101"/>
                <a:gd name="T22" fmla="*/ 36 w 36"/>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6" h="101">
                  <a:moveTo>
                    <a:pt x="36" y="0"/>
                  </a:moveTo>
                  <a:cubicBezTo>
                    <a:pt x="36" y="101"/>
                    <a:pt x="36" y="101"/>
                    <a:pt x="36" y="101"/>
                  </a:cubicBezTo>
                  <a:cubicBezTo>
                    <a:pt x="20" y="101"/>
                    <a:pt x="20" y="101"/>
                    <a:pt x="20" y="101"/>
                  </a:cubicBezTo>
                  <a:cubicBezTo>
                    <a:pt x="20" y="20"/>
                    <a:pt x="20" y="20"/>
                    <a:pt x="20" y="20"/>
                  </a:cubicBezTo>
                  <a:cubicBezTo>
                    <a:pt x="18" y="22"/>
                    <a:pt x="14" y="24"/>
                    <a:pt x="11" y="25"/>
                  </a:cubicBezTo>
                  <a:cubicBezTo>
                    <a:pt x="8" y="27"/>
                    <a:pt x="4" y="28"/>
                    <a:pt x="0" y="29"/>
                  </a:cubicBezTo>
                  <a:cubicBezTo>
                    <a:pt x="0" y="15"/>
                    <a:pt x="0" y="15"/>
                    <a:pt x="0" y="15"/>
                  </a:cubicBezTo>
                  <a:cubicBezTo>
                    <a:pt x="2" y="15"/>
                    <a:pt x="5" y="14"/>
                    <a:pt x="7" y="13"/>
                  </a:cubicBezTo>
                  <a:cubicBezTo>
                    <a:pt x="10" y="12"/>
                    <a:pt x="12" y="11"/>
                    <a:pt x="15" y="9"/>
                  </a:cubicBezTo>
                  <a:cubicBezTo>
                    <a:pt x="17" y="8"/>
                    <a:pt x="20" y="7"/>
                    <a:pt x="22" y="5"/>
                  </a:cubicBezTo>
                  <a:cubicBezTo>
                    <a:pt x="25" y="4"/>
                    <a:pt x="27" y="2"/>
                    <a:pt x="30" y="0"/>
                  </a:cubicBezTo>
                  <a:lnTo>
                    <a:pt x="36" y="0"/>
                  </a:lnTo>
                  <a:close/>
                </a:path>
              </a:pathLst>
            </a:custGeom>
            <a:solidFill>
              <a:schemeClr val="accent5">
                <a:alpha val="7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7" name="Freeform 7"/>
            <p:cNvSpPr>
              <a:spLocks/>
            </p:cNvSpPr>
            <p:nvPr/>
          </p:nvSpPr>
          <p:spPr bwMode="auto">
            <a:xfrm>
              <a:off x="11111476" y="3930781"/>
              <a:ext cx="101701"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7"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8" name="Freeform 13"/>
            <p:cNvSpPr>
              <a:spLocks/>
            </p:cNvSpPr>
            <p:nvPr/>
          </p:nvSpPr>
          <p:spPr bwMode="auto">
            <a:xfrm>
              <a:off x="11598428" y="3930781"/>
              <a:ext cx="103695" cy="281171"/>
            </a:xfrm>
            <a:custGeom>
              <a:avLst/>
              <a:gdLst>
                <a:gd name="T0" fmla="*/ 37 w 37"/>
                <a:gd name="T1" fmla="*/ 0 h 101"/>
                <a:gd name="T2" fmla="*/ 37 w 37"/>
                <a:gd name="T3" fmla="*/ 101 h 101"/>
                <a:gd name="T4" fmla="*/ 21 w 37"/>
                <a:gd name="T5" fmla="*/ 101 h 101"/>
                <a:gd name="T6" fmla="*/ 21 w 37"/>
                <a:gd name="T7" fmla="*/ 20 h 101"/>
                <a:gd name="T8" fmla="*/ 11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1"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50000"/>
                <a:lumOff val="50000"/>
                <a:alpha val="10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69" name="Freeform 23"/>
            <p:cNvSpPr>
              <a:spLocks/>
            </p:cNvSpPr>
            <p:nvPr/>
          </p:nvSpPr>
          <p:spPr bwMode="auto">
            <a:xfrm>
              <a:off x="12113381" y="3930781"/>
              <a:ext cx="103695" cy="281171"/>
            </a:xfrm>
            <a:custGeom>
              <a:avLst/>
              <a:gdLst>
                <a:gd name="T0" fmla="*/ 37 w 37"/>
                <a:gd name="T1" fmla="*/ 0 h 101"/>
                <a:gd name="T2" fmla="*/ 37 w 37"/>
                <a:gd name="T3" fmla="*/ 101 h 101"/>
                <a:gd name="T4" fmla="*/ 21 w 37"/>
                <a:gd name="T5" fmla="*/ 101 h 101"/>
                <a:gd name="T6" fmla="*/ 21 w 37"/>
                <a:gd name="T7" fmla="*/ 20 h 101"/>
                <a:gd name="T8" fmla="*/ 12 w 37"/>
                <a:gd name="T9" fmla="*/ 25 h 101"/>
                <a:gd name="T10" fmla="*/ 0 w 37"/>
                <a:gd name="T11" fmla="*/ 29 h 101"/>
                <a:gd name="T12" fmla="*/ 0 w 37"/>
                <a:gd name="T13" fmla="*/ 15 h 101"/>
                <a:gd name="T14" fmla="*/ 8 w 37"/>
                <a:gd name="T15" fmla="*/ 13 h 101"/>
                <a:gd name="T16" fmla="*/ 15 w 37"/>
                <a:gd name="T17" fmla="*/ 9 h 101"/>
                <a:gd name="T18" fmla="*/ 22 w 37"/>
                <a:gd name="T19" fmla="*/ 5 h 101"/>
                <a:gd name="T20" fmla="*/ 30 w 37"/>
                <a:gd name="T21" fmla="*/ 0 h 101"/>
                <a:gd name="T22" fmla="*/ 37 w 37"/>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7" h="101">
                  <a:moveTo>
                    <a:pt x="37" y="0"/>
                  </a:moveTo>
                  <a:cubicBezTo>
                    <a:pt x="37" y="101"/>
                    <a:pt x="37" y="101"/>
                    <a:pt x="37" y="101"/>
                  </a:cubicBezTo>
                  <a:cubicBezTo>
                    <a:pt x="21" y="101"/>
                    <a:pt x="21" y="101"/>
                    <a:pt x="21" y="101"/>
                  </a:cubicBezTo>
                  <a:cubicBezTo>
                    <a:pt x="21" y="20"/>
                    <a:pt x="21" y="20"/>
                    <a:pt x="21" y="20"/>
                  </a:cubicBezTo>
                  <a:cubicBezTo>
                    <a:pt x="18" y="22"/>
                    <a:pt x="15" y="24"/>
                    <a:pt x="12" y="25"/>
                  </a:cubicBezTo>
                  <a:cubicBezTo>
                    <a:pt x="8" y="27"/>
                    <a:pt x="4" y="28"/>
                    <a:pt x="0" y="29"/>
                  </a:cubicBezTo>
                  <a:cubicBezTo>
                    <a:pt x="0" y="15"/>
                    <a:pt x="0" y="15"/>
                    <a:pt x="0" y="15"/>
                  </a:cubicBezTo>
                  <a:cubicBezTo>
                    <a:pt x="3" y="15"/>
                    <a:pt x="5" y="14"/>
                    <a:pt x="8" y="13"/>
                  </a:cubicBezTo>
                  <a:cubicBezTo>
                    <a:pt x="10" y="12"/>
                    <a:pt x="13" y="11"/>
                    <a:pt x="15" y="9"/>
                  </a:cubicBezTo>
                  <a:cubicBezTo>
                    <a:pt x="18" y="8"/>
                    <a:pt x="20" y="7"/>
                    <a:pt x="22" y="5"/>
                  </a:cubicBezTo>
                  <a:cubicBezTo>
                    <a:pt x="25" y="4"/>
                    <a:pt x="27" y="2"/>
                    <a:pt x="30" y="0"/>
                  </a:cubicBezTo>
                  <a:lnTo>
                    <a:pt x="37" y="0"/>
                  </a:lnTo>
                  <a:close/>
                </a:path>
              </a:pathLst>
            </a:custGeom>
            <a:solidFill>
              <a:schemeClr val="tx1">
                <a:lumMod val="75000"/>
                <a:lumOff val="25000"/>
                <a:alpha val="11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0" name="Freeform 69"/>
            <p:cNvSpPr>
              <a:spLocks/>
            </p:cNvSpPr>
            <p:nvPr/>
          </p:nvSpPr>
          <p:spPr bwMode="auto">
            <a:xfrm>
              <a:off x="8201024" y="5686425"/>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tx1">
                <a:lumMod val="75000"/>
                <a:lumOff val="25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sp>
          <p:nvSpPr>
            <p:cNvPr id="71" name="Freeform 70"/>
            <p:cNvSpPr>
              <a:spLocks/>
            </p:cNvSpPr>
            <p:nvPr/>
          </p:nvSpPr>
          <p:spPr bwMode="auto">
            <a:xfrm>
              <a:off x="8656810" y="4300886"/>
              <a:ext cx="647889" cy="491437"/>
            </a:xfrm>
            <a:custGeom>
              <a:avLst/>
              <a:gdLst>
                <a:gd name="connsiteX0" fmla="*/ 5546725 w 8802688"/>
                <a:gd name="connsiteY0" fmla="*/ 4819650 h 6677025"/>
                <a:gd name="connsiteX1" fmla="*/ 5573713 w 8802688"/>
                <a:gd name="connsiteY1" fmla="*/ 4926013 h 6677025"/>
                <a:gd name="connsiteX2" fmla="*/ 5603875 w 8802688"/>
                <a:gd name="connsiteY2" fmla="*/ 5024438 h 6677025"/>
                <a:gd name="connsiteX3" fmla="*/ 5630863 w 8802688"/>
                <a:gd name="connsiteY3" fmla="*/ 5122863 h 6677025"/>
                <a:gd name="connsiteX4" fmla="*/ 5657850 w 8802688"/>
                <a:gd name="connsiteY4" fmla="*/ 5229225 h 6677025"/>
                <a:gd name="connsiteX5" fmla="*/ 5668963 w 8802688"/>
                <a:gd name="connsiteY5" fmla="*/ 5313363 h 6677025"/>
                <a:gd name="connsiteX6" fmla="*/ 5681663 w 8802688"/>
                <a:gd name="connsiteY6" fmla="*/ 5399088 h 6677025"/>
                <a:gd name="connsiteX7" fmla="*/ 5686425 w 8802688"/>
                <a:gd name="connsiteY7" fmla="*/ 5484813 h 6677025"/>
                <a:gd name="connsiteX8" fmla="*/ 5689600 w 8802688"/>
                <a:gd name="connsiteY8" fmla="*/ 5572126 h 6677025"/>
                <a:gd name="connsiteX9" fmla="*/ 5695950 w 8802688"/>
                <a:gd name="connsiteY9" fmla="*/ 5749926 h 6677025"/>
                <a:gd name="connsiteX10" fmla="*/ 5695950 w 8802688"/>
                <a:gd name="connsiteY10" fmla="*/ 5940426 h 6677025"/>
                <a:gd name="connsiteX11" fmla="*/ 5692775 w 8802688"/>
                <a:gd name="connsiteY11" fmla="*/ 5957888 h 6677025"/>
                <a:gd name="connsiteX12" fmla="*/ 5689600 w 8802688"/>
                <a:gd name="connsiteY12" fmla="*/ 5978526 h 6677025"/>
                <a:gd name="connsiteX13" fmla="*/ 5681663 w 8802688"/>
                <a:gd name="connsiteY13" fmla="*/ 6002338 h 6677025"/>
                <a:gd name="connsiteX14" fmla="*/ 5672138 w 8802688"/>
                <a:gd name="connsiteY14" fmla="*/ 6029326 h 6677025"/>
                <a:gd name="connsiteX15" fmla="*/ 5659438 w 8802688"/>
                <a:gd name="connsiteY15" fmla="*/ 6053138 h 6677025"/>
                <a:gd name="connsiteX16" fmla="*/ 5648325 w 8802688"/>
                <a:gd name="connsiteY16" fmla="*/ 6070601 h 6677025"/>
                <a:gd name="connsiteX17" fmla="*/ 5634038 w 8802688"/>
                <a:gd name="connsiteY17" fmla="*/ 6086476 h 6677025"/>
                <a:gd name="connsiteX18" fmla="*/ 5627688 w 8802688"/>
                <a:gd name="connsiteY18" fmla="*/ 6088063 h 6677025"/>
                <a:gd name="connsiteX19" fmla="*/ 5621338 w 8802688"/>
                <a:gd name="connsiteY19" fmla="*/ 6088063 h 6677025"/>
                <a:gd name="connsiteX20" fmla="*/ 5526088 w 8802688"/>
                <a:gd name="connsiteY20" fmla="*/ 6100763 h 6677025"/>
                <a:gd name="connsiteX21" fmla="*/ 5430838 w 8802688"/>
                <a:gd name="connsiteY21" fmla="*/ 6107113 h 6677025"/>
                <a:gd name="connsiteX22" fmla="*/ 5338763 w 8802688"/>
                <a:gd name="connsiteY22" fmla="*/ 6107113 h 6677025"/>
                <a:gd name="connsiteX23" fmla="*/ 5249862 w 8802688"/>
                <a:gd name="connsiteY23" fmla="*/ 6103938 h 6677025"/>
                <a:gd name="connsiteX24" fmla="*/ 5068887 w 8802688"/>
                <a:gd name="connsiteY24" fmla="*/ 6094413 h 6677025"/>
                <a:gd name="connsiteX25" fmla="*/ 4973637 w 8802688"/>
                <a:gd name="connsiteY25" fmla="*/ 6091238 h 6677025"/>
                <a:gd name="connsiteX26" fmla="*/ 4878387 w 8802688"/>
                <a:gd name="connsiteY26" fmla="*/ 6088063 h 6677025"/>
                <a:gd name="connsiteX27" fmla="*/ 5045075 w 8802688"/>
                <a:gd name="connsiteY27" fmla="*/ 5780088 h 6677025"/>
                <a:gd name="connsiteX28" fmla="*/ 5213350 w 8802688"/>
                <a:gd name="connsiteY28" fmla="*/ 5467350 h 6677025"/>
                <a:gd name="connsiteX29" fmla="*/ 5380038 w 8802688"/>
                <a:gd name="connsiteY29" fmla="*/ 5149850 h 6677025"/>
                <a:gd name="connsiteX30" fmla="*/ 576262 w 8802688"/>
                <a:gd name="connsiteY30" fmla="*/ 4632325 h 6677025"/>
                <a:gd name="connsiteX31" fmla="*/ 685799 w 8802688"/>
                <a:gd name="connsiteY31" fmla="*/ 4827588 h 6677025"/>
                <a:gd name="connsiteX32" fmla="*/ 796925 w 8802688"/>
                <a:gd name="connsiteY32" fmla="*/ 5030788 h 6677025"/>
                <a:gd name="connsiteX33" fmla="*/ 909637 w 8802688"/>
                <a:gd name="connsiteY33" fmla="*/ 5235575 h 6677025"/>
                <a:gd name="connsiteX34" fmla="*/ 1019175 w 8802688"/>
                <a:gd name="connsiteY34" fmla="*/ 5456238 h 6677025"/>
                <a:gd name="connsiteX35" fmla="*/ 1031875 w 8802688"/>
                <a:gd name="connsiteY35" fmla="*/ 5481638 h 6677025"/>
                <a:gd name="connsiteX36" fmla="*/ 1039812 w 8802688"/>
                <a:gd name="connsiteY36" fmla="*/ 5508626 h 6677025"/>
                <a:gd name="connsiteX37" fmla="*/ 1046162 w 8802688"/>
                <a:gd name="connsiteY37" fmla="*/ 5532438 h 6677025"/>
                <a:gd name="connsiteX38" fmla="*/ 1049337 w 8802688"/>
                <a:gd name="connsiteY38" fmla="*/ 5559426 h 6677025"/>
                <a:gd name="connsiteX39" fmla="*/ 1049337 w 8802688"/>
                <a:gd name="connsiteY39" fmla="*/ 5580063 h 6677025"/>
                <a:gd name="connsiteX40" fmla="*/ 1046162 w 8802688"/>
                <a:gd name="connsiteY40" fmla="*/ 5600701 h 6677025"/>
                <a:gd name="connsiteX41" fmla="*/ 1039812 w 8802688"/>
                <a:gd name="connsiteY41" fmla="*/ 5621338 h 6677025"/>
                <a:gd name="connsiteX42" fmla="*/ 1028699 w 8802688"/>
                <a:gd name="connsiteY42" fmla="*/ 5640388 h 6677025"/>
                <a:gd name="connsiteX43" fmla="*/ 1019175 w 8802688"/>
                <a:gd name="connsiteY43" fmla="*/ 5657851 h 6677025"/>
                <a:gd name="connsiteX44" fmla="*/ 1004887 w 8802688"/>
                <a:gd name="connsiteY44" fmla="*/ 5672138 h 6677025"/>
                <a:gd name="connsiteX45" fmla="*/ 987425 w 8802688"/>
                <a:gd name="connsiteY45" fmla="*/ 5684838 h 6677025"/>
                <a:gd name="connsiteX46" fmla="*/ 968375 w 8802688"/>
                <a:gd name="connsiteY46" fmla="*/ 5695951 h 6677025"/>
                <a:gd name="connsiteX47" fmla="*/ 947737 w 8802688"/>
                <a:gd name="connsiteY47" fmla="*/ 5705476 h 6677025"/>
                <a:gd name="connsiteX48" fmla="*/ 923925 w 8802688"/>
                <a:gd name="connsiteY48" fmla="*/ 5711826 h 6677025"/>
                <a:gd name="connsiteX49" fmla="*/ 896937 w 8802688"/>
                <a:gd name="connsiteY49" fmla="*/ 5713413 h 6677025"/>
                <a:gd name="connsiteX50" fmla="*/ 871537 w 8802688"/>
                <a:gd name="connsiteY50" fmla="*/ 5716588 h 6677025"/>
                <a:gd name="connsiteX51" fmla="*/ 844549 w 8802688"/>
                <a:gd name="connsiteY51" fmla="*/ 5716588 h 6677025"/>
                <a:gd name="connsiteX52" fmla="*/ 814387 w 8802688"/>
                <a:gd name="connsiteY52" fmla="*/ 5716588 h 6677025"/>
                <a:gd name="connsiteX53" fmla="*/ 787399 w 8802688"/>
                <a:gd name="connsiteY53" fmla="*/ 5713413 h 6677025"/>
                <a:gd name="connsiteX54" fmla="*/ 757237 w 8802688"/>
                <a:gd name="connsiteY54" fmla="*/ 5711826 h 6677025"/>
                <a:gd name="connsiteX55" fmla="*/ 728662 w 8802688"/>
                <a:gd name="connsiteY55" fmla="*/ 5702301 h 6677025"/>
                <a:gd name="connsiteX56" fmla="*/ 695325 w 8802688"/>
                <a:gd name="connsiteY56" fmla="*/ 5692776 h 6677025"/>
                <a:gd name="connsiteX57" fmla="*/ 636587 w 8802688"/>
                <a:gd name="connsiteY57" fmla="*/ 5668963 h 6677025"/>
                <a:gd name="connsiteX58" fmla="*/ 576262 w 8802688"/>
                <a:gd name="connsiteY58" fmla="*/ 5637213 h 6677025"/>
                <a:gd name="connsiteX59" fmla="*/ 520699 w 8802688"/>
                <a:gd name="connsiteY59" fmla="*/ 5600701 h 6677025"/>
                <a:gd name="connsiteX60" fmla="*/ 463549 w 8802688"/>
                <a:gd name="connsiteY60" fmla="*/ 5556251 h 6677025"/>
                <a:gd name="connsiteX61" fmla="*/ 406399 w 8802688"/>
                <a:gd name="connsiteY61" fmla="*/ 5508626 h 6677025"/>
                <a:gd name="connsiteX62" fmla="*/ 360362 w 8802688"/>
                <a:gd name="connsiteY62" fmla="*/ 5457826 h 6677025"/>
                <a:gd name="connsiteX63" fmla="*/ 312737 w 8802688"/>
                <a:gd name="connsiteY63" fmla="*/ 5405438 h 6677025"/>
                <a:gd name="connsiteX64" fmla="*/ 269875 w 8802688"/>
                <a:gd name="connsiteY64" fmla="*/ 5351463 h 6677025"/>
                <a:gd name="connsiteX65" fmla="*/ 234949 w 8802688"/>
                <a:gd name="connsiteY65" fmla="*/ 5294313 h 6677025"/>
                <a:gd name="connsiteX66" fmla="*/ 207962 w 8802688"/>
                <a:gd name="connsiteY66" fmla="*/ 5238750 h 6677025"/>
                <a:gd name="connsiteX67" fmla="*/ 184149 w 8802688"/>
                <a:gd name="connsiteY67" fmla="*/ 5184775 h 6677025"/>
                <a:gd name="connsiteX68" fmla="*/ 177799 w 8802688"/>
                <a:gd name="connsiteY68" fmla="*/ 5157788 h 6677025"/>
                <a:gd name="connsiteX69" fmla="*/ 173037 w 8802688"/>
                <a:gd name="connsiteY69" fmla="*/ 5130800 h 6677025"/>
                <a:gd name="connsiteX70" fmla="*/ 169862 w 8802688"/>
                <a:gd name="connsiteY70" fmla="*/ 5105400 h 6677025"/>
                <a:gd name="connsiteX71" fmla="*/ 166687 w 8802688"/>
                <a:gd name="connsiteY71" fmla="*/ 5081588 h 6677025"/>
                <a:gd name="connsiteX72" fmla="*/ 169862 w 8802688"/>
                <a:gd name="connsiteY72" fmla="*/ 5054600 h 6677025"/>
                <a:gd name="connsiteX73" fmla="*/ 173037 w 8802688"/>
                <a:gd name="connsiteY73" fmla="*/ 5024438 h 6677025"/>
                <a:gd name="connsiteX74" fmla="*/ 180975 w 8802688"/>
                <a:gd name="connsiteY74" fmla="*/ 4997450 h 6677025"/>
                <a:gd name="connsiteX75" fmla="*/ 190499 w 8802688"/>
                <a:gd name="connsiteY75" fmla="*/ 4973638 h 6677025"/>
                <a:gd name="connsiteX76" fmla="*/ 201612 w 8802688"/>
                <a:gd name="connsiteY76" fmla="*/ 4949825 h 6677025"/>
                <a:gd name="connsiteX77" fmla="*/ 214312 w 8802688"/>
                <a:gd name="connsiteY77" fmla="*/ 4929188 h 6677025"/>
                <a:gd name="connsiteX78" fmla="*/ 228599 w 8802688"/>
                <a:gd name="connsiteY78" fmla="*/ 4908550 h 6677025"/>
                <a:gd name="connsiteX79" fmla="*/ 241299 w 8802688"/>
                <a:gd name="connsiteY79" fmla="*/ 4894263 h 6677025"/>
                <a:gd name="connsiteX80" fmla="*/ 285749 w 8802688"/>
                <a:gd name="connsiteY80" fmla="*/ 4851400 h 6677025"/>
                <a:gd name="connsiteX81" fmla="*/ 330199 w 8802688"/>
                <a:gd name="connsiteY81" fmla="*/ 4816475 h 6677025"/>
                <a:gd name="connsiteX82" fmla="*/ 377825 w 8802688"/>
                <a:gd name="connsiteY82" fmla="*/ 4779963 h 6677025"/>
                <a:gd name="connsiteX83" fmla="*/ 422275 w 8802688"/>
                <a:gd name="connsiteY83" fmla="*/ 4748213 h 6677025"/>
                <a:gd name="connsiteX84" fmla="*/ 507999 w 8802688"/>
                <a:gd name="connsiteY84" fmla="*/ 4687888 h 6677025"/>
                <a:gd name="connsiteX85" fmla="*/ 544512 w 8802688"/>
                <a:gd name="connsiteY85" fmla="*/ 4662488 h 6677025"/>
                <a:gd name="connsiteX86" fmla="*/ 6180138 w 8802688"/>
                <a:gd name="connsiteY86" fmla="*/ 3546475 h 6677025"/>
                <a:gd name="connsiteX87" fmla="*/ 6124576 w 8802688"/>
                <a:gd name="connsiteY87" fmla="*/ 3562350 h 6677025"/>
                <a:gd name="connsiteX88" fmla="*/ 6076951 w 8802688"/>
                <a:gd name="connsiteY88" fmla="*/ 3579813 h 6677025"/>
                <a:gd name="connsiteX89" fmla="*/ 6037263 w 8802688"/>
                <a:gd name="connsiteY89" fmla="*/ 3600450 h 6677025"/>
                <a:gd name="connsiteX90" fmla="*/ 6002338 w 8802688"/>
                <a:gd name="connsiteY90" fmla="*/ 3624263 h 6677025"/>
                <a:gd name="connsiteX91" fmla="*/ 5978526 w 8802688"/>
                <a:gd name="connsiteY91" fmla="*/ 3651250 h 6677025"/>
                <a:gd name="connsiteX92" fmla="*/ 5961063 w 8802688"/>
                <a:gd name="connsiteY92" fmla="*/ 3678238 h 6677025"/>
                <a:gd name="connsiteX93" fmla="*/ 5948363 w 8802688"/>
                <a:gd name="connsiteY93" fmla="*/ 3705225 h 6677025"/>
                <a:gd name="connsiteX94" fmla="*/ 5945188 w 8802688"/>
                <a:gd name="connsiteY94" fmla="*/ 3719513 h 6677025"/>
                <a:gd name="connsiteX95" fmla="*/ 5945188 w 8802688"/>
                <a:gd name="connsiteY95" fmla="*/ 3733800 h 6677025"/>
                <a:gd name="connsiteX96" fmla="*/ 5986463 w 8802688"/>
                <a:gd name="connsiteY96" fmla="*/ 3698875 h 6677025"/>
                <a:gd name="connsiteX97" fmla="*/ 6046788 w 8802688"/>
                <a:gd name="connsiteY97" fmla="*/ 3654425 h 6677025"/>
                <a:gd name="connsiteX98" fmla="*/ 6115051 w 8802688"/>
                <a:gd name="connsiteY98" fmla="*/ 3600450 h 6677025"/>
                <a:gd name="connsiteX99" fmla="*/ 6148388 w 8802688"/>
                <a:gd name="connsiteY99" fmla="*/ 3573463 h 6677025"/>
                <a:gd name="connsiteX100" fmla="*/ 279400 w 8802688"/>
                <a:gd name="connsiteY100" fmla="*/ 2203450 h 6677025"/>
                <a:gd name="connsiteX101" fmla="*/ 354013 w 8802688"/>
                <a:gd name="connsiteY101" fmla="*/ 2203450 h 6677025"/>
                <a:gd name="connsiteX102" fmla="*/ 327025 w 8802688"/>
                <a:gd name="connsiteY102" fmla="*/ 2274888 h 6677025"/>
                <a:gd name="connsiteX103" fmla="*/ 303213 w 8802688"/>
                <a:gd name="connsiteY103" fmla="*/ 2343150 h 6677025"/>
                <a:gd name="connsiteX104" fmla="*/ 261938 w 8802688"/>
                <a:gd name="connsiteY104" fmla="*/ 2482850 h 6677025"/>
                <a:gd name="connsiteX105" fmla="*/ 217488 w 8802688"/>
                <a:gd name="connsiteY105" fmla="*/ 2625726 h 6677025"/>
                <a:gd name="connsiteX106" fmla="*/ 193675 w 8802688"/>
                <a:gd name="connsiteY106" fmla="*/ 2693988 h 6677025"/>
                <a:gd name="connsiteX107" fmla="*/ 166688 w 8802688"/>
                <a:gd name="connsiteY107" fmla="*/ 2765425 h 6677025"/>
                <a:gd name="connsiteX108" fmla="*/ 169863 w 8802688"/>
                <a:gd name="connsiteY108" fmla="*/ 2792413 h 6677025"/>
                <a:gd name="connsiteX109" fmla="*/ 173038 w 8802688"/>
                <a:gd name="connsiteY109" fmla="*/ 2819400 h 6677025"/>
                <a:gd name="connsiteX110" fmla="*/ 180975 w 8802688"/>
                <a:gd name="connsiteY110" fmla="*/ 2844801 h 6677025"/>
                <a:gd name="connsiteX111" fmla="*/ 190500 w 8802688"/>
                <a:gd name="connsiteY111" fmla="*/ 2871788 h 6677025"/>
                <a:gd name="connsiteX112" fmla="*/ 201613 w 8802688"/>
                <a:gd name="connsiteY112" fmla="*/ 2895601 h 6677025"/>
                <a:gd name="connsiteX113" fmla="*/ 214313 w 8802688"/>
                <a:gd name="connsiteY113" fmla="*/ 2916238 h 6677025"/>
                <a:gd name="connsiteX114" fmla="*/ 228600 w 8802688"/>
                <a:gd name="connsiteY114" fmla="*/ 2935288 h 6677025"/>
                <a:gd name="connsiteX115" fmla="*/ 241300 w 8802688"/>
                <a:gd name="connsiteY115" fmla="*/ 2952751 h 6677025"/>
                <a:gd name="connsiteX116" fmla="*/ 242888 w 8802688"/>
                <a:gd name="connsiteY116" fmla="*/ 2959101 h 6677025"/>
                <a:gd name="connsiteX117" fmla="*/ 242888 w 8802688"/>
                <a:gd name="connsiteY117" fmla="*/ 2963863 h 6677025"/>
                <a:gd name="connsiteX118" fmla="*/ 255588 w 8802688"/>
                <a:gd name="connsiteY118" fmla="*/ 2973388 h 6677025"/>
                <a:gd name="connsiteX119" fmla="*/ 266700 w 8802688"/>
                <a:gd name="connsiteY119" fmla="*/ 2979738 h 6677025"/>
                <a:gd name="connsiteX120" fmla="*/ 288925 w 8802688"/>
                <a:gd name="connsiteY120" fmla="*/ 2984501 h 6677025"/>
                <a:gd name="connsiteX121" fmla="*/ 336550 w 8802688"/>
                <a:gd name="connsiteY121" fmla="*/ 2987676 h 6677025"/>
                <a:gd name="connsiteX122" fmla="*/ 388938 w 8802688"/>
                <a:gd name="connsiteY122" fmla="*/ 2987676 h 6677025"/>
                <a:gd name="connsiteX123" fmla="*/ 404813 w 8802688"/>
                <a:gd name="connsiteY123" fmla="*/ 2987676 h 6677025"/>
                <a:gd name="connsiteX124" fmla="*/ 425450 w 8802688"/>
                <a:gd name="connsiteY124" fmla="*/ 2982913 h 6677025"/>
                <a:gd name="connsiteX125" fmla="*/ 469900 w 8802688"/>
                <a:gd name="connsiteY125" fmla="*/ 2963863 h 6677025"/>
                <a:gd name="connsiteX126" fmla="*/ 520700 w 8802688"/>
                <a:gd name="connsiteY126" fmla="*/ 2940051 h 6677025"/>
                <a:gd name="connsiteX127" fmla="*/ 576263 w 8802688"/>
                <a:gd name="connsiteY127" fmla="*/ 2914651 h 6677025"/>
                <a:gd name="connsiteX128" fmla="*/ 573088 w 8802688"/>
                <a:gd name="connsiteY128" fmla="*/ 2946401 h 6677025"/>
                <a:gd name="connsiteX129" fmla="*/ 568325 w 8802688"/>
                <a:gd name="connsiteY129" fmla="*/ 2979738 h 6677025"/>
                <a:gd name="connsiteX130" fmla="*/ 558801 w 8802688"/>
                <a:gd name="connsiteY130" fmla="*/ 3008313 h 6677025"/>
                <a:gd name="connsiteX131" fmla="*/ 544513 w 8802688"/>
                <a:gd name="connsiteY131" fmla="*/ 3038476 h 6677025"/>
                <a:gd name="connsiteX132" fmla="*/ 528638 w 8802688"/>
                <a:gd name="connsiteY132" fmla="*/ 3062288 h 6677025"/>
                <a:gd name="connsiteX133" fmla="*/ 508000 w 8802688"/>
                <a:gd name="connsiteY133" fmla="*/ 3086101 h 6677025"/>
                <a:gd name="connsiteX134" fmla="*/ 487363 w 8802688"/>
                <a:gd name="connsiteY134" fmla="*/ 3106738 h 6677025"/>
                <a:gd name="connsiteX135" fmla="*/ 463550 w 8802688"/>
                <a:gd name="connsiteY135" fmla="*/ 3124201 h 6677025"/>
                <a:gd name="connsiteX136" fmla="*/ 439738 w 8802688"/>
                <a:gd name="connsiteY136" fmla="*/ 3136901 h 6677025"/>
                <a:gd name="connsiteX137" fmla="*/ 412750 w 8802688"/>
                <a:gd name="connsiteY137" fmla="*/ 3148013 h 6677025"/>
                <a:gd name="connsiteX138" fmla="*/ 382588 w 8802688"/>
                <a:gd name="connsiteY138" fmla="*/ 3157538 h 6677025"/>
                <a:gd name="connsiteX139" fmla="*/ 357188 w 8802688"/>
                <a:gd name="connsiteY139" fmla="*/ 3160713 h 6677025"/>
                <a:gd name="connsiteX140" fmla="*/ 327025 w 8802688"/>
                <a:gd name="connsiteY140" fmla="*/ 3160713 h 6677025"/>
                <a:gd name="connsiteX141" fmla="*/ 296863 w 8802688"/>
                <a:gd name="connsiteY141" fmla="*/ 3157538 h 6677025"/>
                <a:gd name="connsiteX142" fmla="*/ 269875 w 8802688"/>
                <a:gd name="connsiteY142" fmla="*/ 3148013 h 6677025"/>
                <a:gd name="connsiteX143" fmla="*/ 241300 w 8802688"/>
                <a:gd name="connsiteY143" fmla="*/ 3136901 h 6677025"/>
                <a:gd name="connsiteX144" fmla="*/ 228600 w 8802688"/>
                <a:gd name="connsiteY144" fmla="*/ 3130551 h 6677025"/>
                <a:gd name="connsiteX145" fmla="*/ 214313 w 8802688"/>
                <a:gd name="connsiteY145" fmla="*/ 3119438 h 6677025"/>
                <a:gd name="connsiteX146" fmla="*/ 187325 w 8802688"/>
                <a:gd name="connsiteY146" fmla="*/ 3092451 h 6677025"/>
                <a:gd name="connsiteX147" fmla="*/ 160338 w 8802688"/>
                <a:gd name="connsiteY147" fmla="*/ 3055938 h 6677025"/>
                <a:gd name="connsiteX148" fmla="*/ 133350 w 8802688"/>
                <a:gd name="connsiteY148" fmla="*/ 3017838 h 6677025"/>
                <a:gd name="connsiteX149" fmla="*/ 109538 w 8802688"/>
                <a:gd name="connsiteY149" fmla="*/ 2970213 h 6677025"/>
                <a:gd name="connsiteX150" fmla="*/ 85725 w 8802688"/>
                <a:gd name="connsiteY150" fmla="*/ 2922588 h 6677025"/>
                <a:gd name="connsiteX151" fmla="*/ 65088 w 8802688"/>
                <a:gd name="connsiteY151" fmla="*/ 2868613 h 6677025"/>
                <a:gd name="connsiteX152" fmla="*/ 47625 w 8802688"/>
                <a:gd name="connsiteY152" fmla="*/ 2816225 h 6677025"/>
                <a:gd name="connsiteX153" fmla="*/ 30163 w 8802688"/>
                <a:gd name="connsiteY153" fmla="*/ 2762250 h 6677025"/>
                <a:gd name="connsiteX154" fmla="*/ 17463 w 8802688"/>
                <a:gd name="connsiteY154" fmla="*/ 2708275 h 6677025"/>
                <a:gd name="connsiteX155" fmla="*/ 9525 w 8802688"/>
                <a:gd name="connsiteY155" fmla="*/ 2655888 h 6677025"/>
                <a:gd name="connsiteX156" fmla="*/ 3175 w 8802688"/>
                <a:gd name="connsiteY156" fmla="*/ 2608263 h 6677025"/>
                <a:gd name="connsiteX157" fmla="*/ 0 w 8802688"/>
                <a:gd name="connsiteY157" fmla="*/ 2563813 h 6677025"/>
                <a:gd name="connsiteX158" fmla="*/ 0 w 8802688"/>
                <a:gd name="connsiteY158" fmla="*/ 2524125 h 6677025"/>
                <a:gd name="connsiteX159" fmla="*/ 9525 w 8802688"/>
                <a:gd name="connsiteY159" fmla="*/ 2492375 h 6677025"/>
                <a:gd name="connsiteX160" fmla="*/ 11113 w 8802688"/>
                <a:gd name="connsiteY160" fmla="*/ 2476500 h 6677025"/>
                <a:gd name="connsiteX161" fmla="*/ 17463 w 8802688"/>
                <a:gd name="connsiteY161" fmla="*/ 2465388 h 6677025"/>
                <a:gd name="connsiteX162" fmla="*/ 47625 w 8802688"/>
                <a:gd name="connsiteY162" fmla="*/ 2425700 h 6677025"/>
                <a:gd name="connsiteX163" fmla="*/ 79375 w 8802688"/>
                <a:gd name="connsiteY163" fmla="*/ 2387600 h 6677025"/>
                <a:gd name="connsiteX164" fmla="*/ 112713 w 8802688"/>
                <a:gd name="connsiteY164" fmla="*/ 2352675 h 6677025"/>
                <a:gd name="connsiteX165" fmla="*/ 149225 w 8802688"/>
                <a:gd name="connsiteY165" fmla="*/ 2322513 h 6677025"/>
                <a:gd name="connsiteX166" fmla="*/ 217488 w 8802688"/>
                <a:gd name="connsiteY166" fmla="*/ 2260600 h 6677025"/>
                <a:gd name="connsiteX167" fmla="*/ 5886450 w 8802688"/>
                <a:gd name="connsiteY167" fmla="*/ 2019300 h 6677025"/>
                <a:gd name="connsiteX168" fmla="*/ 5907087 w 8802688"/>
                <a:gd name="connsiteY168" fmla="*/ 2022475 h 6677025"/>
                <a:gd name="connsiteX169" fmla="*/ 5930900 w 8802688"/>
                <a:gd name="connsiteY169" fmla="*/ 2028825 h 6677025"/>
                <a:gd name="connsiteX170" fmla="*/ 5957888 w 8802688"/>
                <a:gd name="connsiteY170" fmla="*/ 2036763 h 6677025"/>
                <a:gd name="connsiteX171" fmla="*/ 5984875 w 8802688"/>
                <a:gd name="connsiteY171" fmla="*/ 2049463 h 6677025"/>
                <a:gd name="connsiteX172" fmla="*/ 6010275 w 8802688"/>
                <a:gd name="connsiteY172" fmla="*/ 2060575 h 6677025"/>
                <a:gd name="connsiteX173" fmla="*/ 6034088 w 8802688"/>
                <a:gd name="connsiteY173" fmla="*/ 2078038 h 6677025"/>
                <a:gd name="connsiteX174" fmla="*/ 6057900 w 8802688"/>
                <a:gd name="connsiteY174" fmla="*/ 2093913 h 6677025"/>
                <a:gd name="connsiteX175" fmla="*/ 5951538 w 8802688"/>
                <a:gd name="connsiteY175" fmla="*/ 2170113 h 6677025"/>
                <a:gd name="connsiteX176" fmla="*/ 5897562 w 8802688"/>
                <a:gd name="connsiteY176" fmla="*/ 2209800 h 6677025"/>
                <a:gd name="connsiteX177" fmla="*/ 5838825 w 8802688"/>
                <a:gd name="connsiteY177" fmla="*/ 2244725 h 6677025"/>
                <a:gd name="connsiteX178" fmla="*/ 5811837 w 8802688"/>
                <a:gd name="connsiteY178" fmla="*/ 2216150 h 6677025"/>
                <a:gd name="connsiteX179" fmla="*/ 5788025 w 8802688"/>
                <a:gd name="connsiteY179" fmla="*/ 2182813 h 6677025"/>
                <a:gd name="connsiteX180" fmla="*/ 5775325 w 8802688"/>
                <a:gd name="connsiteY180" fmla="*/ 2165350 h 6677025"/>
                <a:gd name="connsiteX181" fmla="*/ 5770562 w 8802688"/>
                <a:gd name="connsiteY181" fmla="*/ 2146300 h 6677025"/>
                <a:gd name="connsiteX182" fmla="*/ 5764212 w 8802688"/>
                <a:gd name="connsiteY182" fmla="*/ 2132013 h 6677025"/>
                <a:gd name="connsiteX183" fmla="*/ 5764212 w 8802688"/>
                <a:gd name="connsiteY183" fmla="*/ 2117725 h 6677025"/>
                <a:gd name="connsiteX184" fmla="*/ 5770562 w 8802688"/>
                <a:gd name="connsiteY184" fmla="*/ 2101850 h 6677025"/>
                <a:gd name="connsiteX185" fmla="*/ 5778500 w 8802688"/>
                <a:gd name="connsiteY185" fmla="*/ 2087563 h 6677025"/>
                <a:gd name="connsiteX186" fmla="*/ 5791200 w 8802688"/>
                <a:gd name="connsiteY186" fmla="*/ 2073275 h 6677025"/>
                <a:gd name="connsiteX187" fmla="*/ 5805487 w 8802688"/>
                <a:gd name="connsiteY187" fmla="*/ 2057400 h 6677025"/>
                <a:gd name="connsiteX188" fmla="*/ 5821362 w 8802688"/>
                <a:gd name="connsiteY188" fmla="*/ 2046288 h 6677025"/>
                <a:gd name="connsiteX189" fmla="*/ 5838825 w 8802688"/>
                <a:gd name="connsiteY189" fmla="*/ 2033588 h 6677025"/>
                <a:gd name="connsiteX190" fmla="*/ 5853112 w 8802688"/>
                <a:gd name="connsiteY190" fmla="*/ 2025650 h 6677025"/>
                <a:gd name="connsiteX191" fmla="*/ 5870575 w 8802688"/>
                <a:gd name="connsiteY191" fmla="*/ 2022475 h 6677025"/>
                <a:gd name="connsiteX192" fmla="*/ 6169026 w 8802688"/>
                <a:gd name="connsiteY192" fmla="*/ 1685925 h 6677025"/>
                <a:gd name="connsiteX193" fmla="*/ 6076951 w 8802688"/>
                <a:gd name="connsiteY193" fmla="*/ 1712913 h 6677025"/>
                <a:gd name="connsiteX194" fmla="*/ 5984875 w 8802688"/>
                <a:gd name="connsiteY194" fmla="*/ 1739900 h 6677025"/>
                <a:gd name="connsiteX195" fmla="*/ 5938838 w 8802688"/>
                <a:gd name="connsiteY195" fmla="*/ 1757363 h 6677025"/>
                <a:gd name="connsiteX196" fmla="*/ 5894388 w 8802688"/>
                <a:gd name="connsiteY196" fmla="*/ 1774825 h 6677025"/>
                <a:gd name="connsiteX197" fmla="*/ 5849938 w 8802688"/>
                <a:gd name="connsiteY197" fmla="*/ 1798638 h 6677025"/>
                <a:gd name="connsiteX198" fmla="*/ 5805488 w 8802688"/>
                <a:gd name="connsiteY198" fmla="*/ 1828800 h 6677025"/>
                <a:gd name="connsiteX199" fmla="*/ 5764213 w 8802688"/>
                <a:gd name="connsiteY199" fmla="*/ 1862138 h 6677025"/>
                <a:gd name="connsiteX200" fmla="*/ 5722938 w 8802688"/>
                <a:gd name="connsiteY200" fmla="*/ 1897063 h 6677025"/>
                <a:gd name="connsiteX201" fmla="*/ 5683250 w 8802688"/>
                <a:gd name="connsiteY201" fmla="*/ 1933575 h 6677025"/>
                <a:gd name="connsiteX202" fmla="*/ 5648325 w 8802688"/>
                <a:gd name="connsiteY202" fmla="*/ 1971675 h 6677025"/>
                <a:gd name="connsiteX203" fmla="*/ 5576888 w 8802688"/>
                <a:gd name="connsiteY203" fmla="*/ 2052638 h 6677025"/>
                <a:gd name="connsiteX204" fmla="*/ 5502275 w 8802688"/>
                <a:gd name="connsiteY204" fmla="*/ 2128838 h 6677025"/>
                <a:gd name="connsiteX205" fmla="*/ 5522913 w 8802688"/>
                <a:gd name="connsiteY205" fmla="*/ 2122488 h 6677025"/>
                <a:gd name="connsiteX206" fmla="*/ 5543550 w 8802688"/>
                <a:gd name="connsiteY206" fmla="*/ 2117725 h 6677025"/>
                <a:gd name="connsiteX207" fmla="*/ 5586413 w 8802688"/>
                <a:gd name="connsiteY207" fmla="*/ 2098675 h 6677025"/>
                <a:gd name="connsiteX208" fmla="*/ 5607050 w 8802688"/>
                <a:gd name="connsiteY208" fmla="*/ 2093913 h 6677025"/>
                <a:gd name="connsiteX209" fmla="*/ 5624513 w 8802688"/>
                <a:gd name="connsiteY209" fmla="*/ 2087563 h 6677025"/>
                <a:gd name="connsiteX210" fmla="*/ 5641975 w 8802688"/>
                <a:gd name="connsiteY210" fmla="*/ 2087563 h 6677025"/>
                <a:gd name="connsiteX211" fmla="*/ 5657850 w 8802688"/>
                <a:gd name="connsiteY211" fmla="*/ 2093913 h 6677025"/>
                <a:gd name="connsiteX212" fmla="*/ 5832475 w 8802688"/>
                <a:gd name="connsiteY212" fmla="*/ 2357438 h 6677025"/>
                <a:gd name="connsiteX213" fmla="*/ 5975350 w 8802688"/>
                <a:gd name="connsiteY213" fmla="*/ 2265363 h 6677025"/>
                <a:gd name="connsiteX214" fmla="*/ 6115051 w 8802688"/>
                <a:gd name="connsiteY214" fmla="*/ 2170113 h 6677025"/>
                <a:gd name="connsiteX215" fmla="*/ 6264276 w 8802688"/>
                <a:gd name="connsiteY215" fmla="*/ 2078038 h 6677025"/>
                <a:gd name="connsiteX216" fmla="*/ 6340476 w 8802688"/>
                <a:gd name="connsiteY216" fmla="*/ 2030413 h 6677025"/>
                <a:gd name="connsiteX217" fmla="*/ 6424613 w 8802688"/>
                <a:gd name="connsiteY217" fmla="*/ 1982788 h 6677025"/>
                <a:gd name="connsiteX218" fmla="*/ 6400801 w 8802688"/>
                <a:gd name="connsiteY218" fmla="*/ 1981200 h 6677025"/>
                <a:gd name="connsiteX219" fmla="*/ 6364288 w 8802688"/>
                <a:gd name="connsiteY219" fmla="*/ 1971675 h 6677025"/>
                <a:gd name="connsiteX220" fmla="*/ 6323013 w 8802688"/>
                <a:gd name="connsiteY220" fmla="*/ 1958975 h 6677025"/>
                <a:gd name="connsiteX221" fmla="*/ 6302376 w 8802688"/>
                <a:gd name="connsiteY221" fmla="*/ 1947863 h 6677025"/>
                <a:gd name="connsiteX222" fmla="*/ 6281738 w 8802688"/>
                <a:gd name="connsiteY222" fmla="*/ 1935163 h 6677025"/>
                <a:gd name="connsiteX223" fmla="*/ 6261101 w 8802688"/>
                <a:gd name="connsiteY223" fmla="*/ 1917700 h 6677025"/>
                <a:gd name="connsiteX224" fmla="*/ 6240463 w 8802688"/>
                <a:gd name="connsiteY224" fmla="*/ 1900238 h 6677025"/>
                <a:gd name="connsiteX225" fmla="*/ 6221413 w 8802688"/>
                <a:gd name="connsiteY225" fmla="*/ 1876425 h 6677025"/>
                <a:gd name="connsiteX226" fmla="*/ 6203951 w 8802688"/>
                <a:gd name="connsiteY226" fmla="*/ 1849438 h 6677025"/>
                <a:gd name="connsiteX227" fmla="*/ 6192838 w 8802688"/>
                <a:gd name="connsiteY227" fmla="*/ 1817688 h 6677025"/>
                <a:gd name="connsiteX228" fmla="*/ 6180138 w 8802688"/>
                <a:gd name="connsiteY228" fmla="*/ 1778000 h 6677025"/>
                <a:gd name="connsiteX229" fmla="*/ 6170613 w 8802688"/>
                <a:gd name="connsiteY229" fmla="*/ 1736725 h 6677025"/>
                <a:gd name="connsiteX230" fmla="*/ 8401050 w 8802688"/>
                <a:gd name="connsiteY230" fmla="*/ 1338262 h 6677025"/>
                <a:gd name="connsiteX231" fmla="*/ 8332788 w 8802688"/>
                <a:gd name="connsiteY231" fmla="*/ 1382712 h 6677025"/>
                <a:gd name="connsiteX232" fmla="*/ 8264525 w 8802688"/>
                <a:gd name="connsiteY232" fmla="*/ 1430337 h 6677025"/>
                <a:gd name="connsiteX233" fmla="*/ 8131175 w 8802688"/>
                <a:gd name="connsiteY233" fmla="*/ 1531937 h 6677025"/>
                <a:gd name="connsiteX234" fmla="*/ 8002588 w 8802688"/>
                <a:gd name="connsiteY234" fmla="*/ 1630363 h 6677025"/>
                <a:gd name="connsiteX235" fmla="*/ 7886700 w 8802688"/>
                <a:gd name="connsiteY235" fmla="*/ 1722438 h 6677025"/>
                <a:gd name="connsiteX236" fmla="*/ 7920038 w 8802688"/>
                <a:gd name="connsiteY236" fmla="*/ 1727200 h 6677025"/>
                <a:gd name="connsiteX237" fmla="*/ 7954963 w 8802688"/>
                <a:gd name="connsiteY237" fmla="*/ 1727200 h 6677025"/>
                <a:gd name="connsiteX238" fmla="*/ 7993063 w 8802688"/>
                <a:gd name="connsiteY238" fmla="*/ 1725613 h 6677025"/>
                <a:gd name="connsiteX239" fmla="*/ 8029575 w 8802688"/>
                <a:gd name="connsiteY239" fmla="*/ 1716088 h 6677025"/>
                <a:gd name="connsiteX240" fmla="*/ 8064500 w 8802688"/>
                <a:gd name="connsiteY240" fmla="*/ 1703388 h 6677025"/>
                <a:gd name="connsiteX241" fmla="*/ 8101013 w 8802688"/>
                <a:gd name="connsiteY241" fmla="*/ 1689100 h 6677025"/>
                <a:gd name="connsiteX242" fmla="*/ 8135938 w 8802688"/>
                <a:gd name="connsiteY242" fmla="*/ 1668463 h 6677025"/>
                <a:gd name="connsiteX243" fmla="*/ 8172450 w 8802688"/>
                <a:gd name="connsiteY243" fmla="*/ 1644650 h 6677025"/>
                <a:gd name="connsiteX244" fmla="*/ 8204200 w 8802688"/>
                <a:gd name="connsiteY244" fmla="*/ 1617662 h 6677025"/>
                <a:gd name="connsiteX245" fmla="*/ 8237538 w 8802688"/>
                <a:gd name="connsiteY245" fmla="*/ 1587500 h 6677025"/>
                <a:gd name="connsiteX246" fmla="*/ 8270875 w 8802688"/>
                <a:gd name="connsiteY246" fmla="*/ 1555750 h 6677025"/>
                <a:gd name="connsiteX247" fmla="*/ 8299450 w 8802688"/>
                <a:gd name="connsiteY247" fmla="*/ 1516062 h 6677025"/>
                <a:gd name="connsiteX248" fmla="*/ 8329613 w 8802688"/>
                <a:gd name="connsiteY248" fmla="*/ 1477963 h 6677025"/>
                <a:gd name="connsiteX249" fmla="*/ 8356600 w 8802688"/>
                <a:gd name="connsiteY249" fmla="*/ 1433512 h 6677025"/>
                <a:gd name="connsiteX250" fmla="*/ 8380413 w 8802688"/>
                <a:gd name="connsiteY250" fmla="*/ 1389062 h 6677025"/>
                <a:gd name="connsiteX251" fmla="*/ 4067176 w 8802688"/>
                <a:gd name="connsiteY251" fmla="*/ 1181100 h 6677025"/>
                <a:gd name="connsiteX252" fmla="*/ 3979864 w 8802688"/>
                <a:gd name="connsiteY252" fmla="*/ 1184275 h 6677025"/>
                <a:gd name="connsiteX253" fmla="*/ 3900489 w 8802688"/>
                <a:gd name="connsiteY253" fmla="*/ 1192213 h 6677025"/>
                <a:gd name="connsiteX254" fmla="*/ 3860801 w 8802688"/>
                <a:gd name="connsiteY254" fmla="*/ 1201738 h 6677025"/>
                <a:gd name="connsiteX255" fmla="*/ 3825876 w 8802688"/>
                <a:gd name="connsiteY255" fmla="*/ 1211263 h 6677025"/>
                <a:gd name="connsiteX256" fmla="*/ 3790951 w 8802688"/>
                <a:gd name="connsiteY256" fmla="*/ 1219200 h 6677025"/>
                <a:gd name="connsiteX257" fmla="*/ 3757613 w 8802688"/>
                <a:gd name="connsiteY257" fmla="*/ 1231900 h 6677025"/>
                <a:gd name="connsiteX258" fmla="*/ 3724276 w 8802688"/>
                <a:gd name="connsiteY258" fmla="*/ 1246188 h 6677025"/>
                <a:gd name="connsiteX259" fmla="*/ 3695701 w 8802688"/>
                <a:gd name="connsiteY259" fmla="*/ 1260475 h 6677025"/>
                <a:gd name="connsiteX260" fmla="*/ 3665538 w 8802688"/>
                <a:gd name="connsiteY260" fmla="*/ 1279525 h 6677025"/>
                <a:gd name="connsiteX261" fmla="*/ 3635376 w 8802688"/>
                <a:gd name="connsiteY261" fmla="*/ 1296988 h 6677025"/>
                <a:gd name="connsiteX262" fmla="*/ 3608388 w 8802688"/>
                <a:gd name="connsiteY262" fmla="*/ 1317625 h 6677025"/>
                <a:gd name="connsiteX263" fmla="*/ 3581401 w 8802688"/>
                <a:gd name="connsiteY263" fmla="*/ 1341438 h 6677025"/>
                <a:gd name="connsiteX264" fmla="*/ 3557588 w 8802688"/>
                <a:gd name="connsiteY264" fmla="*/ 1365250 h 6677025"/>
                <a:gd name="connsiteX265" fmla="*/ 3533776 w 8802688"/>
                <a:gd name="connsiteY265" fmla="*/ 1392238 h 6677025"/>
                <a:gd name="connsiteX266" fmla="*/ 3509963 w 8802688"/>
                <a:gd name="connsiteY266" fmla="*/ 1419225 h 6677025"/>
                <a:gd name="connsiteX267" fmla="*/ 3489326 w 8802688"/>
                <a:gd name="connsiteY267" fmla="*/ 1450975 h 6677025"/>
                <a:gd name="connsiteX268" fmla="*/ 3468688 w 8802688"/>
                <a:gd name="connsiteY268" fmla="*/ 1481138 h 6677025"/>
                <a:gd name="connsiteX269" fmla="*/ 3448051 w 8802688"/>
                <a:gd name="connsiteY269" fmla="*/ 1516063 h 6677025"/>
                <a:gd name="connsiteX270" fmla="*/ 3413126 w 8802688"/>
                <a:gd name="connsiteY270" fmla="*/ 1590675 h 6677025"/>
                <a:gd name="connsiteX271" fmla="*/ 3379788 w 8802688"/>
                <a:gd name="connsiteY271" fmla="*/ 1671638 h 6677025"/>
                <a:gd name="connsiteX272" fmla="*/ 3349626 w 8802688"/>
                <a:gd name="connsiteY272" fmla="*/ 1763713 h 6677025"/>
                <a:gd name="connsiteX273" fmla="*/ 3325813 w 8802688"/>
                <a:gd name="connsiteY273" fmla="*/ 1865313 h 6677025"/>
                <a:gd name="connsiteX274" fmla="*/ 3302001 w 8802688"/>
                <a:gd name="connsiteY274" fmla="*/ 1971676 h 6677025"/>
                <a:gd name="connsiteX275" fmla="*/ 3281363 w 8802688"/>
                <a:gd name="connsiteY275" fmla="*/ 2090738 h 6677025"/>
                <a:gd name="connsiteX276" fmla="*/ 3368676 w 8802688"/>
                <a:gd name="connsiteY276" fmla="*/ 1944688 h 6677025"/>
                <a:gd name="connsiteX277" fmla="*/ 3451226 w 8802688"/>
                <a:gd name="connsiteY277" fmla="*/ 1787526 h 6677025"/>
                <a:gd name="connsiteX278" fmla="*/ 3533776 w 8802688"/>
                <a:gd name="connsiteY278" fmla="*/ 1624013 h 6677025"/>
                <a:gd name="connsiteX279" fmla="*/ 3617913 w 8802688"/>
                <a:gd name="connsiteY279" fmla="*/ 1454150 h 6677025"/>
                <a:gd name="connsiteX280" fmla="*/ 3652838 w 8802688"/>
                <a:gd name="connsiteY280" fmla="*/ 1454150 h 6677025"/>
                <a:gd name="connsiteX281" fmla="*/ 3656013 w 8802688"/>
                <a:gd name="connsiteY281" fmla="*/ 1495425 h 6677025"/>
                <a:gd name="connsiteX282" fmla="*/ 3659188 w 8802688"/>
                <a:gd name="connsiteY282" fmla="*/ 1531938 h 6677025"/>
                <a:gd name="connsiteX283" fmla="*/ 3673476 w 8802688"/>
                <a:gd name="connsiteY283" fmla="*/ 1600200 h 6677025"/>
                <a:gd name="connsiteX284" fmla="*/ 3686176 w 8802688"/>
                <a:gd name="connsiteY284" fmla="*/ 1658938 h 6677025"/>
                <a:gd name="connsiteX285" fmla="*/ 3689351 w 8802688"/>
                <a:gd name="connsiteY285" fmla="*/ 1689100 h 6677025"/>
                <a:gd name="connsiteX286" fmla="*/ 3692526 w 8802688"/>
                <a:gd name="connsiteY286" fmla="*/ 1716088 h 6677025"/>
                <a:gd name="connsiteX287" fmla="*/ 3713163 w 8802688"/>
                <a:gd name="connsiteY287" fmla="*/ 1662113 h 6677025"/>
                <a:gd name="connsiteX288" fmla="*/ 3736976 w 8802688"/>
                <a:gd name="connsiteY288" fmla="*/ 1609725 h 6677025"/>
                <a:gd name="connsiteX289" fmla="*/ 3757613 w 8802688"/>
                <a:gd name="connsiteY289" fmla="*/ 1562101 h 6677025"/>
                <a:gd name="connsiteX290" fmla="*/ 3784601 w 8802688"/>
                <a:gd name="connsiteY290" fmla="*/ 1514475 h 6677025"/>
                <a:gd name="connsiteX291" fmla="*/ 3811588 w 8802688"/>
                <a:gd name="connsiteY291" fmla="*/ 1471613 h 6677025"/>
                <a:gd name="connsiteX292" fmla="*/ 3840163 w 8802688"/>
                <a:gd name="connsiteY292" fmla="*/ 1430338 h 6677025"/>
                <a:gd name="connsiteX293" fmla="*/ 3870326 w 8802688"/>
                <a:gd name="connsiteY293" fmla="*/ 1392238 h 6677025"/>
                <a:gd name="connsiteX294" fmla="*/ 3906839 w 8802688"/>
                <a:gd name="connsiteY294" fmla="*/ 1355725 h 6677025"/>
                <a:gd name="connsiteX295" fmla="*/ 3941764 w 8802688"/>
                <a:gd name="connsiteY295" fmla="*/ 1327150 h 6677025"/>
                <a:gd name="connsiteX296" fmla="*/ 3979864 w 8802688"/>
                <a:gd name="connsiteY296" fmla="*/ 1296988 h 6677025"/>
                <a:gd name="connsiteX297" fmla="*/ 4022726 w 8802688"/>
                <a:gd name="connsiteY297" fmla="*/ 1273175 h 6677025"/>
                <a:gd name="connsiteX298" fmla="*/ 4067176 w 8802688"/>
                <a:gd name="connsiteY298" fmla="*/ 1249363 h 6677025"/>
                <a:gd name="connsiteX299" fmla="*/ 4117976 w 8802688"/>
                <a:gd name="connsiteY299" fmla="*/ 1231900 h 6677025"/>
                <a:gd name="connsiteX300" fmla="*/ 4167189 w 8802688"/>
                <a:gd name="connsiteY300" fmla="*/ 1216025 h 6677025"/>
                <a:gd name="connsiteX301" fmla="*/ 4224339 w 8802688"/>
                <a:gd name="connsiteY301" fmla="*/ 1201738 h 6677025"/>
                <a:gd name="connsiteX302" fmla="*/ 4286251 w 8802688"/>
                <a:gd name="connsiteY302" fmla="*/ 1195388 h 6677025"/>
                <a:gd name="connsiteX303" fmla="*/ 4170364 w 8802688"/>
                <a:gd name="connsiteY303" fmla="*/ 1184275 h 6677025"/>
                <a:gd name="connsiteX304" fmla="*/ 4117976 w 8802688"/>
                <a:gd name="connsiteY304" fmla="*/ 1181100 h 6677025"/>
                <a:gd name="connsiteX305" fmla="*/ 5586413 w 8802688"/>
                <a:gd name="connsiteY305" fmla="*/ 1166812 h 6677025"/>
                <a:gd name="connsiteX306" fmla="*/ 5481638 w 8802688"/>
                <a:gd name="connsiteY306" fmla="*/ 1204912 h 6677025"/>
                <a:gd name="connsiteX307" fmla="*/ 5437188 w 8802688"/>
                <a:gd name="connsiteY307" fmla="*/ 1225550 h 6677025"/>
                <a:gd name="connsiteX308" fmla="*/ 5399088 w 8802688"/>
                <a:gd name="connsiteY308" fmla="*/ 1243012 h 6677025"/>
                <a:gd name="connsiteX309" fmla="*/ 5365751 w 8802688"/>
                <a:gd name="connsiteY309" fmla="*/ 1260475 h 6677025"/>
                <a:gd name="connsiteX310" fmla="*/ 5335588 w 8802688"/>
                <a:gd name="connsiteY310" fmla="*/ 1282700 h 6677025"/>
                <a:gd name="connsiteX311" fmla="*/ 5308601 w 8802688"/>
                <a:gd name="connsiteY311" fmla="*/ 1300162 h 6677025"/>
                <a:gd name="connsiteX312" fmla="*/ 5287963 w 8802688"/>
                <a:gd name="connsiteY312" fmla="*/ 1320800 h 6677025"/>
                <a:gd name="connsiteX313" fmla="*/ 5270501 w 8802688"/>
                <a:gd name="connsiteY313" fmla="*/ 1341437 h 6677025"/>
                <a:gd name="connsiteX314" fmla="*/ 5259388 w 8802688"/>
                <a:gd name="connsiteY314" fmla="*/ 1362075 h 6677025"/>
                <a:gd name="connsiteX315" fmla="*/ 5246688 w 8802688"/>
                <a:gd name="connsiteY315" fmla="*/ 1385887 h 6677025"/>
                <a:gd name="connsiteX316" fmla="*/ 5240338 w 8802688"/>
                <a:gd name="connsiteY316" fmla="*/ 1409700 h 6677025"/>
                <a:gd name="connsiteX317" fmla="*/ 5237163 w 8802688"/>
                <a:gd name="connsiteY317" fmla="*/ 1436687 h 6677025"/>
                <a:gd name="connsiteX318" fmla="*/ 5237163 w 8802688"/>
                <a:gd name="connsiteY318" fmla="*/ 1463675 h 6677025"/>
                <a:gd name="connsiteX319" fmla="*/ 5240338 w 8802688"/>
                <a:gd name="connsiteY319" fmla="*/ 1492250 h 6677025"/>
                <a:gd name="connsiteX320" fmla="*/ 5246688 w 8802688"/>
                <a:gd name="connsiteY320" fmla="*/ 1525587 h 6677025"/>
                <a:gd name="connsiteX321" fmla="*/ 5287963 w 8802688"/>
                <a:gd name="connsiteY321" fmla="*/ 1484312 h 6677025"/>
                <a:gd name="connsiteX322" fmla="*/ 5330826 w 8802688"/>
                <a:gd name="connsiteY322" fmla="*/ 1439862 h 6677025"/>
                <a:gd name="connsiteX323" fmla="*/ 5416551 w 8802688"/>
                <a:gd name="connsiteY323" fmla="*/ 1347787 h 6677025"/>
                <a:gd name="connsiteX324" fmla="*/ 5499101 w 8802688"/>
                <a:gd name="connsiteY324" fmla="*/ 1252537 h 6677025"/>
                <a:gd name="connsiteX325" fmla="*/ 5540376 w 8802688"/>
                <a:gd name="connsiteY325" fmla="*/ 1208087 h 6677025"/>
                <a:gd name="connsiteX326" fmla="*/ 5434013 w 8802688"/>
                <a:gd name="connsiteY326" fmla="*/ 0 h 6677025"/>
                <a:gd name="connsiteX327" fmla="*/ 5519738 w 8802688"/>
                <a:gd name="connsiteY327" fmla="*/ 3175 h 6677025"/>
                <a:gd name="connsiteX328" fmla="*/ 5610226 w 8802688"/>
                <a:gd name="connsiteY328" fmla="*/ 12700 h 6677025"/>
                <a:gd name="connsiteX329" fmla="*/ 5699126 w 8802688"/>
                <a:gd name="connsiteY329" fmla="*/ 30163 h 6677025"/>
                <a:gd name="connsiteX330" fmla="*/ 5788026 w 8802688"/>
                <a:gd name="connsiteY330" fmla="*/ 50800 h 6677025"/>
                <a:gd name="connsiteX331" fmla="*/ 5876926 w 8802688"/>
                <a:gd name="connsiteY331" fmla="*/ 77788 h 6677025"/>
                <a:gd name="connsiteX332" fmla="*/ 5965826 w 8802688"/>
                <a:gd name="connsiteY332" fmla="*/ 111125 h 6677025"/>
                <a:gd name="connsiteX333" fmla="*/ 6054726 w 8802688"/>
                <a:gd name="connsiteY333" fmla="*/ 146050 h 6677025"/>
                <a:gd name="connsiteX334" fmla="*/ 6142038 w 8802688"/>
                <a:gd name="connsiteY334" fmla="*/ 187325 h 6677025"/>
                <a:gd name="connsiteX335" fmla="*/ 6237288 w 8802688"/>
                <a:gd name="connsiteY335" fmla="*/ 258763 h 6677025"/>
                <a:gd name="connsiteX336" fmla="*/ 6329363 w 8802688"/>
                <a:gd name="connsiteY336" fmla="*/ 333375 h 6677025"/>
                <a:gd name="connsiteX337" fmla="*/ 6418263 w 8802688"/>
                <a:gd name="connsiteY337" fmla="*/ 407988 h 6677025"/>
                <a:gd name="connsiteX338" fmla="*/ 6507163 w 8802688"/>
                <a:gd name="connsiteY338" fmla="*/ 485775 h 6677025"/>
                <a:gd name="connsiteX339" fmla="*/ 6677026 w 8802688"/>
                <a:gd name="connsiteY339" fmla="*/ 639763 h 6677025"/>
                <a:gd name="connsiteX340" fmla="*/ 6762751 w 8802688"/>
                <a:gd name="connsiteY340" fmla="*/ 714375 h 6677025"/>
                <a:gd name="connsiteX341" fmla="*/ 6846888 w 8802688"/>
                <a:gd name="connsiteY341" fmla="*/ 785813 h 6677025"/>
                <a:gd name="connsiteX342" fmla="*/ 6846888 w 8802688"/>
                <a:gd name="connsiteY342" fmla="*/ 796926 h 6677025"/>
                <a:gd name="connsiteX343" fmla="*/ 6851651 w 8802688"/>
                <a:gd name="connsiteY343" fmla="*/ 812801 h 6677025"/>
                <a:gd name="connsiteX344" fmla="*/ 6858001 w 8802688"/>
                <a:gd name="connsiteY344" fmla="*/ 823913 h 6677025"/>
                <a:gd name="connsiteX345" fmla="*/ 6867526 w 8802688"/>
                <a:gd name="connsiteY345" fmla="*/ 836613 h 6677025"/>
                <a:gd name="connsiteX346" fmla="*/ 6878638 w 8802688"/>
                <a:gd name="connsiteY346" fmla="*/ 844550 h 6677025"/>
                <a:gd name="connsiteX347" fmla="*/ 6891338 w 8802688"/>
                <a:gd name="connsiteY347" fmla="*/ 854075 h 6677025"/>
                <a:gd name="connsiteX348" fmla="*/ 6905626 w 8802688"/>
                <a:gd name="connsiteY348" fmla="*/ 857250 h 6677025"/>
                <a:gd name="connsiteX349" fmla="*/ 6919913 w 8802688"/>
                <a:gd name="connsiteY349" fmla="*/ 860425 h 6677025"/>
                <a:gd name="connsiteX350" fmla="*/ 6973888 w 8802688"/>
                <a:gd name="connsiteY350" fmla="*/ 868363 h 6677025"/>
                <a:gd name="connsiteX351" fmla="*/ 7024688 w 8802688"/>
                <a:gd name="connsiteY351" fmla="*/ 884238 h 6677025"/>
                <a:gd name="connsiteX352" fmla="*/ 7072313 w 8802688"/>
                <a:gd name="connsiteY352" fmla="*/ 901700 h 6677025"/>
                <a:gd name="connsiteX353" fmla="*/ 7116763 w 8802688"/>
                <a:gd name="connsiteY353" fmla="*/ 925513 h 6677025"/>
                <a:gd name="connsiteX354" fmla="*/ 7158038 w 8802688"/>
                <a:gd name="connsiteY354" fmla="*/ 952500 h 6677025"/>
                <a:gd name="connsiteX355" fmla="*/ 7199313 w 8802688"/>
                <a:gd name="connsiteY355" fmla="*/ 981075 h 6677025"/>
                <a:gd name="connsiteX356" fmla="*/ 7235826 w 8802688"/>
                <a:gd name="connsiteY356" fmla="*/ 1014413 h 6677025"/>
                <a:gd name="connsiteX357" fmla="*/ 7270751 w 8802688"/>
                <a:gd name="connsiteY357" fmla="*/ 1049338 h 6677025"/>
                <a:gd name="connsiteX358" fmla="*/ 7307263 w 8802688"/>
                <a:gd name="connsiteY358" fmla="*/ 1089025 h 6677025"/>
                <a:gd name="connsiteX359" fmla="*/ 7337426 w 8802688"/>
                <a:gd name="connsiteY359" fmla="*/ 1127125 h 6677025"/>
                <a:gd name="connsiteX360" fmla="*/ 7399338 w 8802688"/>
                <a:gd name="connsiteY360" fmla="*/ 1211263 h 6677025"/>
                <a:gd name="connsiteX361" fmla="*/ 7454901 w 8802688"/>
                <a:gd name="connsiteY361" fmla="*/ 1296988 h 6677025"/>
                <a:gd name="connsiteX362" fmla="*/ 7512051 w 8802688"/>
                <a:gd name="connsiteY362" fmla="*/ 1382713 h 6677025"/>
                <a:gd name="connsiteX363" fmla="*/ 7069138 w 8802688"/>
                <a:gd name="connsiteY363" fmla="*/ 1492250 h 6677025"/>
                <a:gd name="connsiteX364" fmla="*/ 7083426 w 8802688"/>
                <a:gd name="connsiteY364" fmla="*/ 1573213 h 6677025"/>
                <a:gd name="connsiteX365" fmla="*/ 7092951 w 8802688"/>
                <a:gd name="connsiteY365" fmla="*/ 1611313 h 6677025"/>
                <a:gd name="connsiteX366" fmla="*/ 7104063 w 8802688"/>
                <a:gd name="connsiteY366" fmla="*/ 1647826 h 6677025"/>
                <a:gd name="connsiteX367" fmla="*/ 7116763 w 8802688"/>
                <a:gd name="connsiteY367" fmla="*/ 1677988 h 6677025"/>
                <a:gd name="connsiteX368" fmla="*/ 7131051 w 8802688"/>
                <a:gd name="connsiteY368" fmla="*/ 1706563 h 6677025"/>
                <a:gd name="connsiteX369" fmla="*/ 7150101 w 8802688"/>
                <a:gd name="connsiteY369" fmla="*/ 1733550 h 6677025"/>
                <a:gd name="connsiteX370" fmla="*/ 7170738 w 8802688"/>
                <a:gd name="connsiteY370" fmla="*/ 1754188 h 6677025"/>
                <a:gd name="connsiteX371" fmla="*/ 7191376 w 8802688"/>
                <a:gd name="connsiteY371" fmla="*/ 1774825 h 6677025"/>
                <a:gd name="connsiteX372" fmla="*/ 7218363 w 8802688"/>
                <a:gd name="connsiteY372" fmla="*/ 1790700 h 6677025"/>
                <a:gd name="connsiteX373" fmla="*/ 7243763 w 8802688"/>
                <a:gd name="connsiteY373" fmla="*/ 1801813 h 6677025"/>
                <a:gd name="connsiteX374" fmla="*/ 7277101 w 8802688"/>
                <a:gd name="connsiteY374" fmla="*/ 1811338 h 6677025"/>
                <a:gd name="connsiteX375" fmla="*/ 7310438 w 8802688"/>
                <a:gd name="connsiteY375" fmla="*/ 1814513 h 6677025"/>
                <a:gd name="connsiteX376" fmla="*/ 7348538 w 8802688"/>
                <a:gd name="connsiteY376" fmla="*/ 1811338 h 6677025"/>
                <a:gd name="connsiteX377" fmla="*/ 7392988 w 8802688"/>
                <a:gd name="connsiteY377" fmla="*/ 1804988 h 6677025"/>
                <a:gd name="connsiteX378" fmla="*/ 7437438 w 8802688"/>
                <a:gd name="connsiteY378" fmla="*/ 1793875 h 6677025"/>
                <a:gd name="connsiteX379" fmla="*/ 7550151 w 8802688"/>
                <a:gd name="connsiteY379" fmla="*/ 1906588 h 6677025"/>
                <a:gd name="connsiteX380" fmla="*/ 7362826 w 8802688"/>
                <a:gd name="connsiteY380" fmla="*/ 1941513 h 6677025"/>
                <a:gd name="connsiteX381" fmla="*/ 7221538 w 8802688"/>
                <a:gd name="connsiteY381" fmla="*/ 1974850 h 6677025"/>
                <a:gd name="connsiteX382" fmla="*/ 7164388 w 8802688"/>
                <a:gd name="connsiteY382" fmla="*/ 1992313 h 6677025"/>
                <a:gd name="connsiteX383" fmla="*/ 7116763 w 8802688"/>
                <a:gd name="connsiteY383" fmla="*/ 2006600 h 6677025"/>
                <a:gd name="connsiteX384" fmla="*/ 7075488 w 8802688"/>
                <a:gd name="connsiteY384" fmla="*/ 2025650 h 6677025"/>
                <a:gd name="connsiteX385" fmla="*/ 7038976 w 8802688"/>
                <a:gd name="connsiteY385" fmla="*/ 2046288 h 6677025"/>
                <a:gd name="connsiteX386" fmla="*/ 7011988 w 8802688"/>
                <a:gd name="connsiteY386" fmla="*/ 2066925 h 6677025"/>
                <a:gd name="connsiteX387" fmla="*/ 6988176 w 8802688"/>
                <a:gd name="connsiteY387" fmla="*/ 2093913 h 6677025"/>
                <a:gd name="connsiteX388" fmla="*/ 6970713 w 8802688"/>
                <a:gd name="connsiteY388" fmla="*/ 2122488 h 6677025"/>
                <a:gd name="connsiteX389" fmla="*/ 6956426 w 8802688"/>
                <a:gd name="connsiteY389" fmla="*/ 2159000 h 6677025"/>
                <a:gd name="connsiteX390" fmla="*/ 6943726 w 8802688"/>
                <a:gd name="connsiteY390" fmla="*/ 2197100 h 6677025"/>
                <a:gd name="connsiteX391" fmla="*/ 6935788 w 8802688"/>
                <a:gd name="connsiteY391" fmla="*/ 2241550 h 6677025"/>
                <a:gd name="connsiteX392" fmla="*/ 6926263 w 8802688"/>
                <a:gd name="connsiteY392" fmla="*/ 2295525 h 6677025"/>
                <a:gd name="connsiteX393" fmla="*/ 6919913 w 8802688"/>
                <a:gd name="connsiteY393" fmla="*/ 2355850 h 6677025"/>
                <a:gd name="connsiteX394" fmla="*/ 6946901 w 8802688"/>
                <a:gd name="connsiteY394" fmla="*/ 2298700 h 6677025"/>
                <a:gd name="connsiteX395" fmla="*/ 6973888 w 8802688"/>
                <a:gd name="connsiteY395" fmla="*/ 2244725 h 6677025"/>
                <a:gd name="connsiteX396" fmla="*/ 7004051 w 8802688"/>
                <a:gd name="connsiteY396" fmla="*/ 2200275 h 6677025"/>
                <a:gd name="connsiteX397" fmla="*/ 7015163 w 8802688"/>
                <a:gd name="connsiteY397" fmla="*/ 2182813 h 6677025"/>
                <a:gd name="connsiteX398" fmla="*/ 7031038 w 8802688"/>
                <a:gd name="connsiteY398" fmla="*/ 2168525 h 6677025"/>
                <a:gd name="connsiteX399" fmla="*/ 7081838 w 8802688"/>
                <a:gd name="connsiteY399" fmla="*/ 2117725 h 6677025"/>
                <a:gd name="connsiteX400" fmla="*/ 7127876 w 8802688"/>
                <a:gd name="connsiteY400" fmla="*/ 2073276 h 6677025"/>
                <a:gd name="connsiteX401" fmla="*/ 7181851 w 8802688"/>
                <a:gd name="connsiteY401" fmla="*/ 2030413 h 6677025"/>
                <a:gd name="connsiteX402" fmla="*/ 7253288 w 8802688"/>
                <a:gd name="connsiteY402" fmla="*/ 1981200 h 6677025"/>
                <a:gd name="connsiteX403" fmla="*/ 7226301 w 8802688"/>
                <a:gd name="connsiteY403" fmla="*/ 2135188 h 6677025"/>
                <a:gd name="connsiteX404" fmla="*/ 7197726 w 8802688"/>
                <a:gd name="connsiteY404" fmla="*/ 2268538 h 6677025"/>
                <a:gd name="connsiteX405" fmla="*/ 7170738 w 8802688"/>
                <a:gd name="connsiteY405" fmla="*/ 2390775 h 6677025"/>
                <a:gd name="connsiteX406" fmla="*/ 7140576 w 8802688"/>
                <a:gd name="connsiteY406" fmla="*/ 2503488 h 6677025"/>
                <a:gd name="connsiteX407" fmla="*/ 7178676 w 8802688"/>
                <a:gd name="connsiteY407" fmla="*/ 2503488 h 6677025"/>
                <a:gd name="connsiteX408" fmla="*/ 7235826 w 8802688"/>
                <a:gd name="connsiteY408" fmla="*/ 2414588 h 6677025"/>
                <a:gd name="connsiteX409" fmla="*/ 7289801 w 8802688"/>
                <a:gd name="connsiteY409" fmla="*/ 2316163 h 6677025"/>
                <a:gd name="connsiteX410" fmla="*/ 7345363 w 8802688"/>
                <a:gd name="connsiteY410" fmla="*/ 2217738 h 6677025"/>
                <a:gd name="connsiteX411" fmla="*/ 7402513 w 8802688"/>
                <a:gd name="connsiteY411" fmla="*/ 2128838 h 6677025"/>
                <a:gd name="connsiteX412" fmla="*/ 7405688 w 8802688"/>
                <a:gd name="connsiteY412" fmla="*/ 2117725 h 6677025"/>
                <a:gd name="connsiteX413" fmla="*/ 7413626 w 8802688"/>
                <a:gd name="connsiteY413" fmla="*/ 2108200 h 6677025"/>
                <a:gd name="connsiteX414" fmla="*/ 7426326 w 8802688"/>
                <a:gd name="connsiteY414" fmla="*/ 2098675 h 6677025"/>
                <a:gd name="connsiteX415" fmla="*/ 7443788 w 8802688"/>
                <a:gd name="connsiteY415" fmla="*/ 2093913 h 6677025"/>
                <a:gd name="connsiteX416" fmla="*/ 7478713 w 8802688"/>
                <a:gd name="connsiteY416" fmla="*/ 2076451 h 6677025"/>
                <a:gd name="connsiteX417" fmla="*/ 7497763 w 8802688"/>
                <a:gd name="connsiteY417" fmla="*/ 2066925 h 6677025"/>
                <a:gd name="connsiteX418" fmla="*/ 7512051 w 8802688"/>
                <a:gd name="connsiteY418" fmla="*/ 2054225 h 6677025"/>
                <a:gd name="connsiteX419" fmla="*/ 7539038 w 8802688"/>
                <a:gd name="connsiteY419" fmla="*/ 2084388 h 6677025"/>
                <a:gd name="connsiteX420" fmla="*/ 7553326 w 8802688"/>
                <a:gd name="connsiteY420" fmla="*/ 2098675 h 6677025"/>
                <a:gd name="connsiteX421" fmla="*/ 7562851 w 8802688"/>
                <a:gd name="connsiteY421" fmla="*/ 2114550 h 6677025"/>
                <a:gd name="connsiteX422" fmla="*/ 7573963 w 8802688"/>
                <a:gd name="connsiteY422" fmla="*/ 2135188 h 6677025"/>
                <a:gd name="connsiteX423" fmla="*/ 7580313 w 8802688"/>
                <a:gd name="connsiteY423" fmla="*/ 2155825 h 6677025"/>
                <a:gd name="connsiteX424" fmla="*/ 7586663 w 8802688"/>
                <a:gd name="connsiteY424" fmla="*/ 2176463 h 6677025"/>
                <a:gd name="connsiteX425" fmla="*/ 7586663 w 8802688"/>
                <a:gd name="connsiteY425" fmla="*/ 2203450 h 6677025"/>
                <a:gd name="connsiteX426" fmla="*/ 7586663 w 8802688"/>
                <a:gd name="connsiteY426" fmla="*/ 2262188 h 6677025"/>
                <a:gd name="connsiteX427" fmla="*/ 7580313 w 8802688"/>
                <a:gd name="connsiteY427" fmla="*/ 2322513 h 6677025"/>
                <a:gd name="connsiteX428" fmla="*/ 7569201 w 8802688"/>
                <a:gd name="connsiteY428" fmla="*/ 2452688 h 6677025"/>
                <a:gd name="connsiteX429" fmla="*/ 7556501 w 8802688"/>
                <a:gd name="connsiteY429" fmla="*/ 2587625 h 6677025"/>
                <a:gd name="connsiteX430" fmla="*/ 7550151 w 8802688"/>
                <a:gd name="connsiteY430" fmla="*/ 2659063 h 6677025"/>
                <a:gd name="connsiteX431" fmla="*/ 7550151 w 8802688"/>
                <a:gd name="connsiteY431" fmla="*/ 2727325 h 6677025"/>
                <a:gd name="connsiteX432" fmla="*/ 7589838 w 8802688"/>
                <a:gd name="connsiteY432" fmla="*/ 2613025 h 6677025"/>
                <a:gd name="connsiteX433" fmla="*/ 7624763 w 8802688"/>
                <a:gd name="connsiteY433" fmla="*/ 2503488 h 6677025"/>
                <a:gd name="connsiteX434" fmla="*/ 7654926 w 8802688"/>
                <a:gd name="connsiteY434" fmla="*/ 2390775 h 6677025"/>
                <a:gd name="connsiteX435" fmla="*/ 7666038 w 8802688"/>
                <a:gd name="connsiteY435" fmla="*/ 2333625 h 6677025"/>
                <a:gd name="connsiteX436" fmla="*/ 7675563 w 8802688"/>
                <a:gd name="connsiteY436" fmla="*/ 2278063 h 6677025"/>
                <a:gd name="connsiteX437" fmla="*/ 7681913 w 8802688"/>
                <a:gd name="connsiteY437" fmla="*/ 2224088 h 6677025"/>
                <a:gd name="connsiteX438" fmla="*/ 7688263 w 8802688"/>
                <a:gd name="connsiteY438" fmla="*/ 2168525 h 6677025"/>
                <a:gd name="connsiteX439" fmla="*/ 7689851 w 8802688"/>
                <a:gd name="connsiteY439" fmla="*/ 2111375 h 6677025"/>
                <a:gd name="connsiteX440" fmla="*/ 7689851 w 8802688"/>
                <a:gd name="connsiteY440" fmla="*/ 2054225 h 6677025"/>
                <a:gd name="connsiteX441" fmla="*/ 7688263 w 8802688"/>
                <a:gd name="connsiteY441" fmla="*/ 1998663 h 6677025"/>
                <a:gd name="connsiteX442" fmla="*/ 7681913 w 8802688"/>
                <a:gd name="connsiteY442" fmla="*/ 1941513 h 6677025"/>
                <a:gd name="connsiteX443" fmla="*/ 7672388 w 8802688"/>
                <a:gd name="connsiteY443" fmla="*/ 1885950 h 6677025"/>
                <a:gd name="connsiteX444" fmla="*/ 7661276 w 8802688"/>
                <a:gd name="connsiteY444" fmla="*/ 1831975 h 6677025"/>
                <a:gd name="connsiteX445" fmla="*/ 7654926 w 8802688"/>
                <a:gd name="connsiteY445" fmla="*/ 1811338 h 6677025"/>
                <a:gd name="connsiteX446" fmla="*/ 7651751 w 8802688"/>
                <a:gd name="connsiteY446" fmla="*/ 1790700 h 6677025"/>
                <a:gd name="connsiteX447" fmla="*/ 7651751 w 8802688"/>
                <a:gd name="connsiteY447" fmla="*/ 1773238 h 6677025"/>
                <a:gd name="connsiteX448" fmla="*/ 7651751 w 8802688"/>
                <a:gd name="connsiteY448" fmla="*/ 1754188 h 6677025"/>
                <a:gd name="connsiteX449" fmla="*/ 7654926 w 8802688"/>
                <a:gd name="connsiteY449" fmla="*/ 1736725 h 6677025"/>
                <a:gd name="connsiteX450" fmla="*/ 7661276 w 8802688"/>
                <a:gd name="connsiteY450" fmla="*/ 1719263 h 6677025"/>
                <a:gd name="connsiteX451" fmla="*/ 7675563 w 8802688"/>
                <a:gd name="connsiteY451" fmla="*/ 1689100 h 6677025"/>
                <a:gd name="connsiteX452" fmla="*/ 7696201 w 8802688"/>
                <a:gd name="connsiteY452" fmla="*/ 1665288 h 6677025"/>
                <a:gd name="connsiteX453" fmla="*/ 7720013 w 8802688"/>
                <a:gd name="connsiteY453" fmla="*/ 1641476 h 6677025"/>
                <a:gd name="connsiteX454" fmla="*/ 7743826 w 8802688"/>
                <a:gd name="connsiteY454" fmla="*/ 1620838 h 6677025"/>
                <a:gd name="connsiteX455" fmla="*/ 7773988 w 8802688"/>
                <a:gd name="connsiteY455" fmla="*/ 1606550 h 6677025"/>
                <a:gd name="connsiteX456" fmla="*/ 7805738 w 8802688"/>
                <a:gd name="connsiteY456" fmla="*/ 1590675 h 6677025"/>
                <a:gd name="connsiteX457" fmla="*/ 7839076 w 8802688"/>
                <a:gd name="connsiteY457" fmla="*/ 1576388 h 6677025"/>
                <a:gd name="connsiteX458" fmla="*/ 7904163 w 8802688"/>
                <a:gd name="connsiteY458" fmla="*/ 1538288 h 6677025"/>
                <a:gd name="connsiteX459" fmla="*/ 7967663 w 8802688"/>
                <a:gd name="connsiteY459" fmla="*/ 1495425 h 6677025"/>
                <a:gd name="connsiteX460" fmla="*/ 8026401 w 8802688"/>
                <a:gd name="connsiteY460" fmla="*/ 1447801 h 6677025"/>
                <a:gd name="connsiteX461" fmla="*/ 8085138 w 8802688"/>
                <a:gd name="connsiteY461" fmla="*/ 1398588 h 6677025"/>
                <a:gd name="connsiteX462" fmla="*/ 8142288 w 8802688"/>
                <a:gd name="connsiteY462" fmla="*/ 1344613 h 6677025"/>
                <a:gd name="connsiteX463" fmla="*/ 8255001 w 8802688"/>
                <a:gd name="connsiteY463" fmla="*/ 1235076 h 6677025"/>
                <a:gd name="connsiteX464" fmla="*/ 8275638 w 8802688"/>
                <a:gd name="connsiteY464" fmla="*/ 1208088 h 6677025"/>
                <a:gd name="connsiteX465" fmla="*/ 8296276 w 8802688"/>
                <a:gd name="connsiteY465" fmla="*/ 1187450 h 6677025"/>
                <a:gd name="connsiteX466" fmla="*/ 8318501 w 8802688"/>
                <a:gd name="connsiteY466" fmla="*/ 1168400 h 6677025"/>
                <a:gd name="connsiteX467" fmla="*/ 8339138 w 8802688"/>
                <a:gd name="connsiteY467" fmla="*/ 1154113 h 6677025"/>
                <a:gd name="connsiteX468" fmla="*/ 8359776 w 8802688"/>
                <a:gd name="connsiteY468" fmla="*/ 1144588 h 6677025"/>
                <a:gd name="connsiteX469" fmla="*/ 8377238 w 8802688"/>
                <a:gd name="connsiteY469" fmla="*/ 1139825 h 6677025"/>
                <a:gd name="connsiteX470" fmla="*/ 8397876 w 8802688"/>
                <a:gd name="connsiteY470" fmla="*/ 1139825 h 6677025"/>
                <a:gd name="connsiteX471" fmla="*/ 8415338 w 8802688"/>
                <a:gd name="connsiteY471" fmla="*/ 1139825 h 6677025"/>
                <a:gd name="connsiteX472" fmla="*/ 8435976 w 8802688"/>
                <a:gd name="connsiteY472" fmla="*/ 1144588 h 6677025"/>
                <a:gd name="connsiteX473" fmla="*/ 8455026 w 8802688"/>
                <a:gd name="connsiteY473" fmla="*/ 1154113 h 6677025"/>
                <a:gd name="connsiteX474" fmla="*/ 8472488 w 8802688"/>
                <a:gd name="connsiteY474" fmla="*/ 1166813 h 6677025"/>
                <a:gd name="connsiteX475" fmla="*/ 8489951 w 8802688"/>
                <a:gd name="connsiteY475" fmla="*/ 1181100 h 6677025"/>
                <a:gd name="connsiteX476" fmla="*/ 8504238 w 8802688"/>
                <a:gd name="connsiteY476" fmla="*/ 1198563 h 6677025"/>
                <a:gd name="connsiteX477" fmla="*/ 8523288 w 8802688"/>
                <a:gd name="connsiteY477" fmla="*/ 1219201 h 6677025"/>
                <a:gd name="connsiteX478" fmla="*/ 8537576 w 8802688"/>
                <a:gd name="connsiteY478" fmla="*/ 1243013 h 6677025"/>
                <a:gd name="connsiteX479" fmla="*/ 8551863 w 8802688"/>
                <a:gd name="connsiteY479" fmla="*/ 1270000 h 6677025"/>
                <a:gd name="connsiteX480" fmla="*/ 8605838 w 8802688"/>
                <a:gd name="connsiteY480" fmla="*/ 1403350 h 6677025"/>
                <a:gd name="connsiteX481" fmla="*/ 8659813 w 8802688"/>
                <a:gd name="connsiteY481" fmla="*/ 1531938 h 6677025"/>
                <a:gd name="connsiteX482" fmla="*/ 8680451 w 8802688"/>
                <a:gd name="connsiteY482" fmla="*/ 1593850 h 6677025"/>
                <a:gd name="connsiteX483" fmla="*/ 8704263 w 8802688"/>
                <a:gd name="connsiteY483" fmla="*/ 1658938 h 6677025"/>
                <a:gd name="connsiteX484" fmla="*/ 8721726 w 8802688"/>
                <a:gd name="connsiteY484" fmla="*/ 1725613 h 6677025"/>
                <a:gd name="connsiteX485" fmla="*/ 8737601 w 8802688"/>
                <a:gd name="connsiteY485" fmla="*/ 1793875 h 6677025"/>
                <a:gd name="connsiteX486" fmla="*/ 8763001 w 8802688"/>
                <a:gd name="connsiteY486" fmla="*/ 1974850 h 6677025"/>
                <a:gd name="connsiteX487" fmla="*/ 8785226 w 8802688"/>
                <a:gd name="connsiteY487" fmla="*/ 2149475 h 6677025"/>
                <a:gd name="connsiteX488" fmla="*/ 8789988 w 8802688"/>
                <a:gd name="connsiteY488" fmla="*/ 2238375 h 6677025"/>
                <a:gd name="connsiteX489" fmla="*/ 8796338 w 8802688"/>
                <a:gd name="connsiteY489" fmla="*/ 2325688 h 6677025"/>
                <a:gd name="connsiteX490" fmla="*/ 8802688 w 8802688"/>
                <a:gd name="connsiteY490" fmla="*/ 2411413 h 6677025"/>
                <a:gd name="connsiteX491" fmla="*/ 8802688 w 8802688"/>
                <a:gd name="connsiteY491" fmla="*/ 2497138 h 6677025"/>
                <a:gd name="connsiteX492" fmla="*/ 8802688 w 8802688"/>
                <a:gd name="connsiteY492" fmla="*/ 2584450 h 6677025"/>
                <a:gd name="connsiteX493" fmla="*/ 8796338 w 8802688"/>
                <a:gd name="connsiteY493" fmla="*/ 2670175 h 6677025"/>
                <a:gd name="connsiteX494" fmla="*/ 8789988 w 8802688"/>
                <a:gd name="connsiteY494" fmla="*/ 2752725 h 6677025"/>
                <a:gd name="connsiteX495" fmla="*/ 8778876 w 8802688"/>
                <a:gd name="connsiteY495" fmla="*/ 2840038 h 6677025"/>
                <a:gd name="connsiteX496" fmla="*/ 8763001 w 8802688"/>
                <a:gd name="connsiteY496" fmla="*/ 2922588 h 6677025"/>
                <a:gd name="connsiteX497" fmla="*/ 8748713 w 8802688"/>
                <a:gd name="connsiteY497" fmla="*/ 3006725 h 6677025"/>
                <a:gd name="connsiteX498" fmla="*/ 8724901 w 8802688"/>
                <a:gd name="connsiteY498" fmla="*/ 3092450 h 6677025"/>
                <a:gd name="connsiteX499" fmla="*/ 8701088 w 8802688"/>
                <a:gd name="connsiteY499" fmla="*/ 3175000 h 6677025"/>
                <a:gd name="connsiteX500" fmla="*/ 8670926 w 8802688"/>
                <a:gd name="connsiteY500" fmla="*/ 3249613 h 6677025"/>
                <a:gd name="connsiteX501" fmla="*/ 8642351 w 8802688"/>
                <a:gd name="connsiteY501" fmla="*/ 3321050 h 6677025"/>
                <a:gd name="connsiteX502" fmla="*/ 8609013 w 8802688"/>
                <a:gd name="connsiteY502" fmla="*/ 3389313 h 6677025"/>
                <a:gd name="connsiteX503" fmla="*/ 8575676 w 8802688"/>
                <a:gd name="connsiteY503" fmla="*/ 3451225 h 6677025"/>
                <a:gd name="connsiteX504" fmla="*/ 8543926 w 8802688"/>
                <a:gd name="connsiteY504" fmla="*/ 3514725 h 6677025"/>
                <a:gd name="connsiteX505" fmla="*/ 8507413 w 8802688"/>
                <a:gd name="connsiteY505" fmla="*/ 3570288 h 6677025"/>
                <a:gd name="connsiteX506" fmla="*/ 8469313 w 8802688"/>
                <a:gd name="connsiteY506" fmla="*/ 3621088 h 6677025"/>
                <a:gd name="connsiteX507" fmla="*/ 8431213 w 8802688"/>
                <a:gd name="connsiteY507" fmla="*/ 3671888 h 6677025"/>
                <a:gd name="connsiteX508" fmla="*/ 8391526 w 8802688"/>
                <a:gd name="connsiteY508" fmla="*/ 3719513 h 6677025"/>
                <a:gd name="connsiteX509" fmla="*/ 8350251 w 8802688"/>
                <a:gd name="connsiteY509" fmla="*/ 3760788 h 6677025"/>
                <a:gd name="connsiteX510" fmla="*/ 8305801 w 8802688"/>
                <a:gd name="connsiteY510" fmla="*/ 3802063 h 6677025"/>
                <a:gd name="connsiteX511" fmla="*/ 8261351 w 8802688"/>
                <a:gd name="connsiteY511" fmla="*/ 3838575 h 6677025"/>
                <a:gd name="connsiteX512" fmla="*/ 8216901 w 8802688"/>
                <a:gd name="connsiteY512" fmla="*/ 3870325 h 6677025"/>
                <a:gd name="connsiteX513" fmla="*/ 8172451 w 8802688"/>
                <a:gd name="connsiteY513" fmla="*/ 3903663 h 6677025"/>
                <a:gd name="connsiteX514" fmla="*/ 8124826 w 8802688"/>
                <a:gd name="connsiteY514" fmla="*/ 3930650 h 6677025"/>
                <a:gd name="connsiteX515" fmla="*/ 8074026 w 8802688"/>
                <a:gd name="connsiteY515" fmla="*/ 3954463 h 6677025"/>
                <a:gd name="connsiteX516" fmla="*/ 8023226 w 8802688"/>
                <a:gd name="connsiteY516" fmla="*/ 3978275 h 6677025"/>
                <a:gd name="connsiteX517" fmla="*/ 7972426 w 8802688"/>
                <a:gd name="connsiteY517" fmla="*/ 3995738 h 6677025"/>
                <a:gd name="connsiteX518" fmla="*/ 7920038 w 8802688"/>
                <a:gd name="connsiteY518" fmla="*/ 4013200 h 6677025"/>
                <a:gd name="connsiteX519" fmla="*/ 7866063 w 8802688"/>
                <a:gd name="connsiteY519" fmla="*/ 4029075 h 6677025"/>
                <a:gd name="connsiteX520" fmla="*/ 7812088 w 8802688"/>
                <a:gd name="connsiteY520" fmla="*/ 4040188 h 6677025"/>
                <a:gd name="connsiteX521" fmla="*/ 7756526 w 8802688"/>
                <a:gd name="connsiteY521" fmla="*/ 4049713 h 6677025"/>
                <a:gd name="connsiteX522" fmla="*/ 7699376 w 8802688"/>
                <a:gd name="connsiteY522" fmla="*/ 4057650 h 6677025"/>
                <a:gd name="connsiteX523" fmla="*/ 7640638 w 8802688"/>
                <a:gd name="connsiteY523" fmla="*/ 4064000 h 6677025"/>
                <a:gd name="connsiteX524" fmla="*/ 7583488 w 8802688"/>
                <a:gd name="connsiteY524" fmla="*/ 4067175 h 6677025"/>
                <a:gd name="connsiteX525" fmla="*/ 7521576 w 8802688"/>
                <a:gd name="connsiteY525" fmla="*/ 4067175 h 6677025"/>
                <a:gd name="connsiteX526" fmla="*/ 7461251 w 8802688"/>
                <a:gd name="connsiteY526" fmla="*/ 4067175 h 6677025"/>
                <a:gd name="connsiteX527" fmla="*/ 7399338 w 8802688"/>
                <a:gd name="connsiteY527" fmla="*/ 4064000 h 6677025"/>
                <a:gd name="connsiteX528" fmla="*/ 7270751 w 8802688"/>
                <a:gd name="connsiteY528" fmla="*/ 4052888 h 6677025"/>
                <a:gd name="connsiteX529" fmla="*/ 7140576 w 8802688"/>
                <a:gd name="connsiteY529" fmla="*/ 4033838 h 6677025"/>
                <a:gd name="connsiteX530" fmla="*/ 7018338 w 8802688"/>
                <a:gd name="connsiteY530" fmla="*/ 4016375 h 6677025"/>
                <a:gd name="connsiteX531" fmla="*/ 6896101 w 8802688"/>
                <a:gd name="connsiteY531" fmla="*/ 3992563 h 6677025"/>
                <a:gd name="connsiteX532" fmla="*/ 6780213 w 8802688"/>
                <a:gd name="connsiteY532" fmla="*/ 3965575 h 6677025"/>
                <a:gd name="connsiteX533" fmla="*/ 6664326 w 8802688"/>
                <a:gd name="connsiteY533" fmla="*/ 3937000 h 6677025"/>
                <a:gd name="connsiteX534" fmla="*/ 6438901 w 8802688"/>
                <a:gd name="connsiteY534" fmla="*/ 3870325 h 6677025"/>
                <a:gd name="connsiteX535" fmla="*/ 6326188 w 8802688"/>
                <a:gd name="connsiteY535" fmla="*/ 3841750 h 6677025"/>
                <a:gd name="connsiteX536" fmla="*/ 6216651 w 8802688"/>
                <a:gd name="connsiteY536" fmla="*/ 3811588 h 6677025"/>
                <a:gd name="connsiteX537" fmla="*/ 6186488 w 8802688"/>
                <a:gd name="connsiteY537" fmla="*/ 3951288 h 6677025"/>
                <a:gd name="connsiteX538" fmla="*/ 6162676 w 8802688"/>
                <a:gd name="connsiteY538" fmla="*/ 4094163 h 6677025"/>
                <a:gd name="connsiteX539" fmla="*/ 6153151 w 8802688"/>
                <a:gd name="connsiteY539" fmla="*/ 4171950 h 6677025"/>
                <a:gd name="connsiteX540" fmla="*/ 6148388 w 8802688"/>
                <a:gd name="connsiteY540" fmla="*/ 4244975 h 6677025"/>
                <a:gd name="connsiteX541" fmla="*/ 6142038 w 8802688"/>
                <a:gd name="connsiteY541" fmla="*/ 4325938 h 6677025"/>
                <a:gd name="connsiteX542" fmla="*/ 6142038 w 8802688"/>
                <a:gd name="connsiteY542" fmla="*/ 4408488 h 6677025"/>
                <a:gd name="connsiteX543" fmla="*/ 6142038 w 8802688"/>
                <a:gd name="connsiteY543" fmla="*/ 4438650 h 6677025"/>
                <a:gd name="connsiteX544" fmla="*/ 6148388 w 8802688"/>
                <a:gd name="connsiteY544" fmla="*/ 4468813 h 6677025"/>
                <a:gd name="connsiteX545" fmla="*/ 6156326 w 8802688"/>
                <a:gd name="connsiteY545" fmla="*/ 4500563 h 6677025"/>
                <a:gd name="connsiteX546" fmla="*/ 6169026 w 8802688"/>
                <a:gd name="connsiteY546" fmla="*/ 4530725 h 6677025"/>
                <a:gd name="connsiteX547" fmla="*/ 6183313 w 8802688"/>
                <a:gd name="connsiteY547" fmla="*/ 4554538 h 6677025"/>
                <a:gd name="connsiteX548" fmla="*/ 6203951 w 8802688"/>
                <a:gd name="connsiteY548" fmla="*/ 4575175 h 6677025"/>
                <a:gd name="connsiteX549" fmla="*/ 6213476 w 8802688"/>
                <a:gd name="connsiteY549" fmla="*/ 4584700 h 6677025"/>
                <a:gd name="connsiteX550" fmla="*/ 6224588 w 8802688"/>
                <a:gd name="connsiteY550" fmla="*/ 4591050 h 6677025"/>
                <a:gd name="connsiteX551" fmla="*/ 6237288 w 8802688"/>
                <a:gd name="connsiteY551" fmla="*/ 4594225 h 6677025"/>
                <a:gd name="connsiteX552" fmla="*/ 6251576 w 8802688"/>
                <a:gd name="connsiteY552" fmla="*/ 4595813 h 6677025"/>
                <a:gd name="connsiteX553" fmla="*/ 6281738 w 8802688"/>
                <a:gd name="connsiteY553" fmla="*/ 4608513 h 6677025"/>
                <a:gd name="connsiteX554" fmla="*/ 6313488 w 8802688"/>
                <a:gd name="connsiteY554" fmla="*/ 4619625 h 6677025"/>
                <a:gd name="connsiteX555" fmla="*/ 6350001 w 8802688"/>
                <a:gd name="connsiteY555" fmla="*/ 4629150 h 6677025"/>
                <a:gd name="connsiteX556" fmla="*/ 6384926 w 8802688"/>
                <a:gd name="connsiteY556" fmla="*/ 4632325 h 6677025"/>
                <a:gd name="connsiteX557" fmla="*/ 6405563 w 8802688"/>
                <a:gd name="connsiteY557" fmla="*/ 4632325 h 6677025"/>
                <a:gd name="connsiteX558" fmla="*/ 6424613 w 8802688"/>
                <a:gd name="connsiteY558" fmla="*/ 4629150 h 6677025"/>
                <a:gd name="connsiteX559" fmla="*/ 6445251 w 8802688"/>
                <a:gd name="connsiteY559" fmla="*/ 4622800 h 6677025"/>
                <a:gd name="connsiteX560" fmla="*/ 6465888 w 8802688"/>
                <a:gd name="connsiteY560" fmla="*/ 4616450 h 6677025"/>
                <a:gd name="connsiteX561" fmla="*/ 6486526 w 8802688"/>
                <a:gd name="connsiteY561" fmla="*/ 4605338 h 6677025"/>
                <a:gd name="connsiteX562" fmla="*/ 6507163 w 8802688"/>
                <a:gd name="connsiteY562" fmla="*/ 4594225 h 6677025"/>
                <a:gd name="connsiteX563" fmla="*/ 6527801 w 8802688"/>
                <a:gd name="connsiteY563" fmla="*/ 4575175 h 6677025"/>
                <a:gd name="connsiteX564" fmla="*/ 6548438 w 8802688"/>
                <a:gd name="connsiteY564" fmla="*/ 4557713 h 6677025"/>
                <a:gd name="connsiteX565" fmla="*/ 6578601 w 8802688"/>
                <a:gd name="connsiteY565" fmla="*/ 4516438 h 6677025"/>
                <a:gd name="connsiteX566" fmla="*/ 6608763 w 8802688"/>
                <a:gd name="connsiteY566" fmla="*/ 4476750 h 6677025"/>
                <a:gd name="connsiteX567" fmla="*/ 6673851 w 8802688"/>
                <a:gd name="connsiteY567" fmla="*/ 4403725 h 6677025"/>
                <a:gd name="connsiteX568" fmla="*/ 6704013 w 8802688"/>
                <a:gd name="connsiteY568" fmla="*/ 4364038 h 6677025"/>
                <a:gd name="connsiteX569" fmla="*/ 6731001 w 8802688"/>
                <a:gd name="connsiteY569" fmla="*/ 4319588 h 6677025"/>
                <a:gd name="connsiteX570" fmla="*/ 6754813 w 8802688"/>
                <a:gd name="connsiteY570" fmla="*/ 4275138 h 6677025"/>
                <a:gd name="connsiteX571" fmla="*/ 6762751 w 8802688"/>
                <a:gd name="connsiteY571" fmla="*/ 4248150 h 6677025"/>
                <a:gd name="connsiteX572" fmla="*/ 6772276 w 8802688"/>
                <a:gd name="connsiteY572" fmla="*/ 4221163 h 6677025"/>
                <a:gd name="connsiteX573" fmla="*/ 6775451 w 8802688"/>
                <a:gd name="connsiteY573" fmla="*/ 4210050 h 6677025"/>
                <a:gd name="connsiteX574" fmla="*/ 6783388 w 8802688"/>
                <a:gd name="connsiteY574" fmla="*/ 4197350 h 6677025"/>
                <a:gd name="connsiteX575" fmla="*/ 6796088 w 8802688"/>
                <a:gd name="connsiteY575" fmla="*/ 4192588 h 6677025"/>
                <a:gd name="connsiteX576" fmla="*/ 6813551 w 8802688"/>
                <a:gd name="connsiteY576" fmla="*/ 4183063 h 6677025"/>
                <a:gd name="connsiteX577" fmla="*/ 6848476 w 8802688"/>
                <a:gd name="connsiteY577" fmla="*/ 4168775 h 6677025"/>
                <a:gd name="connsiteX578" fmla="*/ 6867526 w 8802688"/>
                <a:gd name="connsiteY578" fmla="*/ 4159250 h 6677025"/>
                <a:gd name="connsiteX579" fmla="*/ 6881813 w 8802688"/>
                <a:gd name="connsiteY579" fmla="*/ 4148138 h 6677025"/>
                <a:gd name="connsiteX580" fmla="*/ 6881813 w 8802688"/>
                <a:gd name="connsiteY580" fmla="*/ 4200525 h 6677025"/>
                <a:gd name="connsiteX581" fmla="*/ 6875463 w 8802688"/>
                <a:gd name="connsiteY581" fmla="*/ 4254500 h 6677025"/>
                <a:gd name="connsiteX582" fmla="*/ 6867526 w 8802688"/>
                <a:gd name="connsiteY582" fmla="*/ 4302125 h 6677025"/>
                <a:gd name="connsiteX583" fmla="*/ 6854826 w 8802688"/>
                <a:gd name="connsiteY583" fmla="*/ 4349750 h 6677025"/>
                <a:gd name="connsiteX584" fmla="*/ 6840538 w 8802688"/>
                <a:gd name="connsiteY584" fmla="*/ 4394200 h 6677025"/>
                <a:gd name="connsiteX585" fmla="*/ 6823076 w 8802688"/>
                <a:gd name="connsiteY585" fmla="*/ 4435475 h 6677025"/>
                <a:gd name="connsiteX586" fmla="*/ 6800851 w 8802688"/>
                <a:gd name="connsiteY586" fmla="*/ 4475163 h 6677025"/>
                <a:gd name="connsiteX587" fmla="*/ 6775451 w 8802688"/>
                <a:gd name="connsiteY587" fmla="*/ 4510088 h 6677025"/>
                <a:gd name="connsiteX588" fmla="*/ 6748463 w 8802688"/>
                <a:gd name="connsiteY588" fmla="*/ 4546600 h 6677025"/>
                <a:gd name="connsiteX589" fmla="*/ 6718301 w 8802688"/>
                <a:gd name="connsiteY589" fmla="*/ 4575175 h 6677025"/>
                <a:gd name="connsiteX590" fmla="*/ 6683376 w 8802688"/>
                <a:gd name="connsiteY590" fmla="*/ 4605338 h 6677025"/>
                <a:gd name="connsiteX591" fmla="*/ 6646863 w 8802688"/>
                <a:gd name="connsiteY591" fmla="*/ 4629150 h 6677025"/>
                <a:gd name="connsiteX592" fmla="*/ 6608763 w 8802688"/>
                <a:gd name="connsiteY592" fmla="*/ 4652963 h 6677025"/>
                <a:gd name="connsiteX593" fmla="*/ 6567488 w 8802688"/>
                <a:gd name="connsiteY593" fmla="*/ 4673600 h 6677025"/>
                <a:gd name="connsiteX594" fmla="*/ 6521451 w 8802688"/>
                <a:gd name="connsiteY594" fmla="*/ 4691063 h 6677025"/>
                <a:gd name="connsiteX595" fmla="*/ 6473826 w 8802688"/>
                <a:gd name="connsiteY595" fmla="*/ 4706938 h 6677025"/>
                <a:gd name="connsiteX596" fmla="*/ 6438901 w 8802688"/>
                <a:gd name="connsiteY596" fmla="*/ 4718050 h 6677025"/>
                <a:gd name="connsiteX597" fmla="*/ 6403976 w 8802688"/>
                <a:gd name="connsiteY597" fmla="*/ 4727575 h 6677025"/>
                <a:gd name="connsiteX598" fmla="*/ 6370638 w 8802688"/>
                <a:gd name="connsiteY598" fmla="*/ 4733925 h 6677025"/>
                <a:gd name="connsiteX599" fmla="*/ 6334126 w 8802688"/>
                <a:gd name="connsiteY599" fmla="*/ 4735513 h 6677025"/>
                <a:gd name="connsiteX600" fmla="*/ 6302376 w 8802688"/>
                <a:gd name="connsiteY600" fmla="*/ 4735513 h 6677025"/>
                <a:gd name="connsiteX601" fmla="*/ 6265863 w 8802688"/>
                <a:gd name="connsiteY601" fmla="*/ 4733925 h 6677025"/>
                <a:gd name="connsiteX602" fmla="*/ 6234113 w 8802688"/>
                <a:gd name="connsiteY602" fmla="*/ 4724400 h 6677025"/>
                <a:gd name="connsiteX603" fmla="*/ 6200776 w 8802688"/>
                <a:gd name="connsiteY603" fmla="*/ 4714875 h 6677025"/>
                <a:gd name="connsiteX604" fmla="*/ 6169026 w 8802688"/>
                <a:gd name="connsiteY604" fmla="*/ 4703763 h 6677025"/>
                <a:gd name="connsiteX605" fmla="*/ 6135688 w 8802688"/>
                <a:gd name="connsiteY605" fmla="*/ 4691063 h 6677025"/>
                <a:gd name="connsiteX606" fmla="*/ 6102351 w 8802688"/>
                <a:gd name="connsiteY606" fmla="*/ 4673600 h 6677025"/>
                <a:gd name="connsiteX607" fmla="*/ 6073776 w 8802688"/>
                <a:gd name="connsiteY607" fmla="*/ 4656138 h 6677025"/>
                <a:gd name="connsiteX608" fmla="*/ 6040438 w 8802688"/>
                <a:gd name="connsiteY608" fmla="*/ 4632325 h 6677025"/>
                <a:gd name="connsiteX609" fmla="*/ 6010276 w 8802688"/>
                <a:gd name="connsiteY609" fmla="*/ 4611688 h 6677025"/>
                <a:gd name="connsiteX610" fmla="*/ 5984876 w 8802688"/>
                <a:gd name="connsiteY610" fmla="*/ 4584700 h 6677025"/>
                <a:gd name="connsiteX611" fmla="*/ 5954713 w 8802688"/>
                <a:gd name="connsiteY611" fmla="*/ 4557713 h 6677025"/>
                <a:gd name="connsiteX612" fmla="*/ 5903913 w 8802688"/>
                <a:gd name="connsiteY612" fmla="*/ 4510088 h 6677025"/>
                <a:gd name="connsiteX613" fmla="*/ 5853113 w 8802688"/>
                <a:gd name="connsiteY613" fmla="*/ 4465638 h 6677025"/>
                <a:gd name="connsiteX614" fmla="*/ 5802313 w 8802688"/>
                <a:gd name="connsiteY614" fmla="*/ 4424363 h 6677025"/>
                <a:gd name="connsiteX615" fmla="*/ 5746751 w 8802688"/>
                <a:gd name="connsiteY615" fmla="*/ 4384675 h 6677025"/>
                <a:gd name="connsiteX616" fmla="*/ 5692776 w 8802688"/>
                <a:gd name="connsiteY616" fmla="*/ 4349750 h 6677025"/>
                <a:gd name="connsiteX617" fmla="*/ 5635626 w 8802688"/>
                <a:gd name="connsiteY617" fmla="*/ 4316413 h 6677025"/>
                <a:gd name="connsiteX618" fmla="*/ 5576888 w 8802688"/>
                <a:gd name="connsiteY618" fmla="*/ 4284663 h 6677025"/>
                <a:gd name="connsiteX619" fmla="*/ 5519738 w 8802688"/>
                <a:gd name="connsiteY619" fmla="*/ 4254500 h 6677025"/>
                <a:gd name="connsiteX620" fmla="*/ 5399088 w 8802688"/>
                <a:gd name="connsiteY620" fmla="*/ 4197350 h 6677025"/>
                <a:gd name="connsiteX621" fmla="*/ 5276851 w 8802688"/>
                <a:gd name="connsiteY621" fmla="*/ 4141788 h 6677025"/>
                <a:gd name="connsiteX622" fmla="*/ 5027613 w 8802688"/>
                <a:gd name="connsiteY622" fmla="*/ 4033838 h 6677025"/>
                <a:gd name="connsiteX623" fmla="*/ 5110163 w 8802688"/>
                <a:gd name="connsiteY623" fmla="*/ 4090988 h 6677025"/>
                <a:gd name="connsiteX624" fmla="*/ 5151438 w 8802688"/>
                <a:gd name="connsiteY624" fmla="*/ 4121150 h 6677025"/>
                <a:gd name="connsiteX625" fmla="*/ 5191126 w 8802688"/>
                <a:gd name="connsiteY625" fmla="*/ 4151313 h 6677025"/>
                <a:gd name="connsiteX626" fmla="*/ 5226051 w 8802688"/>
                <a:gd name="connsiteY626" fmla="*/ 4183063 h 6677025"/>
                <a:gd name="connsiteX627" fmla="*/ 5260976 w 8802688"/>
                <a:gd name="connsiteY627" fmla="*/ 4219575 h 6677025"/>
                <a:gd name="connsiteX628" fmla="*/ 5294313 w 8802688"/>
                <a:gd name="connsiteY628" fmla="*/ 4254500 h 6677025"/>
                <a:gd name="connsiteX629" fmla="*/ 5324476 w 8802688"/>
                <a:gd name="connsiteY629" fmla="*/ 4295775 h 6677025"/>
                <a:gd name="connsiteX630" fmla="*/ 5356226 w 8802688"/>
                <a:gd name="connsiteY630" fmla="*/ 4329113 h 6677025"/>
                <a:gd name="connsiteX631" fmla="*/ 5392738 w 8802688"/>
                <a:gd name="connsiteY631" fmla="*/ 4370388 h 6677025"/>
                <a:gd name="connsiteX632" fmla="*/ 5410201 w 8802688"/>
                <a:gd name="connsiteY632" fmla="*/ 4391025 h 6677025"/>
                <a:gd name="connsiteX633" fmla="*/ 5422901 w 8802688"/>
                <a:gd name="connsiteY633" fmla="*/ 4411663 h 6677025"/>
                <a:gd name="connsiteX634" fmla="*/ 5430838 w 8802688"/>
                <a:gd name="connsiteY634" fmla="*/ 4430713 h 6677025"/>
                <a:gd name="connsiteX635" fmla="*/ 5434013 w 8802688"/>
                <a:gd name="connsiteY635" fmla="*/ 4445000 h 6677025"/>
                <a:gd name="connsiteX636" fmla="*/ 5376863 w 8802688"/>
                <a:gd name="connsiteY636" fmla="*/ 4656138 h 6677025"/>
                <a:gd name="connsiteX637" fmla="*/ 5348288 w 8802688"/>
                <a:gd name="connsiteY637" fmla="*/ 4759325 h 6677025"/>
                <a:gd name="connsiteX638" fmla="*/ 5314951 w 8802688"/>
                <a:gd name="connsiteY638" fmla="*/ 4864100 h 6677025"/>
                <a:gd name="connsiteX639" fmla="*/ 5280026 w 8802688"/>
                <a:gd name="connsiteY639" fmla="*/ 4965700 h 6677025"/>
                <a:gd name="connsiteX640" fmla="*/ 5243513 w 8802688"/>
                <a:gd name="connsiteY640" fmla="*/ 5068888 h 6677025"/>
                <a:gd name="connsiteX641" fmla="*/ 5205413 w 8802688"/>
                <a:gd name="connsiteY641" fmla="*/ 5167313 h 6677025"/>
                <a:gd name="connsiteX642" fmla="*/ 5160963 w 8802688"/>
                <a:gd name="connsiteY642" fmla="*/ 5268913 h 6677025"/>
                <a:gd name="connsiteX643" fmla="*/ 5116513 w 8802688"/>
                <a:gd name="connsiteY643" fmla="*/ 5362575 h 6677025"/>
                <a:gd name="connsiteX644" fmla="*/ 5068888 w 8802688"/>
                <a:gd name="connsiteY644" fmla="*/ 5457825 h 6677025"/>
                <a:gd name="connsiteX645" fmla="*/ 5014913 w 8802688"/>
                <a:gd name="connsiteY645" fmla="*/ 5553075 h 6677025"/>
                <a:gd name="connsiteX646" fmla="*/ 4960938 w 8802688"/>
                <a:gd name="connsiteY646" fmla="*/ 5643563 h 6677025"/>
                <a:gd name="connsiteX647" fmla="*/ 4902201 w 8802688"/>
                <a:gd name="connsiteY647" fmla="*/ 5732463 h 6677025"/>
                <a:gd name="connsiteX648" fmla="*/ 4837113 w 8802688"/>
                <a:gd name="connsiteY648" fmla="*/ 5815013 h 6677025"/>
                <a:gd name="connsiteX649" fmla="*/ 4768850 w 8802688"/>
                <a:gd name="connsiteY649" fmla="*/ 5899150 h 6677025"/>
                <a:gd name="connsiteX650" fmla="*/ 4694238 w 8802688"/>
                <a:gd name="connsiteY650" fmla="*/ 5978525 h 6677025"/>
                <a:gd name="connsiteX651" fmla="*/ 4581525 w 8802688"/>
                <a:gd name="connsiteY651" fmla="*/ 6062663 h 6677025"/>
                <a:gd name="connsiteX652" fmla="*/ 4470400 w 8802688"/>
                <a:gd name="connsiteY652" fmla="*/ 6151563 h 6677025"/>
                <a:gd name="connsiteX653" fmla="*/ 4360863 w 8802688"/>
                <a:gd name="connsiteY653" fmla="*/ 6246813 h 6677025"/>
                <a:gd name="connsiteX654" fmla="*/ 4303713 w 8802688"/>
                <a:gd name="connsiteY654" fmla="*/ 6296025 h 6677025"/>
                <a:gd name="connsiteX655" fmla="*/ 4248150 w 8802688"/>
                <a:gd name="connsiteY655" fmla="*/ 6350000 h 6677025"/>
                <a:gd name="connsiteX656" fmla="*/ 4221163 w 8802688"/>
                <a:gd name="connsiteY656" fmla="*/ 6365875 h 6677025"/>
                <a:gd name="connsiteX657" fmla="*/ 4194175 w 8802688"/>
                <a:gd name="connsiteY657" fmla="*/ 6386513 h 6677025"/>
                <a:gd name="connsiteX658" fmla="*/ 4167188 w 8802688"/>
                <a:gd name="connsiteY658" fmla="*/ 6407150 h 6677025"/>
                <a:gd name="connsiteX659" fmla="*/ 4140200 w 8802688"/>
                <a:gd name="connsiteY659" fmla="*/ 6430963 h 6677025"/>
                <a:gd name="connsiteX660" fmla="*/ 4117975 w 8802688"/>
                <a:gd name="connsiteY660" fmla="*/ 6454775 h 6677025"/>
                <a:gd name="connsiteX661" fmla="*/ 4095750 w 8802688"/>
                <a:gd name="connsiteY661" fmla="*/ 6481763 h 6677025"/>
                <a:gd name="connsiteX662" fmla="*/ 4078288 w 8802688"/>
                <a:gd name="connsiteY662" fmla="*/ 6510338 h 6677025"/>
                <a:gd name="connsiteX663" fmla="*/ 4064000 w 8802688"/>
                <a:gd name="connsiteY663" fmla="*/ 6537325 h 6677025"/>
                <a:gd name="connsiteX664" fmla="*/ 4033838 w 8802688"/>
                <a:gd name="connsiteY664" fmla="*/ 6564313 h 6677025"/>
                <a:gd name="connsiteX665" fmla="*/ 4003675 w 8802688"/>
                <a:gd name="connsiteY665" fmla="*/ 6588125 h 6677025"/>
                <a:gd name="connsiteX666" fmla="*/ 3975100 w 8802688"/>
                <a:gd name="connsiteY666" fmla="*/ 6608763 h 6677025"/>
                <a:gd name="connsiteX667" fmla="*/ 3944938 w 8802688"/>
                <a:gd name="connsiteY667" fmla="*/ 6626225 h 6677025"/>
                <a:gd name="connsiteX668" fmla="*/ 3914775 w 8802688"/>
                <a:gd name="connsiteY668" fmla="*/ 6645275 h 6677025"/>
                <a:gd name="connsiteX669" fmla="*/ 3884613 w 8802688"/>
                <a:gd name="connsiteY669" fmla="*/ 6656388 h 6677025"/>
                <a:gd name="connsiteX670" fmla="*/ 3852863 w 8802688"/>
                <a:gd name="connsiteY670" fmla="*/ 6665913 h 6677025"/>
                <a:gd name="connsiteX671" fmla="*/ 3822700 w 8802688"/>
                <a:gd name="connsiteY671" fmla="*/ 6673850 h 6677025"/>
                <a:gd name="connsiteX672" fmla="*/ 3790950 w 8802688"/>
                <a:gd name="connsiteY672" fmla="*/ 6677025 h 6677025"/>
                <a:gd name="connsiteX673" fmla="*/ 3760788 w 8802688"/>
                <a:gd name="connsiteY673" fmla="*/ 6677025 h 6677025"/>
                <a:gd name="connsiteX674" fmla="*/ 3727450 w 8802688"/>
                <a:gd name="connsiteY674" fmla="*/ 6673850 h 6677025"/>
                <a:gd name="connsiteX675" fmla="*/ 3697288 w 8802688"/>
                <a:gd name="connsiteY675" fmla="*/ 6669088 h 6677025"/>
                <a:gd name="connsiteX676" fmla="*/ 3668713 w 8802688"/>
                <a:gd name="connsiteY676" fmla="*/ 6659563 h 6677025"/>
                <a:gd name="connsiteX677" fmla="*/ 3638550 w 8802688"/>
                <a:gd name="connsiteY677" fmla="*/ 6646863 h 6677025"/>
                <a:gd name="connsiteX678" fmla="*/ 3608388 w 8802688"/>
                <a:gd name="connsiteY678" fmla="*/ 6632575 h 6677025"/>
                <a:gd name="connsiteX679" fmla="*/ 3579813 w 8802688"/>
                <a:gd name="connsiteY679" fmla="*/ 6611938 h 6677025"/>
                <a:gd name="connsiteX680" fmla="*/ 3525838 w 8802688"/>
                <a:gd name="connsiteY680" fmla="*/ 6543675 h 6677025"/>
                <a:gd name="connsiteX681" fmla="*/ 3475038 w 8802688"/>
                <a:gd name="connsiteY681" fmla="*/ 6472238 h 6677025"/>
                <a:gd name="connsiteX682" fmla="*/ 3427413 w 8802688"/>
                <a:gd name="connsiteY682" fmla="*/ 6400800 h 6677025"/>
                <a:gd name="connsiteX683" fmla="*/ 3379788 w 8802688"/>
                <a:gd name="connsiteY683" fmla="*/ 6326188 h 6677025"/>
                <a:gd name="connsiteX684" fmla="*/ 3335338 w 8802688"/>
                <a:gd name="connsiteY684" fmla="*/ 6251575 h 6677025"/>
                <a:gd name="connsiteX685" fmla="*/ 3294063 w 8802688"/>
                <a:gd name="connsiteY685" fmla="*/ 6175375 h 6677025"/>
                <a:gd name="connsiteX686" fmla="*/ 3252788 w 8802688"/>
                <a:gd name="connsiteY686" fmla="*/ 6097588 h 6677025"/>
                <a:gd name="connsiteX687" fmla="*/ 3209925 w 8802688"/>
                <a:gd name="connsiteY687" fmla="*/ 6015038 h 6677025"/>
                <a:gd name="connsiteX688" fmla="*/ 3195638 w 8802688"/>
                <a:gd name="connsiteY688" fmla="*/ 5999163 h 6677025"/>
                <a:gd name="connsiteX689" fmla="*/ 3186113 w 8802688"/>
                <a:gd name="connsiteY689" fmla="*/ 5984875 h 6677025"/>
                <a:gd name="connsiteX690" fmla="*/ 3181350 w 8802688"/>
                <a:gd name="connsiteY690" fmla="*/ 5967413 h 6677025"/>
                <a:gd name="connsiteX691" fmla="*/ 3175000 w 8802688"/>
                <a:gd name="connsiteY691" fmla="*/ 5946775 h 6677025"/>
                <a:gd name="connsiteX692" fmla="*/ 3171825 w 8802688"/>
                <a:gd name="connsiteY692" fmla="*/ 5927725 h 6677025"/>
                <a:gd name="connsiteX693" fmla="*/ 3171825 w 8802688"/>
                <a:gd name="connsiteY693" fmla="*/ 5907088 h 6677025"/>
                <a:gd name="connsiteX694" fmla="*/ 3175000 w 8802688"/>
                <a:gd name="connsiteY694" fmla="*/ 5886450 h 6677025"/>
                <a:gd name="connsiteX695" fmla="*/ 3181350 w 8802688"/>
                <a:gd name="connsiteY695" fmla="*/ 5865813 h 6677025"/>
                <a:gd name="connsiteX696" fmla="*/ 3189288 w 8802688"/>
                <a:gd name="connsiteY696" fmla="*/ 5845175 h 6677025"/>
                <a:gd name="connsiteX697" fmla="*/ 3201988 w 8802688"/>
                <a:gd name="connsiteY697" fmla="*/ 5824538 h 6677025"/>
                <a:gd name="connsiteX698" fmla="*/ 3213100 w 8802688"/>
                <a:gd name="connsiteY698" fmla="*/ 5803900 h 6677025"/>
                <a:gd name="connsiteX699" fmla="*/ 3230563 w 8802688"/>
                <a:gd name="connsiteY699" fmla="*/ 5783263 h 6677025"/>
                <a:gd name="connsiteX700" fmla="*/ 3249613 w 8802688"/>
                <a:gd name="connsiteY700" fmla="*/ 5764213 h 6677025"/>
                <a:gd name="connsiteX701" fmla="*/ 3270250 w 8802688"/>
                <a:gd name="connsiteY701" fmla="*/ 5746750 h 6677025"/>
                <a:gd name="connsiteX702" fmla="*/ 3294063 w 8802688"/>
                <a:gd name="connsiteY702" fmla="*/ 5732463 h 6677025"/>
                <a:gd name="connsiteX703" fmla="*/ 3321050 w 8802688"/>
                <a:gd name="connsiteY703" fmla="*/ 5716588 h 6677025"/>
                <a:gd name="connsiteX704" fmla="*/ 3362325 w 8802688"/>
                <a:gd name="connsiteY704" fmla="*/ 5699125 h 6677025"/>
                <a:gd name="connsiteX705" fmla="*/ 3403600 w 8802688"/>
                <a:gd name="connsiteY705" fmla="*/ 5681663 h 6677025"/>
                <a:gd name="connsiteX706" fmla="*/ 3492500 w 8802688"/>
                <a:gd name="connsiteY706" fmla="*/ 5637213 h 6677025"/>
                <a:gd name="connsiteX707" fmla="*/ 3587750 w 8802688"/>
                <a:gd name="connsiteY707" fmla="*/ 5583238 h 6677025"/>
                <a:gd name="connsiteX708" fmla="*/ 3692525 w 8802688"/>
                <a:gd name="connsiteY708" fmla="*/ 5529263 h 6677025"/>
                <a:gd name="connsiteX709" fmla="*/ 3692525 w 8802688"/>
                <a:gd name="connsiteY709" fmla="*/ 5081588 h 6677025"/>
                <a:gd name="connsiteX710" fmla="*/ 3683000 w 8802688"/>
                <a:gd name="connsiteY710" fmla="*/ 5116513 h 6677025"/>
                <a:gd name="connsiteX711" fmla="*/ 3673475 w 8802688"/>
                <a:gd name="connsiteY711" fmla="*/ 5153025 h 6677025"/>
                <a:gd name="connsiteX712" fmla="*/ 3665538 w 8802688"/>
                <a:gd name="connsiteY712" fmla="*/ 5184775 h 6677025"/>
                <a:gd name="connsiteX713" fmla="*/ 3652838 w 8802688"/>
                <a:gd name="connsiteY713" fmla="*/ 5211763 h 6677025"/>
                <a:gd name="connsiteX714" fmla="*/ 3641725 w 8802688"/>
                <a:gd name="connsiteY714" fmla="*/ 5238750 h 6677025"/>
                <a:gd name="connsiteX715" fmla="*/ 3629025 w 8802688"/>
                <a:gd name="connsiteY715" fmla="*/ 5265738 h 6677025"/>
                <a:gd name="connsiteX716" fmla="*/ 3614738 w 8802688"/>
                <a:gd name="connsiteY716" fmla="*/ 5286375 h 6677025"/>
                <a:gd name="connsiteX717" fmla="*/ 3600450 w 8802688"/>
                <a:gd name="connsiteY717" fmla="*/ 5307013 h 6677025"/>
                <a:gd name="connsiteX718" fmla="*/ 3581400 w 8802688"/>
                <a:gd name="connsiteY718" fmla="*/ 5324475 h 6677025"/>
                <a:gd name="connsiteX719" fmla="*/ 3567113 w 8802688"/>
                <a:gd name="connsiteY719" fmla="*/ 5340350 h 6677025"/>
                <a:gd name="connsiteX720" fmla="*/ 3549650 w 8802688"/>
                <a:gd name="connsiteY720" fmla="*/ 5354638 h 6677025"/>
                <a:gd name="connsiteX721" fmla="*/ 3529013 w 8802688"/>
                <a:gd name="connsiteY721" fmla="*/ 5365750 h 6677025"/>
                <a:gd name="connsiteX722" fmla="*/ 3489325 w 8802688"/>
                <a:gd name="connsiteY722" fmla="*/ 5386388 h 6677025"/>
                <a:gd name="connsiteX723" fmla="*/ 3451225 w 8802688"/>
                <a:gd name="connsiteY723" fmla="*/ 5402263 h 6677025"/>
                <a:gd name="connsiteX724" fmla="*/ 3406775 w 8802688"/>
                <a:gd name="connsiteY724" fmla="*/ 5413375 h 6677025"/>
                <a:gd name="connsiteX725" fmla="*/ 3365500 w 8802688"/>
                <a:gd name="connsiteY725" fmla="*/ 5419725 h 6677025"/>
                <a:gd name="connsiteX726" fmla="*/ 3321050 w 8802688"/>
                <a:gd name="connsiteY726" fmla="*/ 5422900 h 6677025"/>
                <a:gd name="connsiteX727" fmla="*/ 3273425 w 8802688"/>
                <a:gd name="connsiteY727" fmla="*/ 5422900 h 6677025"/>
                <a:gd name="connsiteX728" fmla="*/ 3182938 w 8802688"/>
                <a:gd name="connsiteY728" fmla="*/ 5419725 h 6677025"/>
                <a:gd name="connsiteX729" fmla="*/ 3097213 w 8802688"/>
                <a:gd name="connsiteY729" fmla="*/ 5416550 h 6677025"/>
                <a:gd name="connsiteX730" fmla="*/ 2838450 w 8802688"/>
                <a:gd name="connsiteY730" fmla="*/ 5416550 h 6677025"/>
                <a:gd name="connsiteX731" fmla="*/ 2770188 w 8802688"/>
                <a:gd name="connsiteY731" fmla="*/ 5416550 h 6677025"/>
                <a:gd name="connsiteX732" fmla="*/ 2708275 w 8802688"/>
                <a:gd name="connsiteY732" fmla="*/ 5413375 h 6677025"/>
                <a:gd name="connsiteX733" fmla="*/ 2678113 w 8802688"/>
                <a:gd name="connsiteY733" fmla="*/ 5408613 h 6677025"/>
                <a:gd name="connsiteX734" fmla="*/ 2647950 w 8802688"/>
                <a:gd name="connsiteY734" fmla="*/ 5402263 h 6677025"/>
                <a:gd name="connsiteX735" fmla="*/ 2622550 w 8802688"/>
                <a:gd name="connsiteY735" fmla="*/ 5395913 h 6677025"/>
                <a:gd name="connsiteX736" fmla="*/ 2598738 w 8802688"/>
                <a:gd name="connsiteY736" fmla="*/ 5384800 h 6677025"/>
                <a:gd name="connsiteX737" fmla="*/ 2574925 w 8802688"/>
                <a:gd name="connsiteY737" fmla="*/ 5368925 h 6677025"/>
                <a:gd name="connsiteX738" fmla="*/ 2554288 w 8802688"/>
                <a:gd name="connsiteY738" fmla="*/ 5354638 h 6677025"/>
                <a:gd name="connsiteX739" fmla="*/ 2532063 w 8802688"/>
                <a:gd name="connsiteY739" fmla="*/ 5330825 h 6677025"/>
                <a:gd name="connsiteX740" fmla="*/ 2514600 w 8802688"/>
                <a:gd name="connsiteY740" fmla="*/ 5307013 h 6677025"/>
                <a:gd name="connsiteX741" fmla="*/ 2500313 w 8802688"/>
                <a:gd name="connsiteY741" fmla="*/ 5276850 h 6677025"/>
                <a:gd name="connsiteX742" fmla="*/ 2484438 w 8802688"/>
                <a:gd name="connsiteY742" fmla="*/ 5241925 h 6677025"/>
                <a:gd name="connsiteX743" fmla="*/ 2476500 w 8802688"/>
                <a:gd name="connsiteY743" fmla="*/ 5202238 h 6677025"/>
                <a:gd name="connsiteX744" fmla="*/ 2466975 w 8802688"/>
                <a:gd name="connsiteY744" fmla="*/ 5154613 h 6677025"/>
                <a:gd name="connsiteX745" fmla="*/ 2466975 w 8802688"/>
                <a:gd name="connsiteY745" fmla="*/ 5229225 h 6677025"/>
                <a:gd name="connsiteX746" fmla="*/ 2466975 w 8802688"/>
                <a:gd name="connsiteY746" fmla="*/ 5341938 h 6677025"/>
                <a:gd name="connsiteX747" fmla="*/ 2466975 w 8802688"/>
                <a:gd name="connsiteY747" fmla="*/ 5440363 h 6677025"/>
                <a:gd name="connsiteX748" fmla="*/ 2463800 w 8802688"/>
                <a:gd name="connsiteY748" fmla="*/ 5538788 h 6677025"/>
                <a:gd name="connsiteX749" fmla="*/ 2459038 w 8802688"/>
                <a:gd name="connsiteY749" fmla="*/ 5634038 h 6677025"/>
                <a:gd name="connsiteX750" fmla="*/ 2452688 w 8802688"/>
                <a:gd name="connsiteY750" fmla="*/ 5681663 h 6677025"/>
                <a:gd name="connsiteX751" fmla="*/ 2443163 w 8802688"/>
                <a:gd name="connsiteY751" fmla="*/ 5729288 h 6677025"/>
                <a:gd name="connsiteX752" fmla="*/ 2435225 w 8802688"/>
                <a:gd name="connsiteY752" fmla="*/ 5776913 h 6677025"/>
                <a:gd name="connsiteX753" fmla="*/ 2422525 w 8802688"/>
                <a:gd name="connsiteY753" fmla="*/ 5824538 h 6677025"/>
                <a:gd name="connsiteX754" fmla="*/ 2408238 w 8802688"/>
                <a:gd name="connsiteY754" fmla="*/ 5868988 h 6677025"/>
                <a:gd name="connsiteX755" fmla="*/ 2390775 w 8802688"/>
                <a:gd name="connsiteY755" fmla="*/ 5916613 h 6677025"/>
                <a:gd name="connsiteX756" fmla="*/ 2368550 w 8802688"/>
                <a:gd name="connsiteY756" fmla="*/ 5961063 h 6677025"/>
                <a:gd name="connsiteX757" fmla="*/ 2343150 w 8802688"/>
                <a:gd name="connsiteY757" fmla="*/ 6002338 h 6677025"/>
                <a:gd name="connsiteX758" fmla="*/ 2316163 w 8802688"/>
                <a:gd name="connsiteY758" fmla="*/ 6046788 h 6677025"/>
                <a:gd name="connsiteX759" fmla="*/ 2282825 w 8802688"/>
                <a:gd name="connsiteY759" fmla="*/ 6088063 h 6677025"/>
                <a:gd name="connsiteX760" fmla="*/ 2268538 w 8802688"/>
                <a:gd name="connsiteY760" fmla="*/ 6103938 h 6677025"/>
                <a:gd name="connsiteX761" fmla="*/ 2255838 w 8802688"/>
                <a:gd name="connsiteY761" fmla="*/ 6121400 h 6677025"/>
                <a:gd name="connsiteX762" fmla="*/ 2238375 w 8802688"/>
                <a:gd name="connsiteY762" fmla="*/ 6156325 h 6677025"/>
                <a:gd name="connsiteX763" fmla="*/ 2224088 w 8802688"/>
                <a:gd name="connsiteY763" fmla="*/ 6199188 h 6677025"/>
                <a:gd name="connsiteX764" fmla="*/ 2211388 w 8802688"/>
                <a:gd name="connsiteY764" fmla="*/ 6243638 h 6677025"/>
                <a:gd name="connsiteX765" fmla="*/ 2193925 w 8802688"/>
                <a:gd name="connsiteY765" fmla="*/ 6335713 h 6677025"/>
                <a:gd name="connsiteX766" fmla="*/ 2181225 w 8802688"/>
                <a:gd name="connsiteY766" fmla="*/ 6383338 h 6677025"/>
                <a:gd name="connsiteX767" fmla="*/ 2170113 w 8802688"/>
                <a:gd name="connsiteY767" fmla="*/ 6424613 h 6677025"/>
                <a:gd name="connsiteX768" fmla="*/ 2166938 w 8802688"/>
                <a:gd name="connsiteY768" fmla="*/ 6442075 h 6677025"/>
                <a:gd name="connsiteX769" fmla="*/ 2157413 w 8802688"/>
                <a:gd name="connsiteY769" fmla="*/ 6459538 h 6677025"/>
                <a:gd name="connsiteX770" fmla="*/ 2143125 w 8802688"/>
                <a:gd name="connsiteY770" fmla="*/ 6478588 h 6677025"/>
                <a:gd name="connsiteX771" fmla="*/ 2125663 w 8802688"/>
                <a:gd name="connsiteY771" fmla="*/ 6496050 h 6677025"/>
                <a:gd name="connsiteX772" fmla="*/ 2101850 w 8802688"/>
                <a:gd name="connsiteY772" fmla="*/ 6510338 h 6677025"/>
                <a:gd name="connsiteX773" fmla="*/ 2078038 w 8802688"/>
                <a:gd name="connsiteY773" fmla="*/ 6526213 h 6677025"/>
                <a:gd name="connsiteX774" fmla="*/ 2051050 w 8802688"/>
                <a:gd name="connsiteY774" fmla="*/ 6534150 h 6677025"/>
                <a:gd name="connsiteX775" fmla="*/ 2020888 w 8802688"/>
                <a:gd name="connsiteY775" fmla="*/ 6537325 h 6677025"/>
                <a:gd name="connsiteX776" fmla="*/ 1828800 w 8802688"/>
                <a:gd name="connsiteY776" fmla="*/ 6507163 h 6677025"/>
                <a:gd name="connsiteX777" fmla="*/ 1628775 w 8802688"/>
                <a:gd name="connsiteY777" fmla="*/ 6478588 h 6677025"/>
                <a:gd name="connsiteX778" fmla="*/ 1525588 w 8802688"/>
                <a:gd name="connsiteY778" fmla="*/ 6457950 h 6677025"/>
                <a:gd name="connsiteX779" fmla="*/ 1420813 w 8802688"/>
                <a:gd name="connsiteY779" fmla="*/ 6435725 h 6677025"/>
                <a:gd name="connsiteX780" fmla="*/ 1316038 w 8802688"/>
                <a:gd name="connsiteY780" fmla="*/ 6415088 h 6677025"/>
                <a:gd name="connsiteX781" fmla="*/ 1206500 w 8802688"/>
                <a:gd name="connsiteY781" fmla="*/ 6389688 h 6677025"/>
                <a:gd name="connsiteX782" fmla="*/ 1168400 w 8802688"/>
                <a:gd name="connsiteY782" fmla="*/ 6370638 h 6677025"/>
                <a:gd name="connsiteX783" fmla="*/ 1150938 w 8802688"/>
                <a:gd name="connsiteY783" fmla="*/ 6362700 h 6677025"/>
                <a:gd name="connsiteX784" fmla="*/ 1135063 w 8802688"/>
                <a:gd name="connsiteY784" fmla="*/ 6353175 h 6677025"/>
                <a:gd name="connsiteX785" fmla="*/ 1123950 w 8802688"/>
                <a:gd name="connsiteY785" fmla="*/ 6342063 h 6677025"/>
                <a:gd name="connsiteX786" fmla="*/ 1111250 w 8802688"/>
                <a:gd name="connsiteY786" fmla="*/ 6326188 h 6677025"/>
                <a:gd name="connsiteX787" fmla="*/ 1103313 w 8802688"/>
                <a:gd name="connsiteY787" fmla="*/ 6311900 h 6677025"/>
                <a:gd name="connsiteX788" fmla="*/ 1093788 w 8802688"/>
                <a:gd name="connsiteY788" fmla="*/ 6294438 h 6677025"/>
                <a:gd name="connsiteX789" fmla="*/ 1087438 w 8802688"/>
                <a:gd name="connsiteY789" fmla="*/ 6275388 h 6677025"/>
                <a:gd name="connsiteX790" fmla="*/ 1084263 w 8802688"/>
                <a:gd name="connsiteY790" fmla="*/ 6254750 h 6677025"/>
                <a:gd name="connsiteX791" fmla="*/ 1082675 w 8802688"/>
                <a:gd name="connsiteY791" fmla="*/ 6234113 h 6677025"/>
                <a:gd name="connsiteX792" fmla="*/ 1082675 w 8802688"/>
                <a:gd name="connsiteY792" fmla="*/ 6210300 h 6677025"/>
                <a:gd name="connsiteX793" fmla="*/ 1084263 w 8802688"/>
                <a:gd name="connsiteY793" fmla="*/ 6154738 h 6677025"/>
                <a:gd name="connsiteX794" fmla="*/ 1093788 w 8802688"/>
                <a:gd name="connsiteY794" fmla="*/ 6088063 h 6677025"/>
                <a:gd name="connsiteX795" fmla="*/ 1120775 w 8802688"/>
                <a:gd name="connsiteY795" fmla="*/ 6046788 h 6677025"/>
                <a:gd name="connsiteX796" fmla="*/ 1144588 w 8802688"/>
                <a:gd name="connsiteY796" fmla="*/ 5999163 h 6677025"/>
                <a:gd name="connsiteX797" fmla="*/ 1162050 w 8802688"/>
                <a:gd name="connsiteY797" fmla="*/ 5948363 h 6677025"/>
                <a:gd name="connsiteX798" fmla="*/ 1176338 w 8802688"/>
                <a:gd name="connsiteY798" fmla="*/ 5899150 h 6677025"/>
                <a:gd name="connsiteX799" fmla="*/ 1189038 w 8802688"/>
                <a:gd name="connsiteY799" fmla="*/ 5845175 h 6677025"/>
                <a:gd name="connsiteX800" fmla="*/ 1198563 w 8802688"/>
                <a:gd name="connsiteY800" fmla="*/ 5788025 h 6677025"/>
                <a:gd name="connsiteX801" fmla="*/ 1203325 w 8802688"/>
                <a:gd name="connsiteY801" fmla="*/ 5735638 h 6677025"/>
                <a:gd name="connsiteX802" fmla="*/ 1206500 w 8802688"/>
                <a:gd name="connsiteY802" fmla="*/ 5678488 h 6677025"/>
                <a:gd name="connsiteX803" fmla="*/ 1212850 w 8802688"/>
                <a:gd name="connsiteY803" fmla="*/ 5657850 h 6677025"/>
                <a:gd name="connsiteX804" fmla="*/ 1216025 w 8802688"/>
                <a:gd name="connsiteY804" fmla="*/ 5634038 h 6677025"/>
                <a:gd name="connsiteX805" fmla="*/ 1216025 w 8802688"/>
                <a:gd name="connsiteY805" fmla="*/ 5613400 h 6677025"/>
                <a:gd name="connsiteX806" fmla="*/ 1216025 w 8802688"/>
                <a:gd name="connsiteY806" fmla="*/ 5589588 h 6677025"/>
                <a:gd name="connsiteX807" fmla="*/ 1209675 w 8802688"/>
                <a:gd name="connsiteY807" fmla="*/ 5541963 h 6677025"/>
                <a:gd name="connsiteX808" fmla="*/ 1198563 w 8802688"/>
                <a:gd name="connsiteY808" fmla="*/ 5497513 h 6677025"/>
                <a:gd name="connsiteX809" fmla="*/ 1179513 w 8802688"/>
                <a:gd name="connsiteY809" fmla="*/ 5453063 h 6677025"/>
                <a:gd name="connsiteX810" fmla="*/ 1165225 w 8802688"/>
                <a:gd name="connsiteY810" fmla="*/ 5410200 h 6677025"/>
                <a:gd name="connsiteX811" fmla="*/ 1131888 w 8802688"/>
                <a:gd name="connsiteY811" fmla="*/ 5341938 h 6677025"/>
                <a:gd name="connsiteX812" fmla="*/ 1069975 w 8802688"/>
                <a:gd name="connsiteY812" fmla="*/ 5238750 h 6677025"/>
                <a:gd name="connsiteX813" fmla="*/ 1012825 w 8802688"/>
                <a:gd name="connsiteY813" fmla="*/ 5130800 h 6677025"/>
                <a:gd name="connsiteX814" fmla="*/ 957263 w 8802688"/>
                <a:gd name="connsiteY814" fmla="*/ 5027613 h 6677025"/>
                <a:gd name="connsiteX815" fmla="*/ 903288 w 8802688"/>
                <a:gd name="connsiteY815" fmla="*/ 4919663 h 6677025"/>
                <a:gd name="connsiteX816" fmla="*/ 855663 w 8802688"/>
                <a:gd name="connsiteY816" fmla="*/ 4813300 h 6677025"/>
                <a:gd name="connsiteX817" fmla="*/ 811213 w 8802688"/>
                <a:gd name="connsiteY817" fmla="*/ 4706938 h 6677025"/>
                <a:gd name="connsiteX818" fmla="*/ 769938 w 8802688"/>
                <a:gd name="connsiteY818" fmla="*/ 4598988 h 6677025"/>
                <a:gd name="connsiteX819" fmla="*/ 733425 w 8802688"/>
                <a:gd name="connsiteY819" fmla="*/ 4492625 h 6677025"/>
                <a:gd name="connsiteX820" fmla="*/ 701675 w 8802688"/>
                <a:gd name="connsiteY820" fmla="*/ 4383088 h 6677025"/>
                <a:gd name="connsiteX821" fmla="*/ 671513 w 8802688"/>
                <a:gd name="connsiteY821" fmla="*/ 4271963 h 6677025"/>
                <a:gd name="connsiteX822" fmla="*/ 647700 w 8802688"/>
                <a:gd name="connsiteY822" fmla="*/ 4162425 h 6677025"/>
                <a:gd name="connsiteX823" fmla="*/ 630238 w 8802688"/>
                <a:gd name="connsiteY823" fmla="*/ 4049713 h 6677025"/>
                <a:gd name="connsiteX824" fmla="*/ 617538 w 8802688"/>
                <a:gd name="connsiteY824" fmla="*/ 3937000 h 6677025"/>
                <a:gd name="connsiteX825" fmla="*/ 609600 w 8802688"/>
                <a:gd name="connsiteY825" fmla="*/ 3821113 h 6677025"/>
                <a:gd name="connsiteX826" fmla="*/ 609600 w 8802688"/>
                <a:gd name="connsiteY826" fmla="*/ 3705225 h 6677025"/>
                <a:gd name="connsiteX827" fmla="*/ 612775 w 8802688"/>
                <a:gd name="connsiteY827" fmla="*/ 3586163 h 6677025"/>
                <a:gd name="connsiteX828" fmla="*/ 620713 w 8802688"/>
                <a:gd name="connsiteY828" fmla="*/ 3470275 h 6677025"/>
                <a:gd name="connsiteX829" fmla="*/ 636588 w 8802688"/>
                <a:gd name="connsiteY829" fmla="*/ 3354388 h 6677025"/>
                <a:gd name="connsiteX830" fmla="*/ 657225 w 8802688"/>
                <a:gd name="connsiteY830" fmla="*/ 3243263 h 6677025"/>
                <a:gd name="connsiteX831" fmla="*/ 681038 w 8802688"/>
                <a:gd name="connsiteY831" fmla="*/ 3136900 h 6677025"/>
                <a:gd name="connsiteX832" fmla="*/ 709613 w 8802688"/>
                <a:gd name="connsiteY832" fmla="*/ 3032125 h 6677025"/>
                <a:gd name="connsiteX833" fmla="*/ 746125 w 8802688"/>
                <a:gd name="connsiteY833" fmla="*/ 2932113 h 6677025"/>
                <a:gd name="connsiteX834" fmla="*/ 784225 w 8802688"/>
                <a:gd name="connsiteY834" fmla="*/ 2833688 h 6677025"/>
                <a:gd name="connsiteX835" fmla="*/ 828675 w 8802688"/>
                <a:gd name="connsiteY835" fmla="*/ 2735263 h 6677025"/>
                <a:gd name="connsiteX836" fmla="*/ 879475 w 8802688"/>
                <a:gd name="connsiteY836" fmla="*/ 2643188 h 6677025"/>
                <a:gd name="connsiteX837" fmla="*/ 933450 w 8802688"/>
                <a:gd name="connsiteY837" fmla="*/ 2551113 h 6677025"/>
                <a:gd name="connsiteX838" fmla="*/ 992188 w 8802688"/>
                <a:gd name="connsiteY838" fmla="*/ 2465388 h 6677025"/>
                <a:gd name="connsiteX839" fmla="*/ 1055688 w 8802688"/>
                <a:gd name="connsiteY839" fmla="*/ 2379663 h 6677025"/>
                <a:gd name="connsiteX840" fmla="*/ 1123950 w 8802688"/>
                <a:gd name="connsiteY840" fmla="*/ 2295525 h 6677025"/>
                <a:gd name="connsiteX841" fmla="*/ 1195388 w 8802688"/>
                <a:gd name="connsiteY841" fmla="*/ 2212975 h 6677025"/>
                <a:gd name="connsiteX842" fmla="*/ 1271588 w 8802688"/>
                <a:gd name="connsiteY842" fmla="*/ 2132013 h 6677025"/>
                <a:gd name="connsiteX843" fmla="*/ 1355725 w 8802688"/>
                <a:gd name="connsiteY843" fmla="*/ 2054225 h 6677025"/>
                <a:gd name="connsiteX844" fmla="*/ 1423988 w 8802688"/>
                <a:gd name="connsiteY844" fmla="*/ 2001838 h 6677025"/>
                <a:gd name="connsiteX845" fmla="*/ 1495425 w 8802688"/>
                <a:gd name="connsiteY845" fmla="*/ 1951038 h 6677025"/>
                <a:gd name="connsiteX846" fmla="*/ 1566863 w 8802688"/>
                <a:gd name="connsiteY846" fmla="*/ 1900238 h 6677025"/>
                <a:gd name="connsiteX847" fmla="*/ 1641475 w 8802688"/>
                <a:gd name="connsiteY847" fmla="*/ 1855788 h 6677025"/>
                <a:gd name="connsiteX848" fmla="*/ 1714500 w 8802688"/>
                <a:gd name="connsiteY848" fmla="*/ 1814513 h 6677025"/>
                <a:gd name="connsiteX849" fmla="*/ 1789113 w 8802688"/>
                <a:gd name="connsiteY849" fmla="*/ 1774825 h 6677025"/>
                <a:gd name="connsiteX850" fmla="*/ 1866900 w 8802688"/>
                <a:gd name="connsiteY850" fmla="*/ 1739900 h 6677025"/>
                <a:gd name="connsiteX851" fmla="*/ 1944688 w 8802688"/>
                <a:gd name="connsiteY851" fmla="*/ 1703388 h 6677025"/>
                <a:gd name="connsiteX852" fmla="*/ 2020888 w 8802688"/>
                <a:gd name="connsiteY852" fmla="*/ 1671638 h 6677025"/>
                <a:gd name="connsiteX853" fmla="*/ 2101850 w 8802688"/>
                <a:gd name="connsiteY853" fmla="*/ 1641476 h 6677025"/>
                <a:gd name="connsiteX854" fmla="*/ 2184400 w 8802688"/>
                <a:gd name="connsiteY854" fmla="*/ 1614488 h 6677025"/>
                <a:gd name="connsiteX855" fmla="*/ 2268538 w 8802688"/>
                <a:gd name="connsiteY855" fmla="*/ 1587500 h 6677025"/>
                <a:gd name="connsiteX856" fmla="*/ 2351088 w 8802688"/>
                <a:gd name="connsiteY856" fmla="*/ 1562100 h 6677025"/>
                <a:gd name="connsiteX857" fmla="*/ 2436813 w 8802688"/>
                <a:gd name="connsiteY857" fmla="*/ 1538288 h 6677025"/>
                <a:gd name="connsiteX858" fmla="*/ 2616200 w 8802688"/>
                <a:gd name="connsiteY858" fmla="*/ 1492250 h 6677025"/>
                <a:gd name="connsiteX859" fmla="*/ 2725738 w 8802688"/>
                <a:gd name="connsiteY859" fmla="*/ 1492250 h 6677025"/>
                <a:gd name="connsiteX860" fmla="*/ 2654300 w 8802688"/>
                <a:gd name="connsiteY860" fmla="*/ 1590675 h 6677025"/>
                <a:gd name="connsiteX861" fmla="*/ 2582863 w 8802688"/>
                <a:gd name="connsiteY861" fmla="*/ 1682750 h 6677025"/>
                <a:gd name="connsiteX862" fmla="*/ 2435225 w 8802688"/>
                <a:gd name="connsiteY862" fmla="*/ 1866901 h 6677025"/>
                <a:gd name="connsiteX863" fmla="*/ 2363788 w 8802688"/>
                <a:gd name="connsiteY863" fmla="*/ 1958975 h 6677025"/>
                <a:gd name="connsiteX864" fmla="*/ 2295525 w 8802688"/>
                <a:gd name="connsiteY864" fmla="*/ 2052638 h 6677025"/>
                <a:gd name="connsiteX865" fmla="*/ 2228850 w 8802688"/>
                <a:gd name="connsiteY865" fmla="*/ 2144713 h 6677025"/>
                <a:gd name="connsiteX866" fmla="*/ 2200275 w 8802688"/>
                <a:gd name="connsiteY866" fmla="*/ 2192338 h 6677025"/>
                <a:gd name="connsiteX867" fmla="*/ 2170113 w 8802688"/>
                <a:gd name="connsiteY867" fmla="*/ 2241550 h 6677025"/>
                <a:gd name="connsiteX868" fmla="*/ 2089150 w 8802688"/>
                <a:gd name="connsiteY868" fmla="*/ 2355850 h 6677025"/>
                <a:gd name="connsiteX869" fmla="*/ 2047875 w 8802688"/>
                <a:gd name="connsiteY869" fmla="*/ 2411413 h 6677025"/>
                <a:gd name="connsiteX870" fmla="*/ 2012950 w 8802688"/>
                <a:gd name="connsiteY870" fmla="*/ 2471738 h 6677025"/>
                <a:gd name="connsiteX871" fmla="*/ 1979613 w 8802688"/>
                <a:gd name="connsiteY871" fmla="*/ 2530475 h 6677025"/>
                <a:gd name="connsiteX872" fmla="*/ 1952625 w 8802688"/>
                <a:gd name="connsiteY872" fmla="*/ 2592388 h 6677025"/>
                <a:gd name="connsiteX873" fmla="*/ 1928813 w 8802688"/>
                <a:gd name="connsiteY873" fmla="*/ 2659063 h 6677025"/>
                <a:gd name="connsiteX874" fmla="*/ 1917700 w 8802688"/>
                <a:gd name="connsiteY874" fmla="*/ 2693988 h 6677025"/>
                <a:gd name="connsiteX875" fmla="*/ 1911350 w 8802688"/>
                <a:gd name="connsiteY875" fmla="*/ 2727325 h 6677025"/>
                <a:gd name="connsiteX876" fmla="*/ 1893888 w 8802688"/>
                <a:gd name="connsiteY876" fmla="*/ 2776538 h 6677025"/>
                <a:gd name="connsiteX877" fmla="*/ 1881188 w 8802688"/>
                <a:gd name="connsiteY877" fmla="*/ 2824163 h 6677025"/>
                <a:gd name="connsiteX878" fmla="*/ 1873250 w 8802688"/>
                <a:gd name="connsiteY878" fmla="*/ 2868613 h 6677025"/>
                <a:gd name="connsiteX879" fmla="*/ 1873250 w 8802688"/>
                <a:gd name="connsiteY879" fmla="*/ 2916238 h 6677025"/>
                <a:gd name="connsiteX880" fmla="*/ 1876425 w 8802688"/>
                <a:gd name="connsiteY880" fmla="*/ 2962275 h 6677025"/>
                <a:gd name="connsiteX881" fmla="*/ 1881188 w 8802688"/>
                <a:gd name="connsiteY881" fmla="*/ 3006725 h 6677025"/>
                <a:gd name="connsiteX882" fmla="*/ 1893888 w 8802688"/>
                <a:gd name="connsiteY882" fmla="*/ 3048000 h 6677025"/>
                <a:gd name="connsiteX883" fmla="*/ 1905000 w 8802688"/>
                <a:gd name="connsiteY883" fmla="*/ 3092450 h 6677025"/>
                <a:gd name="connsiteX884" fmla="*/ 1924050 w 8802688"/>
                <a:gd name="connsiteY884" fmla="*/ 3133725 h 6677025"/>
                <a:gd name="connsiteX885" fmla="*/ 1944688 w 8802688"/>
                <a:gd name="connsiteY885" fmla="*/ 3171825 h 6677025"/>
                <a:gd name="connsiteX886" fmla="*/ 1965325 w 8802688"/>
                <a:gd name="connsiteY886" fmla="*/ 3214688 h 6677025"/>
                <a:gd name="connsiteX887" fmla="*/ 1989138 w 8802688"/>
                <a:gd name="connsiteY887" fmla="*/ 3252788 h 6677025"/>
                <a:gd name="connsiteX888" fmla="*/ 2041525 w 8802688"/>
                <a:gd name="connsiteY888" fmla="*/ 3327400 h 6677025"/>
                <a:gd name="connsiteX889" fmla="*/ 2095500 w 8802688"/>
                <a:gd name="connsiteY889" fmla="*/ 3398838 h 6677025"/>
                <a:gd name="connsiteX890" fmla="*/ 2149475 w 8802688"/>
                <a:gd name="connsiteY890" fmla="*/ 3470275 h 6677025"/>
                <a:gd name="connsiteX891" fmla="*/ 2197100 w 8802688"/>
                <a:gd name="connsiteY891" fmla="*/ 3541713 h 6677025"/>
                <a:gd name="connsiteX892" fmla="*/ 2217738 w 8802688"/>
                <a:gd name="connsiteY892" fmla="*/ 3576638 h 6677025"/>
                <a:gd name="connsiteX893" fmla="*/ 2238375 w 8802688"/>
                <a:gd name="connsiteY893" fmla="*/ 3613150 h 6677025"/>
                <a:gd name="connsiteX894" fmla="*/ 2252663 w 8802688"/>
                <a:gd name="connsiteY894" fmla="*/ 3648075 h 6677025"/>
                <a:gd name="connsiteX895" fmla="*/ 2268538 w 8802688"/>
                <a:gd name="connsiteY895" fmla="*/ 3684588 h 6677025"/>
                <a:gd name="connsiteX896" fmla="*/ 2279650 w 8802688"/>
                <a:gd name="connsiteY896" fmla="*/ 3722688 h 6677025"/>
                <a:gd name="connsiteX897" fmla="*/ 2286000 w 8802688"/>
                <a:gd name="connsiteY897" fmla="*/ 3757613 h 6677025"/>
                <a:gd name="connsiteX898" fmla="*/ 2289175 w 8802688"/>
                <a:gd name="connsiteY898" fmla="*/ 3797300 h 6677025"/>
                <a:gd name="connsiteX899" fmla="*/ 2289175 w 8802688"/>
                <a:gd name="connsiteY899" fmla="*/ 3835400 h 6677025"/>
                <a:gd name="connsiteX900" fmla="*/ 2286000 w 8802688"/>
                <a:gd name="connsiteY900" fmla="*/ 3873500 h 6677025"/>
                <a:gd name="connsiteX901" fmla="*/ 2276475 w 8802688"/>
                <a:gd name="connsiteY901" fmla="*/ 3916363 h 6677025"/>
                <a:gd name="connsiteX902" fmla="*/ 2262188 w 8802688"/>
                <a:gd name="connsiteY902" fmla="*/ 3954463 h 6677025"/>
                <a:gd name="connsiteX903" fmla="*/ 2244725 w 8802688"/>
                <a:gd name="connsiteY903" fmla="*/ 3995738 h 6677025"/>
                <a:gd name="connsiteX904" fmla="*/ 2232025 w 8802688"/>
                <a:gd name="connsiteY904" fmla="*/ 4013200 h 6677025"/>
                <a:gd name="connsiteX905" fmla="*/ 2224088 w 8802688"/>
                <a:gd name="connsiteY905" fmla="*/ 4037013 h 6677025"/>
                <a:gd name="connsiteX906" fmla="*/ 2217738 w 8802688"/>
                <a:gd name="connsiteY906" fmla="*/ 4064000 h 6677025"/>
                <a:gd name="connsiteX907" fmla="*/ 2217738 w 8802688"/>
                <a:gd name="connsiteY907" fmla="*/ 4090988 h 6677025"/>
                <a:gd name="connsiteX908" fmla="*/ 2217738 w 8802688"/>
                <a:gd name="connsiteY908" fmla="*/ 4117975 h 6677025"/>
                <a:gd name="connsiteX909" fmla="*/ 2224088 w 8802688"/>
                <a:gd name="connsiteY909" fmla="*/ 4144963 h 6677025"/>
                <a:gd name="connsiteX910" fmla="*/ 2232025 w 8802688"/>
                <a:gd name="connsiteY910" fmla="*/ 4168775 h 6677025"/>
                <a:gd name="connsiteX911" fmla="*/ 2244725 w 8802688"/>
                <a:gd name="connsiteY911" fmla="*/ 4183063 h 6677025"/>
                <a:gd name="connsiteX912" fmla="*/ 2306638 w 8802688"/>
                <a:gd name="connsiteY912" fmla="*/ 4251325 h 6677025"/>
                <a:gd name="connsiteX913" fmla="*/ 2368550 w 8802688"/>
                <a:gd name="connsiteY913" fmla="*/ 4313238 h 6677025"/>
                <a:gd name="connsiteX914" fmla="*/ 2435225 w 8802688"/>
                <a:gd name="connsiteY914" fmla="*/ 4373563 h 6677025"/>
                <a:gd name="connsiteX915" fmla="*/ 2497138 w 8802688"/>
                <a:gd name="connsiteY915" fmla="*/ 4424363 h 6677025"/>
                <a:gd name="connsiteX916" fmla="*/ 2562225 w 8802688"/>
                <a:gd name="connsiteY916" fmla="*/ 4471988 h 6677025"/>
                <a:gd name="connsiteX917" fmla="*/ 2627313 w 8802688"/>
                <a:gd name="connsiteY917" fmla="*/ 4510088 h 6677025"/>
                <a:gd name="connsiteX918" fmla="*/ 2660650 w 8802688"/>
                <a:gd name="connsiteY918" fmla="*/ 4527550 h 6677025"/>
                <a:gd name="connsiteX919" fmla="*/ 2695575 w 8802688"/>
                <a:gd name="connsiteY919" fmla="*/ 4543425 h 6677025"/>
                <a:gd name="connsiteX920" fmla="*/ 2728913 w 8802688"/>
                <a:gd name="connsiteY920" fmla="*/ 4554538 h 6677025"/>
                <a:gd name="connsiteX921" fmla="*/ 2763838 w 8802688"/>
                <a:gd name="connsiteY921" fmla="*/ 4567238 h 6677025"/>
                <a:gd name="connsiteX922" fmla="*/ 2800350 w 8802688"/>
                <a:gd name="connsiteY922" fmla="*/ 4575175 h 6677025"/>
                <a:gd name="connsiteX923" fmla="*/ 2835275 w 8802688"/>
                <a:gd name="connsiteY923" fmla="*/ 4584700 h 6677025"/>
                <a:gd name="connsiteX924" fmla="*/ 2871788 w 8802688"/>
                <a:gd name="connsiteY924" fmla="*/ 4591050 h 6677025"/>
                <a:gd name="connsiteX925" fmla="*/ 2906713 w 8802688"/>
                <a:gd name="connsiteY925" fmla="*/ 4594225 h 6677025"/>
                <a:gd name="connsiteX926" fmla="*/ 2943225 w 8802688"/>
                <a:gd name="connsiteY926" fmla="*/ 4594225 h 6677025"/>
                <a:gd name="connsiteX927" fmla="*/ 2981325 w 8802688"/>
                <a:gd name="connsiteY927" fmla="*/ 4594225 h 6677025"/>
                <a:gd name="connsiteX928" fmla="*/ 3021013 w 8802688"/>
                <a:gd name="connsiteY928" fmla="*/ 4591050 h 6677025"/>
                <a:gd name="connsiteX929" fmla="*/ 3059113 w 8802688"/>
                <a:gd name="connsiteY929" fmla="*/ 4584700 h 6677025"/>
                <a:gd name="connsiteX930" fmla="*/ 3097213 w 8802688"/>
                <a:gd name="connsiteY930" fmla="*/ 4575175 h 6677025"/>
                <a:gd name="connsiteX931" fmla="*/ 3138488 w 8802688"/>
                <a:gd name="connsiteY931" fmla="*/ 4564063 h 6677025"/>
                <a:gd name="connsiteX932" fmla="*/ 3178175 w 8802688"/>
                <a:gd name="connsiteY932" fmla="*/ 4551363 h 6677025"/>
                <a:gd name="connsiteX933" fmla="*/ 3219450 w 8802688"/>
                <a:gd name="connsiteY933" fmla="*/ 4537075 h 6677025"/>
                <a:gd name="connsiteX934" fmla="*/ 3263900 w 8802688"/>
                <a:gd name="connsiteY934" fmla="*/ 4516438 h 6677025"/>
                <a:gd name="connsiteX935" fmla="*/ 3305175 w 8802688"/>
                <a:gd name="connsiteY935" fmla="*/ 4495800 h 6677025"/>
                <a:gd name="connsiteX936" fmla="*/ 3349625 w 8802688"/>
                <a:gd name="connsiteY936" fmla="*/ 4471988 h 6677025"/>
                <a:gd name="connsiteX937" fmla="*/ 3394075 w 8802688"/>
                <a:gd name="connsiteY937" fmla="*/ 4445000 h 6677025"/>
                <a:gd name="connsiteX938" fmla="*/ 3617913 w 8802688"/>
                <a:gd name="connsiteY938" fmla="*/ 4329113 h 6677025"/>
                <a:gd name="connsiteX939" fmla="*/ 3730625 w 8802688"/>
                <a:gd name="connsiteY939" fmla="*/ 4271963 h 6677025"/>
                <a:gd name="connsiteX940" fmla="*/ 3843338 w 8802688"/>
                <a:gd name="connsiteY940" fmla="*/ 4216400 h 6677025"/>
                <a:gd name="connsiteX941" fmla="*/ 3959225 w 8802688"/>
                <a:gd name="connsiteY941" fmla="*/ 4168775 h 6677025"/>
                <a:gd name="connsiteX942" fmla="*/ 4019550 w 8802688"/>
                <a:gd name="connsiteY942" fmla="*/ 4144963 h 6677025"/>
                <a:gd name="connsiteX943" fmla="*/ 4078288 w 8802688"/>
                <a:gd name="connsiteY943" fmla="*/ 4124325 h 6677025"/>
                <a:gd name="connsiteX944" fmla="*/ 4138613 w 8802688"/>
                <a:gd name="connsiteY944" fmla="*/ 4108450 h 6677025"/>
                <a:gd name="connsiteX945" fmla="*/ 4197350 w 8802688"/>
                <a:gd name="connsiteY945" fmla="*/ 4094163 h 6677025"/>
                <a:gd name="connsiteX946" fmla="*/ 4259263 w 8802688"/>
                <a:gd name="connsiteY946" fmla="*/ 4081463 h 6677025"/>
                <a:gd name="connsiteX947" fmla="*/ 4322763 w 8802688"/>
                <a:gd name="connsiteY947" fmla="*/ 4073525 h 6677025"/>
                <a:gd name="connsiteX948" fmla="*/ 4337050 w 8802688"/>
                <a:gd name="connsiteY948" fmla="*/ 4067175 h 6677025"/>
                <a:gd name="connsiteX949" fmla="*/ 4354513 w 8802688"/>
                <a:gd name="connsiteY949" fmla="*/ 4057650 h 6677025"/>
                <a:gd name="connsiteX950" fmla="*/ 4375150 w 8802688"/>
                <a:gd name="connsiteY950" fmla="*/ 4043363 h 6677025"/>
                <a:gd name="connsiteX951" fmla="*/ 4397375 w 8802688"/>
                <a:gd name="connsiteY951" fmla="*/ 4025900 h 6677025"/>
                <a:gd name="connsiteX952" fmla="*/ 4418013 w 8802688"/>
                <a:gd name="connsiteY952" fmla="*/ 4002088 h 6677025"/>
                <a:gd name="connsiteX953" fmla="*/ 4438650 w 8802688"/>
                <a:gd name="connsiteY953" fmla="*/ 3978275 h 6677025"/>
                <a:gd name="connsiteX954" fmla="*/ 4456113 w 8802688"/>
                <a:gd name="connsiteY954" fmla="*/ 3951288 h 6677025"/>
                <a:gd name="connsiteX955" fmla="*/ 4470400 w 8802688"/>
                <a:gd name="connsiteY955" fmla="*/ 3921125 h 6677025"/>
                <a:gd name="connsiteX956" fmla="*/ 4497388 w 8802688"/>
                <a:gd name="connsiteY956" fmla="*/ 3844925 h 6677025"/>
                <a:gd name="connsiteX957" fmla="*/ 4518025 w 8802688"/>
                <a:gd name="connsiteY957" fmla="*/ 3767138 h 6677025"/>
                <a:gd name="connsiteX958" fmla="*/ 4537075 w 8802688"/>
                <a:gd name="connsiteY958" fmla="*/ 3689350 h 6677025"/>
                <a:gd name="connsiteX959" fmla="*/ 4548188 w 8802688"/>
                <a:gd name="connsiteY959" fmla="*/ 3613150 h 6677025"/>
                <a:gd name="connsiteX960" fmla="*/ 4560888 w 8802688"/>
                <a:gd name="connsiteY960" fmla="*/ 3535363 h 6677025"/>
                <a:gd name="connsiteX961" fmla="*/ 4565650 w 8802688"/>
                <a:gd name="connsiteY961" fmla="*/ 3457575 h 6677025"/>
                <a:gd name="connsiteX962" fmla="*/ 4572000 w 8802688"/>
                <a:gd name="connsiteY962" fmla="*/ 3381375 h 6677025"/>
                <a:gd name="connsiteX963" fmla="*/ 4572000 w 8802688"/>
                <a:gd name="connsiteY963" fmla="*/ 3300413 h 6677025"/>
                <a:gd name="connsiteX964" fmla="*/ 4572000 w 8802688"/>
                <a:gd name="connsiteY964" fmla="*/ 3222625 h 6677025"/>
                <a:gd name="connsiteX965" fmla="*/ 4568825 w 8802688"/>
                <a:gd name="connsiteY965" fmla="*/ 3143250 h 6677025"/>
                <a:gd name="connsiteX966" fmla="*/ 4562475 w 8802688"/>
                <a:gd name="connsiteY966" fmla="*/ 3062288 h 6677025"/>
                <a:gd name="connsiteX967" fmla="*/ 4554538 w 8802688"/>
                <a:gd name="connsiteY967" fmla="*/ 2982913 h 6677025"/>
                <a:gd name="connsiteX968" fmla="*/ 4533900 w 8802688"/>
                <a:gd name="connsiteY968" fmla="*/ 2819400 h 6677025"/>
                <a:gd name="connsiteX969" fmla="*/ 4506913 w 8802688"/>
                <a:gd name="connsiteY969" fmla="*/ 2652713 h 6677025"/>
                <a:gd name="connsiteX970" fmla="*/ 4479925 w 8802688"/>
                <a:gd name="connsiteY970" fmla="*/ 2476500 h 6677025"/>
                <a:gd name="connsiteX971" fmla="*/ 4446588 w 8802688"/>
                <a:gd name="connsiteY971" fmla="*/ 2292351 h 6677025"/>
                <a:gd name="connsiteX972" fmla="*/ 4429125 w 8802688"/>
                <a:gd name="connsiteY972" fmla="*/ 2197100 h 6677025"/>
                <a:gd name="connsiteX973" fmla="*/ 4408488 w 8802688"/>
                <a:gd name="connsiteY973" fmla="*/ 2098675 h 6677025"/>
                <a:gd name="connsiteX974" fmla="*/ 4384675 w 8802688"/>
                <a:gd name="connsiteY974" fmla="*/ 2005013 h 6677025"/>
                <a:gd name="connsiteX975" fmla="*/ 4360863 w 8802688"/>
                <a:gd name="connsiteY975" fmla="*/ 1906588 h 6677025"/>
                <a:gd name="connsiteX976" fmla="*/ 4360863 w 8802688"/>
                <a:gd name="connsiteY976" fmla="*/ 2765425 h 6677025"/>
                <a:gd name="connsiteX977" fmla="*/ 4360863 w 8802688"/>
                <a:gd name="connsiteY977" fmla="*/ 3698875 h 6677025"/>
                <a:gd name="connsiteX978" fmla="*/ 4357688 w 8802688"/>
                <a:gd name="connsiteY978" fmla="*/ 3725863 h 6677025"/>
                <a:gd name="connsiteX979" fmla="*/ 4354513 w 8802688"/>
                <a:gd name="connsiteY979" fmla="*/ 3752850 h 6677025"/>
                <a:gd name="connsiteX980" fmla="*/ 4349750 w 8802688"/>
                <a:gd name="connsiteY980" fmla="*/ 3776663 h 6677025"/>
                <a:gd name="connsiteX981" fmla="*/ 4340225 w 8802688"/>
                <a:gd name="connsiteY981" fmla="*/ 3797300 h 6677025"/>
                <a:gd name="connsiteX982" fmla="*/ 4327525 w 8802688"/>
                <a:gd name="connsiteY982" fmla="*/ 3817938 h 6677025"/>
                <a:gd name="connsiteX983" fmla="*/ 4316413 w 8802688"/>
                <a:gd name="connsiteY983" fmla="*/ 3838575 h 6677025"/>
                <a:gd name="connsiteX984" fmla="*/ 4302125 w 8802688"/>
                <a:gd name="connsiteY984" fmla="*/ 3856038 h 6677025"/>
                <a:gd name="connsiteX985" fmla="*/ 4286250 w 8802688"/>
                <a:gd name="connsiteY985" fmla="*/ 3870325 h 6677025"/>
                <a:gd name="connsiteX986" fmla="*/ 4265613 w 8802688"/>
                <a:gd name="connsiteY986" fmla="*/ 3886200 h 6677025"/>
                <a:gd name="connsiteX987" fmla="*/ 4248150 w 8802688"/>
                <a:gd name="connsiteY987" fmla="*/ 3900488 h 6677025"/>
                <a:gd name="connsiteX988" fmla="*/ 4203700 w 8802688"/>
                <a:gd name="connsiteY988" fmla="*/ 3924300 h 6677025"/>
                <a:gd name="connsiteX989" fmla="*/ 4152900 w 8802688"/>
                <a:gd name="connsiteY989" fmla="*/ 3944938 h 6677025"/>
                <a:gd name="connsiteX990" fmla="*/ 4098925 w 8802688"/>
                <a:gd name="connsiteY990" fmla="*/ 3960813 h 6677025"/>
                <a:gd name="connsiteX991" fmla="*/ 4000500 w 8802688"/>
                <a:gd name="connsiteY991" fmla="*/ 3989388 h 6677025"/>
                <a:gd name="connsiteX992" fmla="*/ 3906838 w 8802688"/>
                <a:gd name="connsiteY992" fmla="*/ 4022725 h 6677025"/>
                <a:gd name="connsiteX993" fmla="*/ 3811588 w 8802688"/>
                <a:gd name="connsiteY993" fmla="*/ 4057650 h 6677025"/>
                <a:gd name="connsiteX994" fmla="*/ 3716338 w 8802688"/>
                <a:gd name="connsiteY994" fmla="*/ 4100513 h 6677025"/>
                <a:gd name="connsiteX995" fmla="*/ 3621088 w 8802688"/>
                <a:gd name="connsiteY995" fmla="*/ 4144963 h 6677025"/>
                <a:gd name="connsiteX996" fmla="*/ 3532188 w 8802688"/>
                <a:gd name="connsiteY996" fmla="*/ 4192588 h 6677025"/>
                <a:gd name="connsiteX997" fmla="*/ 3441700 w 8802688"/>
                <a:gd name="connsiteY997" fmla="*/ 4243388 h 6677025"/>
                <a:gd name="connsiteX998" fmla="*/ 3359150 w 8802688"/>
                <a:gd name="connsiteY998" fmla="*/ 4295775 h 6677025"/>
                <a:gd name="connsiteX999" fmla="*/ 3287713 w 8802688"/>
                <a:gd name="connsiteY999" fmla="*/ 4329113 h 6677025"/>
                <a:gd name="connsiteX1000" fmla="*/ 3222625 w 8802688"/>
                <a:gd name="connsiteY1000" fmla="*/ 4359275 h 6677025"/>
                <a:gd name="connsiteX1001" fmla="*/ 3157538 w 8802688"/>
                <a:gd name="connsiteY1001" fmla="*/ 4379913 h 6677025"/>
                <a:gd name="connsiteX1002" fmla="*/ 3094038 w 8802688"/>
                <a:gd name="connsiteY1002" fmla="*/ 4400550 h 6677025"/>
                <a:gd name="connsiteX1003" fmla="*/ 3032125 w 8802688"/>
                <a:gd name="connsiteY1003" fmla="*/ 4411663 h 6677025"/>
                <a:gd name="connsiteX1004" fmla="*/ 2973388 w 8802688"/>
                <a:gd name="connsiteY1004" fmla="*/ 4421188 h 6677025"/>
                <a:gd name="connsiteX1005" fmla="*/ 2913063 w 8802688"/>
                <a:gd name="connsiteY1005" fmla="*/ 4421188 h 6677025"/>
                <a:gd name="connsiteX1006" fmla="*/ 2857500 w 8802688"/>
                <a:gd name="connsiteY1006" fmla="*/ 4418013 h 6677025"/>
                <a:gd name="connsiteX1007" fmla="*/ 2803525 w 8802688"/>
                <a:gd name="connsiteY1007" fmla="*/ 4406900 h 6677025"/>
                <a:gd name="connsiteX1008" fmla="*/ 2749550 w 8802688"/>
                <a:gd name="connsiteY1008" fmla="*/ 4391025 h 6677025"/>
                <a:gd name="connsiteX1009" fmla="*/ 2698750 w 8802688"/>
                <a:gd name="connsiteY1009" fmla="*/ 4367213 h 6677025"/>
                <a:gd name="connsiteX1010" fmla="*/ 2647950 w 8802688"/>
                <a:gd name="connsiteY1010" fmla="*/ 4337050 h 6677025"/>
                <a:gd name="connsiteX1011" fmla="*/ 2600325 w 8802688"/>
                <a:gd name="connsiteY1011" fmla="*/ 4302125 h 6677025"/>
                <a:gd name="connsiteX1012" fmla="*/ 2554288 w 8802688"/>
                <a:gd name="connsiteY1012" fmla="*/ 4257675 h 6677025"/>
                <a:gd name="connsiteX1013" fmla="*/ 2508250 w 8802688"/>
                <a:gd name="connsiteY1013" fmla="*/ 4206875 h 6677025"/>
                <a:gd name="connsiteX1014" fmla="*/ 2466975 w 8802688"/>
                <a:gd name="connsiteY1014" fmla="*/ 4148138 h 6677025"/>
                <a:gd name="connsiteX1015" fmla="*/ 2452688 w 8802688"/>
                <a:gd name="connsiteY1015" fmla="*/ 4117975 h 6677025"/>
                <a:gd name="connsiteX1016" fmla="*/ 2439988 w 8802688"/>
                <a:gd name="connsiteY1016" fmla="*/ 4084638 h 6677025"/>
                <a:gd name="connsiteX1017" fmla="*/ 2428875 w 8802688"/>
                <a:gd name="connsiteY1017" fmla="*/ 4049713 h 6677025"/>
                <a:gd name="connsiteX1018" fmla="*/ 2419350 w 8802688"/>
                <a:gd name="connsiteY1018" fmla="*/ 4016375 h 6677025"/>
                <a:gd name="connsiteX1019" fmla="*/ 2416175 w 8802688"/>
                <a:gd name="connsiteY1019" fmla="*/ 3981450 h 6677025"/>
                <a:gd name="connsiteX1020" fmla="*/ 2416175 w 8802688"/>
                <a:gd name="connsiteY1020" fmla="*/ 3948113 h 6677025"/>
                <a:gd name="connsiteX1021" fmla="*/ 2419350 w 8802688"/>
                <a:gd name="connsiteY1021" fmla="*/ 3916363 h 6677025"/>
                <a:gd name="connsiteX1022" fmla="*/ 2425700 w 8802688"/>
                <a:gd name="connsiteY1022" fmla="*/ 3900488 h 6677025"/>
                <a:gd name="connsiteX1023" fmla="*/ 2432050 w 8802688"/>
                <a:gd name="connsiteY1023" fmla="*/ 3886200 h 6677025"/>
                <a:gd name="connsiteX1024" fmla="*/ 2446338 w 8802688"/>
                <a:gd name="connsiteY1024" fmla="*/ 3829050 h 6677025"/>
                <a:gd name="connsiteX1025" fmla="*/ 2463800 w 8802688"/>
                <a:gd name="connsiteY1025" fmla="*/ 3778250 h 6677025"/>
                <a:gd name="connsiteX1026" fmla="*/ 2484438 w 8802688"/>
                <a:gd name="connsiteY1026" fmla="*/ 3730625 h 6677025"/>
                <a:gd name="connsiteX1027" fmla="*/ 2508250 w 8802688"/>
                <a:gd name="connsiteY1027" fmla="*/ 3684588 h 6677025"/>
                <a:gd name="connsiteX1028" fmla="*/ 2535238 w 8802688"/>
                <a:gd name="connsiteY1028" fmla="*/ 3638550 h 6677025"/>
                <a:gd name="connsiteX1029" fmla="*/ 2559050 w 8802688"/>
                <a:gd name="connsiteY1029" fmla="*/ 3597275 h 6677025"/>
                <a:gd name="connsiteX1030" fmla="*/ 2616200 w 8802688"/>
                <a:gd name="connsiteY1030" fmla="*/ 3511550 h 6677025"/>
                <a:gd name="connsiteX1031" fmla="*/ 2667000 w 8802688"/>
                <a:gd name="connsiteY1031" fmla="*/ 3406775 h 6677025"/>
                <a:gd name="connsiteX1032" fmla="*/ 2705100 w 8802688"/>
                <a:gd name="connsiteY1032" fmla="*/ 3311525 h 6677025"/>
                <a:gd name="connsiteX1033" fmla="*/ 2735263 w 8802688"/>
                <a:gd name="connsiteY1033" fmla="*/ 3222625 h 6677025"/>
                <a:gd name="connsiteX1034" fmla="*/ 2763838 w 8802688"/>
                <a:gd name="connsiteY1034" fmla="*/ 3136900 h 6677025"/>
                <a:gd name="connsiteX1035" fmla="*/ 2722563 w 8802688"/>
                <a:gd name="connsiteY1035" fmla="*/ 3181350 h 6677025"/>
                <a:gd name="connsiteX1036" fmla="*/ 2681288 w 8802688"/>
                <a:gd name="connsiteY1036" fmla="*/ 3228975 h 6677025"/>
                <a:gd name="connsiteX1037" fmla="*/ 2598738 w 8802688"/>
                <a:gd name="connsiteY1037" fmla="*/ 3330575 h 6677025"/>
                <a:gd name="connsiteX1038" fmla="*/ 2514600 w 8802688"/>
                <a:gd name="connsiteY1038" fmla="*/ 3436938 h 6677025"/>
                <a:gd name="connsiteX1039" fmla="*/ 2432050 w 8802688"/>
                <a:gd name="connsiteY1039" fmla="*/ 3549650 h 6677025"/>
                <a:gd name="connsiteX1040" fmla="*/ 2374900 w 8802688"/>
                <a:gd name="connsiteY1040" fmla="*/ 3478213 h 6677025"/>
                <a:gd name="connsiteX1041" fmla="*/ 2324100 w 8802688"/>
                <a:gd name="connsiteY1041" fmla="*/ 3409950 h 6677025"/>
                <a:gd name="connsiteX1042" fmla="*/ 2276475 w 8802688"/>
                <a:gd name="connsiteY1042" fmla="*/ 3338513 h 6677025"/>
                <a:gd name="connsiteX1043" fmla="*/ 2228850 w 8802688"/>
                <a:gd name="connsiteY1043" fmla="*/ 3267075 h 6677025"/>
                <a:gd name="connsiteX1044" fmla="*/ 2143125 w 8802688"/>
                <a:gd name="connsiteY1044" fmla="*/ 3127375 h 6677025"/>
                <a:gd name="connsiteX1045" fmla="*/ 2060575 w 8802688"/>
                <a:gd name="connsiteY1045" fmla="*/ 2987675 h 6677025"/>
                <a:gd name="connsiteX1046" fmla="*/ 2047875 w 8802688"/>
                <a:gd name="connsiteY1046" fmla="*/ 2973388 h 6677025"/>
                <a:gd name="connsiteX1047" fmla="*/ 2039938 w 8802688"/>
                <a:gd name="connsiteY1047" fmla="*/ 2955925 h 6677025"/>
                <a:gd name="connsiteX1048" fmla="*/ 2030413 w 8802688"/>
                <a:gd name="connsiteY1048" fmla="*/ 2935288 h 6677025"/>
                <a:gd name="connsiteX1049" fmla="*/ 2027238 w 8802688"/>
                <a:gd name="connsiteY1049" fmla="*/ 2914650 h 6677025"/>
                <a:gd name="connsiteX1050" fmla="*/ 2020888 w 8802688"/>
                <a:gd name="connsiteY1050" fmla="*/ 2871788 h 6677025"/>
                <a:gd name="connsiteX1051" fmla="*/ 2020888 w 8802688"/>
                <a:gd name="connsiteY1051" fmla="*/ 2840038 h 6677025"/>
                <a:gd name="connsiteX1052" fmla="*/ 2063750 w 8802688"/>
                <a:gd name="connsiteY1052" fmla="*/ 2755900 h 6677025"/>
                <a:gd name="connsiteX1053" fmla="*/ 2101850 w 8802688"/>
                <a:gd name="connsiteY1053" fmla="*/ 2673350 h 6677025"/>
                <a:gd name="connsiteX1054" fmla="*/ 2176463 w 8802688"/>
                <a:gd name="connsiteY1054" fmla="*/ 2506663 h 6677025"/>
                <a:gd name="connsiteX1055" fmla="*/ 2214563 w 8802688"/>
                <a:gd name="connsiteY1055" fmla="*/ 2428875 h 6677025"/>
                <a:gd name="connsiteX1056" fmla="*/ 2255838 w 8802688"/>
                <a:gd name="connsiteY1056" fmla="*/ 2352675 h 6677025"/>
                <a:gd name="connsiteX1057" fmla="*/ 2303463 w 8802688"/>
                <a:gd name="connsiteY1057" fmla="*/ 2274888 h 6677025"/>
                <a:gd name="connsiteX1058" fmla="*/ 2330450 w 8802688"/>
                <a:gd name="connsiteY1058" fmla="*/ 2238375 h 6677025"/>
                <a:gd name="connsiteX1059" fmla="*/ 2357438 w 8802688"/>
                <a:gd name="connsiteY1059" fmla="*/ 2203450 h 6677025"/>
                <a:gd name="connsiteX1060" fmla="*/ 2482850 w 8802688"/>
                <a:gd name="connsiteY1060" fmla="*/ 2054225 h 6677025"/>
                <a:gd name="connsiteX1061" fmla="*/ 2613025 w 8802688"/>
                <a:gd name="connsiteY1061" fmla="*/ 1909763 h 6677025"/>
                <a:gd name="connsiteX1062" fmla="*/ 2743200 w 8802688"/>
                <a:gd name="connsiteY1062" fmla="*/ 1766888 h 6677025"/>
                <a:gd name="connsiteX1063" fmla="*/ 2874963 w 8802688"/>
                <a:gd name="connsiteY1063" fmla="*/ 1630363 h 6677025"/>
                <a:gd name="connsiteX1064" fmla="*/ 3138488 w 8802688"/>
                <a:gd name="connsiteY1064" fmla="*/ 1358900 h 6677025"/>
                <a:gd name="connsiteX1065" fmla="*/ 3267075 w 8802688"/>
                <a:gd name="connsiteY1065" fmla="*/ 1222376 h 6677025"/>
                <a:gd name="connsiteX1066" fmla="*/ 3394075 w 8802688"/>
                <a:gd name="connsiteY1066" fmla="*/ 1082675 h 6677025"/>
                <a:gd name="connsiteX1067" fmla="*/ 3430588 w 8802688"/>
                <a:gd name="connsiteY1067" fmla="*/ 1044576 h 6677025"/>
                <a:gd name="connsiteX1068" fmla="*/ 3468688 w 8802688"/>
                <a:gd name="connsiteY1068" fmla="*/ 1011238 h 6677025"/>
                <a:gd name="connsiteX1069" fmla="*/ 3508375 w 8802688"/>
                <a:gd name="connsiteY1069" fmla="*/ 984250 h 6677025"/>
                <a:gd name="connsiteX1070" fmla="*/ 3546475 w 8802688"/>
                <a:gd name="connsiteY1070" fmla="*/ 963613 h 6677025"/>
                <a:gd name="connsiteX1071" fmla="*/ 3587750 w 8802688"/>
                <a:gd name="connsiteY1071" fmla="*/ 946150 h 6677025"/>
                <a:gd name="connsiteX1072" fmla="*/ 3629025 w 8802688"/>
                <a:gd name="connsiteY1072" fmla="*/ 933450 h 6677025"/>
                <a:gd name="connsiteX1073" fmla="*/ 3671888 w 8802688"/>
                <a:gd name="connsiteY1073" fmla="*/ 922338 h 6677025"/>
                <a:gd name="connsiteX1074" fmla="*/ 3716338 w 8802688"/>
                <a:gd name="connsiteY1074" fmla="*/ 915988 h 6677025"/>
                <a:gd name="connsiteX1075" fmla="*/ 3802063 w 8802688"/>
                <a:gd name="connsiteY1075" fmla="*/ 904875 h 6677025"/>
                <a:gd name="connsiteX1076" fmla="*/ 3890963 w 8802688"/>
                <a:gd name="connsiteY1076" fmla="*/ 895350 h 6677025"/>
                <a:gd name="connsiteX1077" fmla="*/ 3932238 w 8802688"/>
                <a:gd name="connsiteY1077" fmla="*/ 889000 h 6677025"/>
                <a:gd name="connsiteX1078" fmla="*/ 3976688 w 8802688"/>
                <a:gd name="connsiteY1078" fmla="*/ 881063 h 6677025"/>
                <a:gd name="connsiteX1079" fmla="*/ 4022725 w 8802688"/>
                <a:gd name="connsiteY1079" fmla="*/ 871538 h 6677025"/>
                <a:gd name="connsiteX1080" fmla="*/ 4064000 w 8802688"/>
                <a:gd name="connsiteY1080" fmla="*/ 860425 h 6677025"/>
                <a:gd name="connsiteX1081" fmla="*/ 4090988 w 8802688"/>
                <a:gd name="connsiteY1081" fmla="*/ 857250 h 6677025"/>
                <a:gd name="connsiteX1082" fmla="*/ 4117975 w 8802688"/>
                <a:gd name="connsiteY1082" fmla="*/ 854075 h 6677025"/>
                <a:gd name="connsiteX1083" fmla="*/ 4143375 w 8802688"/>
                <a:gd name="connsiteY1083" fmla="*/ 844550 h 6677025"/>
                <a:gd name="connsiteX1084" fmla="*/ 4170363 w 8802688"/>
                <a:gd name="connsiteY1084" fmla="*/ 836613 h 6677025"/>
                <a:gd name="connsiteX1085" fmla="*/ 4191000 w 8802688"/>
                <a:gd name="connsiteY1085" fmla="*/ 823913 h 6677025"/>
                <a:gd name="connsiteX1086" fmla="*/ 4214813 w 8802688"/>
                <a:gd name="connsiteY1086" fmla="*/ 812801 h 6677025"/>
                <a:gd name="connsiteX1087" fmla="*/ 4233863 w 8802688"/>
                <a:gd name="connsiteY1087" fmla="*/ 796926 h 6677025"/>
                <a:gd name="connsiteX1088" fmla="*/ 4248150 w 8802688"/>
                <a:gd name="connsiteY1088" fmla="*/ 785813 h 6677025"/>
                <a:gd name="connsiteX1089" fmla="*/ 3876675 w 8802688"/>
                <a:gd name="connsiteY1089" fmla="*/ 785813 h 6677025"/>
                <a:gd name="connsiteX1090" fmla="*/ 3906838 w 8802688"/>
                <a:gd name="connsiteY1090" fmla="*/ 728663 h 6677025"/>
                <a:gd name="connsiteX1091" fmla="*/ 3938588 w 8802688"/>
                <a:gd name="connsiteY1091" fmla="*/ 677863 h 6677025"/>
                <a:gd name="connsiteX1092" fmla="*/ 3971925 w 8802688"/>
                <a:gd name="connsiteY1092" fmla="*/ 630238 h 6677025"/>
                <a:gd name="connsiteX1093" fmla="*/ 4006850 w 8802688"/>
                <a:gd name="connsiteY1093" fmla="*/ 585788 h 6677025"/>
                <a:gd name="connsiteX1094" fmla="*/ 4046538 w 8802688"/>
                <a:gd name="connsiteY1094" fmla="*/ 544513 h 6677025"/>
                <a:gd name="connsiteX1095" fmla="*/ 4084638 w 8802688"/>
                <a:gd name="connsiteY1095" fmla="*/ 506413 h 6677025"/>
                <a:gd name="connsiteX1096" fmla="*/ 4125913 w 8802688"/>
                <a:gd name="connsiteY1096" fmla="*/ 466725 h 6677025"/>
                <a:gd name="connsiteX1097" fmla="*/ 4170363 w 8802688"/>
                <a:gd name="connsiteY1097" fmla="*/ 434975 h 6677025"/>
                <a:gd name="connsiteX1098" fmla="*/ 4211638 w 8802688"/>
                <a:gd name="connsiteY1098" fmla="*/ 401638 h 6677025"/>
                <a:gd name="connsiteX1099" fmla="*/ 4259263 w 8802688"/>
                <a:gd name="connsiteY1099" fmla="*/ 373063 h 6677025"/>
                <a:gd name="connsiteX1100" fmla="*/ 4303713 w 8802688"/>
                <a:gd name="connsiteY1100" fmla="*/ 342900 h 6677025"/>
                <a:gd name="connsiteX1101" fmla="*/ 4351338 w 8802688"/>
                <a:gd name="connsiteY1101" fmla="*/ 315913 h 6677025"/>
                <a:gd name="connsiteX1102" fmla="*/ 4446588 w 8802688"/>
                <a:gd name="connsiteY1102" fmla="*/ 268288 h 6677025"/>
                <a:gd name="connsiteX1103" fmla="*/ 4545013 w 8802688"/>
                <a:gd name="connsiteY1103" fmla="*/ 223838 h 6677025"/>
                <a:gd name="connsiteX1104" fmla="*/ 4654550 w 8802688"/>
                <a:gd name="connsiteY1104" fmla="*/ 193675 h 6677025"/>
                <a:gd name="connsiteX1105" fmla="*/ 4768850 w 8802688"/>
                <a:gd name="connsiteY1105" fmla="*/ 163513 h 6677025"/>
                <a:gd name="connsiteX1106" fmla="*/ 4991101 w 8802688"/>
                <a:gd name="connsiteY1106" fmla="*/ 98425 h 6677025"/>
                <a:gd name="connsiteX1107" fmla="*/ 5100638 w 8802688"/>
                <a:gd name="connsiteY1107" fmla="*/ 69850 h 6677025"/>
                <a:gd name="connsiteX1108" fmla="*/ 5213351 w 8802688"/>
                <a:gd name="connsiteY1108" fmla="*/ 39688 h 6677025"/>
                <a:gd name="connsiteX1109" fmla="*/ 5324476 w 8802688"/>
                <a:gd name="connsiteY1109" fmla="*/ 19050 h 6677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Lst>
              <a:rect l="l" t="t" r="r" b="b"/>
              <a:pathLst>
                <a:path w="8802688" h="6677025">
                  <a:moveTo>
                    <a:pt x="5546725" y="4819650"/>
                  </a:moveTo>
                  <a:lnTo>
                    <a:pt x="5573713" y="4926013"/>
                  </a:lnTo>
                  <a:lnTo>
                    <a:pt x="5603875" y="5024438"/>
                  </a:lnTo>
                  <a:lnTo>
                    <a:pt x="5630863" y="5122863"/>
                  </a:lnTo>
                  <a:lnTo>
                    <a:pt x="5657850" y="5229225"/>
                  </a:lnTo>
                  <a:lnTo>
                    <a:pt x="5668963" y="5313363"/>
                  </a:lnTo>
                  <a:lnTo>
                    <a:pt x="5681663" y="5399088"/>
                  </a:lnTo>
                  <a:lnTo>
                    <a:pt x="5686425" y="5484813"/>
                  </a:lnTo>
                  <a:lnTo>
                    <a:pt x="5689600" y="5572126"/>
                  </a:lnTo>
                  <a:lnTo>
                    <a:pt x="5695950" y="5749926"/>
                  </a:lnTo>
                  <a:lnTo>
                    <a:pt x="5695950" y="5940426"/>
                  </a:lnTo>
                  <a:lnTo>
                    <a:pt x="5692775" y="5957888"/>
                  </a:lnTo>
                  <a:lnTo>
                    <a:pt x="5689600" y="5978526"/>
                  </a:lnTo>
                  <a:lnTo>
                    <a:pt x="5681663" y="6002338"/>
                  </a:lnTo>
                  <a:lnTo>
                    <a:pt x="5672138" y="6029326"/>
                  </a:lnTo>
                  <a:lnTo>
                    <a:pt x="5659438" y="6053138"/>
                  </a:lnTo>
                  <a:lnTo>
                    <a:pt x="5648325" y="6070601"/>
                  </a:lnTo>
                  <a:lnTo>
                    <a:pt x="5634038" y="6086476"/>
                  </a:lnTo>
                  <a:lnTo>
                    <a:pt x="5627688" y="6088063"/>
                  </a:lnTo>
                  <a:lnTo>
                    <a:pt x="5621338" y="6088063"/>
                  </a:lnTo>
                  <a:lnTo>
                    <a:pt x="5526088" y="6100763"/>
                  </a:lnTo>
                  <a:lnTo>
                    <a:pt x="5430838" y="6107113"/>
                  </a:lnTo>
                  <a:lnTo>
                    <a:pt x="5338763" y="6107113"/>
                  </a:lnTo>
                  <a:lnTo>
                    <a:pt x="5249862" y="6103938"/>
                  </a:lnTo>
                  <a:lnTo>
                    <a:pt x="5068887" y="6094413"/>
                  </a:lnTo>
                  <a:lnTo>
                    <a:pt x="4973637" y="6091238"/>
                  </a:lnTo>
                  <a:lnTo>
                    <a:pt x="4878387" y="6088063"/>
                  </a:lnTo>
                  <a:lnTo>
                    <a:pt x="5045075" y="5780088"/>
                  </a:lnTo>
                  <a:lnTo>
                    <a:pt x="5213350" y="5467350"/>
                  </a:lnTo>
                  <a:lnTo>
                    <a:pt x="5380038" y="5149850"/>
                  </a:lnTo>
                  <a:close/>
                  <a:moveTo>
                    <a:pt x="576262" y="4632325"/>
                  </a:moveTo>
                  <a:lnTo>
                    <a:pt x="685799" y="4827588"/>
                  </a:lnTo>
                  <a:lnTo>
                    <a:pt x="796925" y="5030788"/>
                  </a:lnTo>
                  <a:lnTo>
                    <a:pt x="909637" y="5235575"/>
                  </a:lnTo>
                  <a:lnTo>
                    <a:pt x="1019175" y="5456238"/>
                  </a:lnTo>
                  <a:lnTo>
                    <a:pt x="1031875" y="5481638"/>
                  </a:lnTo>
                  <a:lnTo>
                    <a:pt x="1039812" y="5508626"/>
                  </a:lnTo>
                  <a:lnTo>
                    <a:pt x="1046162" y="5532438"/>
                  </a:lnTo>
                  <a:lnTo>
                    <a:pt x="1049337" y="5559426"/>
                  </a:lnTo>
                  <a:lnTo>
                    <a:pt x="1049337" y="5580063"/>
                  </a:lnTo>
                  <a:lnTo>
                    <a:pt x="1046162" y="5600701"/>
                  </a:lnTo>
                  <a:lnTo>
                    <a:pt x="1039812" y="5621338"/>
                  </a:lnTo>
                  <a:lnTo>
                    <a:pt x="1028699" y="5640388"/>
                  </a:lnTo>
                  <a:lnTo>
                    <a:pt x="1019175" y="5657851"/>
                  </a:lnTo>
                  <a:lnTo>
                    <a:pt x="1004887" y="5672138"/>
                  </a:lnTo>
                  <a:lnTo>
                    <a:pt x="987425" y="5684838"/>
                  </a:lnTo>
                  <a:lnTo>
                    <a:pt x="968375" y="5695951"/>
                  </a:lnTo>
                  <a:lnTo>
                    <a:pt x="947737" y="5705476"/>
                  </a:lnTo>
                  <a:lnTo>
                    <a:pt x="923925" y="5711826"/>
                  </a:lnTo>
                  <a:lnTo>
                    <a:pt x="896937" y="5713413"/>
                  </a:lnTo>
                  <a:lnTo>
                    <a:pt x="871537" y="5716588"/>
                  </a:lnTo>
                  <a:lnTo>
                    <a:pt x="844549" y="5716588"/>
                  </a:lnTo>
                  <a:lnTo>
                    <a:pt x="814387" y="5716588"/>
                  </a:lnTo>
                  <a:lnTo>
                    <a:pt x="787399" y="5713413"/>
                  </a:lnTo>
                  <a:lnTo>
                    <a:pt x="757237" y="5711826"/>
                  </a:lnTo>
                  <a:lnTo>
                    <a:pt x="728662" y="5702301"/>
                  </a:lnTo>
                  <a:lnTo>
                    <a:pt x="695325" y="5692776"/>
                  </a:lnTo>
                  <a:lnTo>
                    <a:pt x="636587" y="5668963"/>
                  </a:lnTo>
                  <a:lnTo>
                    <a:pt x="576262" y="5637213"/>
                  </a:lnTo>
                  <a:lnTo>
                    <a:pt x="520699" y="5600701"/>
                  </a:lnTo>
                  <a:lnTo>
                    <a:pt x="463549" y="5556251"/>
                  </a:lnTo>
                  <a:lnTo>
                    <a:pt x="406399" y="5508626"/>
                  </a:lnTo>
                  <a:lnTo>
                    <a:pt x="360362" y="5457826"/>
                  </a:lnTo>
                  <a:lnTo>
                    <a:pt x="312737" y="5405438"/>
                  </a:lnTo>
                  <a:lnTo>
                    <a:pt x="269875" y="5351463"/>
                  </a:lnTo>
                  <a:lnTo>
                    <a:pt x="234949" y="5294313"/>
                  </a:lnTo>
                  <a:lnTo>
                    <a:pt x="207962" y="5238750"/>
                  </a:lnTo>
                  <a:lnTo>
                    <a:pt x="184149" y="5184775"/>
                  </a:lnTo>
                  <a:lnTo>
                    <a:pt x="177799" y="5157788"/>
                  </a:lnTo>
                  <a:lnTo>
                    <a:pt x="173037" y="5130800"/>
                  </a:lnTo>
                  <a:lnTo>
                    <a:pt x="169862" y="5105400"/>
                  </a:lnTo>
                  <a:lnTo>
                    <a:pt x="166687" y="5081588"/>
                  </a:lnTo>
                  <a:lnTo>
                    <a:pt x="169862" y="5054600"/>
                  </a:lnTo>
                  <a:lnTo>
                    <a:pt x="173037" y="5024438"/>
                  </a:lnTo>
                  <a:lnTo>
                    <a:pt x="180975" y="4997450"/>
                  </a:lnTo>
                  <a:lnTo>
                    <a:pt x="190499" y="4973638"/>
                  </a:lnTo>
                  <a:lnTo>
                    <a:pt x="201612" y="4949825"/>
                  </a:lnTo>
                  <a:lnTo>
                    <a:pt x="214312" y="4929188"/>
                  </a:lnTo>
                  <a:lnTo>
                    <a:pt x="228599" y="4908550"/>
                  </a:lnTo>
                  <a:lnTo>
                    <a:pt x="241299" y="4894263"/>
                  </a:lnTo>
                  <a:lnTo>
                    <a:pt x="285749" y="4851400"/>
                  </a:lnTo>
                  <a:lnTo>
                    <a:pt x="330199" y="4816475"/>
                  </a:lnTo>
                  <a:lnTo>
                    <a:pt x="377825" y="4779963"/>
                  </a:lnTo>
                  <a:lnTo>
                    <a:pt x="422275" y="4748213"/>
                  </a:lnTo>
                  <a:lnTo>
                    <a:pt x="507999" y="4687888"/>
                  </a:lnTo>
                  <a:lnTo>
                    <a:pt x="544512" y="4662488"/>
                  </a:lnTo>
                  <a:close/>
                  <a:moveTo>
                    <a:pt x="6180138" y="3546475"/>
                  </a:moveTo>
                  <a:lnTo>
                    <a:pt x="6124576" y="3562350"/>
                  </a:lnTo>
                  <a:lnTo>
                    <a:pt x="6076951" y="3579813"/>
                  </a:lnTo>
                  <a:lnTo>
                    <a:pt x="6037263" y="3600450"/>
                  </a:lnTo>
                  <a:lnTo>
                    <a:pt x="6002338" y="3624263"/>
                  </a:lnTo>
                  <a:lnTo>
                    <a:pt x="5978526" y="3651250"/>
                  </a:lnTo>
                  <a:lnTo>
                    <a:pt x="5961063" y="3678238"/>
                  </a:lnTo>
                  <a:lnTo>
                    <a:pt x="5948363" y="3705225"/>
                  </a:lnTo>
                  <a:lnTo>
                    <a:pt x="5945188" y="3719513"/>
                  </a:lnTo>
                  <a:lnTo>
                    <a:pt x="5945188" y="3733800"/>
                  </a:lnTo>
                  <a:lnTo>
                    <a:pt x="5986463" y="3698875"/>
                  </a:lnTo>
                  <a:lnTo>
                    <a:pt x="6046788" y="3654425"/>
                  </a:lnTo>
                  <a:lnTo>
                    <a:pt x="6115051" y="3600450"/>
                  </a:lnTo>
                  <a:lnTo>
                    <a:pt x="6148388" y="3573463"/>
                  </a:lnTo>
                  <a:close/>
                  <a:moveTo>
                    <a:pt x="279400" y="2203450"/>
                  </a:moveTo>
                  <a:lnTo>
                    <a:pt x="354013" y="2203450"/>
                  </a:lnTo>
                  <a:lnTo>
                    <a:pt x="327025" y="2274888"/>
                  </a:lnTo>
                  <a:lnTo>
                    <a:pt x="303213" y="2343150"/>
                  </a:lnTo>
                  <a:lnTo>
                    <a:pt x="261938" y="2482850"/>
                  </a:lnTo>
                  <a:lnTo>
                    <a:pt x="217488" y="2625726"/>
                  </a:lnTo>
                  <a:lnTo>
                    <a:pt x="193675" y="2693988"/>
                  </a:lnTo>
                  <a:lnTo>
                    <a:pt x="166688" y="2765425"/>
                  </a:lnTo>
                  <a:lnTo>
                    <a:pt x="169863" y="2792413"/>
                  </a:lnTo>
                  <a:lnTo>
                    <a:pt x="173038" y="2819400"/>
                  </a:lnTo>
                  <a:lnTo>
                    <a:pt x="180975" y="2844801"/>
                  </a:lnTo>
                  <a:lnTo>
                    <a:pt x="190500" y="2871788"/>
                  </a:lnTo>
                  <a:lnTo>
                    <a:pt x="201613" y="2895601"/>
                  </a:lnTo>
                  <a:lnTo>
                    <a:pt x="214313" y="2916238"/>
                  </a:lnTo>
                  <a:lnTo>
                    <a:pt x="228600" y="2935288"/>
                  </a:lnTo>
                  <a:lnTo>
                    <a:pt x="241300" y="2952751"/>
                  </a:lnTo>
                  <a:lnTo>
                    <a:pt x="242888" y="2959101"/>
                  </a:lnTo>
                  <a:lnTo>
                    <a:pt x="242888" y="2963863"/>
                  </a:lnTo>
                  <a:lnTo>
                    <a:pt x="255588" y="2973388"/>
                  </a:lnTo>
                  <a:lnTo>
                    <a:pt x="266700" y="2979738"/>
                  </a:lnTo>
                  <a:lnTo>
                    <a:pt x="288925" y="2984501"/>
                  </a:lnTo>
                  <a:lnTo>
                    <a:pt x="336550" y="2987676"/>
                  </a:lnTo>
                  <a:lnTo>
                    <a:pt x="388938" y="2987676"/>
                  </a:lnTo>
                  <a:lnTo>
                    <a:pt x="404813" y="2987676"/>
                  </a:lnTo>
                  <a:lnTo>
                    <a:pt x="425450" y="2982913"/>
                  </a:lnTo>
                  <a:lnTo>
                    <a:pt x="469900" y="2963863"/>
                  </a:lnTo>
                  <a:lnTo>
                    <a:pt x="520700" y="2940051"/>
                  </a:lnTo>
                  <a:lnTo>
                    <a:pt x="576263" y="2914651"/>
                  </a:lnTo>
                  <a:lnTo>
                    <a:pt x="573088" y="2946401"/>
                  </a:lnTo>
                  <a:lnTo>
                    <a:pt x="568325" y="2979738"/>
                  </a:lnTo>
                  <a:lnTo>
                    <a:pt x="558801" y="3008313"/>
                  </a:lnTo>
                  <a:lnTo>
                    <a:pt x="544513" y="3038476"/>
                  </a:lnTo>
                  <a:lnTo>
                    <a:pt x="528638" y="3062288"/>
                  </a:lnTo>
                  <a:lnTo>
                    <a:pt x="508000" y="3086101"/>
                  </a:lnTo>
                  <a:lnTo>
                    <a:pt x="487363" y="3106738"/>
                  </a:lnTo>
                  <a:lnTo>
                    <a:pt x="463550" y="3124201"/>
                  </a:lnTo>
                  <a:lnTo>
                    <a:pt x="439738" y="3136901"/>
                  </a:lnTo>
                  <a:lnTo>
                    <a:pt x="412750" y="3148013"/>
                  </a:lnTo>
                  <a:lnTo>
                    <a:pt x="382588" y="3157538"/>
                  </a:lnTo>
                  <a:lnTo>
                    <a:pt x="357188" y="3160713"/>
                  </a:lnTo>
                  <a:lnTo>
                    <a:pt x="327025" y="3160713"/>
                  </a:lnTo>
                  <a:lnTo>
                    <a:pt x="296863" y="3157538"/>
                  </a:lnTo>
                  <a:lnTo>
                    <a:pt x="269875" y="3148013"/>
                  </a:lnTo>
                  <a:lnTo>
                    <a:pt x="241300" y="3136901"/>
                  </a:lnTo>
                  <a:lnTo>
                    <a:pt x="228600" y="3130551"/>
                  </a:lnTo>
                  <a:lnTo>
                    <a:pt x="214313" y="3119438"/>
                  </a:lnTo>
                  <a:lnTo>
                    <a:pt x="187325" y="3092451"/>
                  </a:lnTo>
                  <a:lnTo>
                    <a:pt x="160338" y="3055938"/>
                  </a:lnTo>
                  <a:lnTo>
                    <a:pt x="133350" y="3017838"/>
                  </a:lnTo>
                  <a:lnTo>
                    <a:pt x="109538" y="2970213"/>
                  </a:lnTo>
                  <a:lnTo>
                    <a:pt x="85725" y="2922588"/>
                  </a:lnTo>
                  <a:lnTo>
                    <a:pt x="65088" y="2868613"/>
                  </a:lnTo>
                  <a:lnTo>
                    <a:pt x="47625" y="2816225"/>
                  </a:lnTo>
                  <a:lnTo>
                    <a:pt x="30163" y="2762250"/>
                  </a:lnTo>
                  <a:lnTo>
                    <a:pt x="17463" y="2708275"/>
                  </a:lnTo>
                  <a:lnTo>
                    <a:pt x="9525" y="2655888"/>
                  </a:lnTo>
                  <a:lnTo>
                    <a:pt x="3175" y="2608263"/>
                  </a:lnTo>
                  <a:lnTo>
                    <a:pt x="0" y="2563813"/>
                  </a:lnTo>
                  <a:lnTo>
                    <a:pt x="0" y="2524125"/>
                  </a:lnTo>
                  <a:lnTo>
                    <a:pt x="9525" y="2492375"/>
                  </a:lnTo>
                  <a:lnTo>
                    <a:pt x="11113" y="2476500"/>
                  </a:lnTo>
                  <a:lnTo>
                    <a:pt x="17463" y="2465388"/>
                  </a:lnTo>
                  <a:lnTo>
                    <a:pt x="47625" y="2425700"/>
                  </a:lnTo>
                  <a:lnTo>
                    <a:pt x="79375" y="2387600"/>
                  </a:lnTo>
                  <a:lnTo>
                    <a:pt x="112713" y="2352675"/>
                  </a:lnTo>
                  <a:lnTo>
                    <a:pt x="149225" y="2322513"/>
                  </a:lnTo>
                  <a:lnTo>
                    <a:pt x="217488" y="2260600"/>
                  </a:lnTo>
                  <a:close/>
                  <a:moveTo>
                    <a:pt x="5886450" y="2019300"/>
                  </a:moveTo>
                  <a:lnTo>
                    <a:pt x="5907087" y="2022475"/>
                  </a:lnTo>
                  <a:lnTo>
                    <a:pt x="5930900" y="2028825"/>
                  </a:lnTo>
                  <a:lnTo>
                    <a:pt x="5957888" y="2036763"/>
                  </a:lnTo>
                  <a:lnTo>
                    <a:pt x="5984875" y="2049463"/>
                  </a:lnTo>
                  <a:lnTo>
                    <a:pt x="6010275" y="2060575"/>
                  </a:lnTo>
                  <a:lnTo>
                    <a:pt x="6034088" y="2078038"/>
                  </a:lnTo>
                  <a:lnTo>
                    <a:pt x="6057900" y="2093913"/>
                  </a:lnTo>
                  <a:lnTo>
                    <a:pt x="5951538" y="2170113"/>
                  </a:lnTo>
                  <a:lnTo>
                    <a:pt x="5897562" y="2209800"/>
                  </a:lnTo>
                  <a:lnTo>
                    <a:pt x="5838825" y="2244725"/>
                  </a:lnTo>
                  <a:lnTo>
                    <a:pt x="5811837" y="2216150"/>
                  </a:lnTo>
                  <a:lnTo>
                    <a:pt x="5788025" y="2182813"/>
                  </a:lnTo>
                  <a:lnTo>
                    <a:pt x="5775325" y="2165350"/>
                  </a:lnTo>
                  <a:lnTo>
                    <a:pt x="5770562" y="2146300"/>
                  </a:lnTo>
                  <a:lnTo>
                    <a:pt x="5764212" y="2132013"/>
                  </a:lnTo>
                  <a:lnTo>
                    <a:pt x="5764212" y="2117725"/>
                  </a:lnTo>
                  <a:lnTo>
                    <a:pt x="5770562" y="2101850"/>
                  </a:lnTo>
                  <a:lnTo>
                    <a:pt x="5778500" y="2087563"/>
                  </a:lnTo>
                  <a:lnTo>
                    <a:pt x="5791200" y="2073275"/>
                  </a:lnTo>
                  <a:lnTo>
                    <a:pt x="5805487" y="2057400"/>
                  </a:lnTo>
                  <a:lnTo>
                    <a:pt x="5821362" y="2046288"/>
                  </a:lnTo>
                  <a:lnTo>
                    <a:pt x="5838825" y="2033588"/>
                  </a:lnTo>
                  <a:lnTo>
                    <a:pt x="5853112" y="2025650"/>
                  </a:lnTo>
                  <a:lnTo>
                    <a:pt x="5870575" y="2022475"/>
                  </a:lnTo>
                  <a:close/>
                  <a:moveTo>
                    <a:pt x="6169026" y="1685925"/>
                  </a:moveTo>
                  <a:lnTo>
                    <a:pt x="6076951" y="1712913"/>
                  </a:lnTo>
                  <a:lnTo>
                    <a:pt x="5984875" y="1739900"/>
                  </a:lnTo>
                  <a:lnTo>
                    <a:pt x="5938838" y="1757363"/>
                  </a:lnTo>
                  <a:lnTo>
                    <a:pt x="5894388" y="1774825"/>
                  </a:lnTo>
                  <a:lnTo>
                    <a:pt x="5849938" y="1798638"/>
                  </a:lnTo>
                  <a:lnTo>
                    <a:pt x="5805488" y="1828800"/>
                  </a:lnTo>
                  <a:lnTo>
                    <a:pt x="5764213" y="1862138"/>
                  </a:lnTo>
                  <a:lnTo>
                    <a:pt x="5722938" y="1897063"/>
                  </a:lnTo>
                  <a:lnTo>
                    <a:pt x="5683250" y="1933575"/>
                  </a:lnTo>
                  <a:lnTo>
                    <a:pt x="5648325" y="1971675"/>
                  </a:lnTo>
                  <a:lnTo>
                    <a:pt x="5576888" y="2052638"/>
                  </a:lnTo>
                  <a:lnTo>
                    <a:pt x="5502275" y="2128838"/>
                  </a:lnTo>
                  <a:lnTo>
                    <a:pt x="5522913" y="2122488"/>
                  </a:lnTo>
                  <a:lnTo>
                    <a:pt x="5543550" y="2117725"/>
                  </a:lnTo>
                  <a:lnTo>
                    <a:pt x="5586413" y="2098675"/>
                  </a:lnTo>
                  <a:lnTo>
                    <a:pt x="5607050" y="2093913"/>
                  </a:lnTo>
                  <a:lnTo>
                    <a:pt x="5624513" y="2087563"/>
                  </a:lnTo>
                  <a:lnTo>
                    <a:pt x="5641975" y="2087563"/>
                  </a:lnTo>
                  <a:lnTo>
                    <a:pt x="5657850" y="2093913"/>
                  </a:lnTo>
                  <a:lnTo>
                    <a:pt x="5832475" y="2357438"/>
                  </a:lnTo>
                  <a:lnTo>
                    <a:pt x="5975350" y="2265363"/>
                  </a:lnTo>
                  <a:lnTo>
                    <a:pt x="6115051" y="2170113"/>
                  </a:lnTo>
                  <a:lnTo>
                    <a:pt x="6264276" y="2078038"/>
                  </a:lnTo>
                  <a:lnTo>
                    <a:pt x="6340476" y="2030413"/>
                  </a:lnTo>
                  <a:lnTo>
                    <a:pt x="6424613" y="1982788"/>
                  </a:lnTo>
                  <a:lnTo>
                    <a:pt x="6400801" y="1981200"/>
                  </a:lnTo>
                  <a:lnTo>
                    <a:pt x="6364288" y="1971675"/>
                  </a:lnTo>
                  <a:lnTo>
                    <a:pt x="6323013" y="1958975"/>
                  </a:lnTo>
                  <a:lnTo>
                    <a:pt x="6302376" y="1947863"/>
                  </a:lnTo>
                  <a:lnTo>
                    <a:pt x="6281738" y="1935163"/>
                  </a:lnTo>
                  <a:lnTo>
                    <a:pt x="6261101" y="1917700"/>
                  </a:lnTo>
                  <a:lnTo>
                    <a:pt x="6240463" y="1900238"/>
                  </a:lnTo>
                  <a:lnTo>
                    <a:pt x="6221413" y="1876425"/>
                  </a:lnTo>
                  <a:lnTo>
                    <a:pt x="6203951" y="1849438"/>
                  </a:lnTo>
                  <a:lnTo>
                    <a:pt x="6192838" y="1817688"/>
                  </a:lnTo>
                  <a:lnTo>
                    <a:pt x="6180138" y="1778000"/>
                  </a:lnTo>
                  <a:lnTo>
                    <a:pt x="6170613" y="1736725"/>
                  </a:lnTo>
                  <a:close/>
                  <a:moveTo>
                    <a:pt x="8401050" y="1338262"/>
                  </a:moveTo>
                  <a:lnTo>
                    <a:pt x="8332788" y="1382712"/>
                  </a:lnTo>
                  <a:lnTo>
                    <a:pt x="8264525" y="1430337"/>
                  </a:lnTo>
                  <a:lnTo>
                    <a:pt x="8131175" y="1531937"/>
                  </a:lnTo>
                  <a:lnTo>
                    <a:pt x="8002588" y="1630363"/>
                  </a:lnTo>
                  <a:lnTo>
                    <a:pt x="7886700" y="1722438"/>
                  </a:lnTo>
                  <a:lnTo>
                    <a:pt x="7920038" y="1727200"/>
                  </a:lnTo>
                  <a:lnTo>
                    <a:pt x="7954963" y="1727200"/>
                  </a:lnTo>
                  <a:lnTo>
                    <a:pt x="7993063" y="1725613"/>
                  </a:lnTo>
                  <a:lnTo>
                    <a:pt x="8029575" y="1716088"/>
                  </a:lnTo>
                  <a:lnTo>
                    <a:pt x="8064500" y="1703388"/>
                  </a:lnTo>
                  <a:lnTo>
                    <a:pt x="8101013" y="1689100"/>
                  </a:lnTo>
                  <a:lnTo>
                    <a:pt x="8135938" y="1668463"/>
                  </a:lnTo>
                  <a:lnTo>
                    <a:pt x="8172450" y="1644650"/>
                  </a:lnTo>
                  <a:lnTo>
                    <a:pt x="8204200" y="1617662"/>
                  </a:lnTo>
                  <a:lnTo>
                    <a:pt x="8237538" y="1587500"/>
                  </a:lnTo>
                  <a:lnTo>
                    <a:pt x="8270875" y="1555750"/>
                  </a:lnTo>
                  <a:lnTo>
                    <a:pt x="8299450" y="1516062"/>
                  </a:lnTo>
                  <a:lnTo>
                    <a:pt x="8329613" y="1477963"/>
                  </a:lnTo>
                  <a:lnTo>
                    <a:pt x="8356600" y="1433512"/>
                  </a:lnTo>
                  <a:lnTo>
                    <a:pt x="8380413" y="1389062"/>
                  </a:lnTo>
                  <a:close/>
                  <a:moveTo>
                    <a:pt x="4067176" y="1181100"/>
                  </a:moveTo>
                  <a:lnTo>
                    <a:pt x="3979864" y="1184275"/>
                  </a:lnTo>
                  <a:lnTo>
                    <a:pt x="3900489" y="1192213"/>
                  </a:lnTo>
                  <a:lnTo>
                    <a:pt x="3860801" y="1201738"/>
                  </a:lnTo>
                  <a:lnTo>
                    <a:pt x="3825876" y="1211263"/>
                  </a:lnTo>
                  <a:lnTo>
                    <a:pt x="3790951" y="1219200"/>
                  </a:lnTo>
                  <a:lnTo>
                    <a:pt x="3757613" y="1231900"/>
                  </a:lnTo>
                  <a:lnTo>
                    <a:pt x="3724276" y="1246188"/>
                  </a:lnTo>
                  <a:lnTo>
                    <a:pt x="3695701" y="1260475"/>
                  </a:lnTo>
                  <a:lnTo>
                    <a:pt x="3665538" y="1279525"/>
                  </a:lnTo>
                  <a:lnTo>
                    <a:pt x="3635376" y="1296988"/>
                  </a:lnTo>
                  <a:lnTo>
                    <a:pt x="3608388" y="1317625"/>
                  </a:lnTo>
                  <a:lnTo>
                    <a:pt x="3581401" y="1341438"/>
                  </a:lnTo>
                  <a:lnTo>
                    <a:pt x="3557588" y="1365250"/>
                  </a:lnTo>
                  <a:lnTo>
                    <a:pt x="3533776" y="1392238"/>
                  </a:lnTo>
                  <a:lnTo>
                    <a:pt x="3509963" y="1419225"/>
                  </a:lnTo>
                  <a:lnTo>
                    <a:pt x="3489326" y="1450975"/>
                  </a:lnTo>
                  <a:lnTo>
                    <a:pt x="3468688" y="1481138"/>
                  </a:lnTo>
                  <a:lnTo>
                    <a:pt x="3448051" y="1516063"/>
                  </a:lnTo>
                  <a:lnTo>
                    <a:pt x="3413126" y="1590675"/>
                  </a:lnTo>
                  <a:lnTo>
                    <a:pt x="3379788" y="1671638"/>
                  </a:lnTo>
                  <a:lnTo>
                    <a:pt x="3349626" y="1763713"/>
                  </a:lnTo>
                  <a:lnTo>
                    <a:pt x="3325813" y="1865313"/>
                  </a:lnTo>
                  <a:lnTo>
                    <a:pt x="3302001" y="1971676"/>
                  </a:lnTo>
                  <a:lnTo>
                    <a:pt x="3281363" y="2090738"/>
                  </a:lnTo>
                  <a:lnTo>
                    <a:pt x="3368676" y="1944688"/>
                  </a:lnTo>
                  <a:lnTo>
                    <a:pt x="3451226" y="1787526"/>
                  </a:lnTo>
                  <a:lnTo>
                    <a:pt x="3533776" y="1624013"/>
                  </a:lnTo>
                  <a:lnTo>
                    <a:pt x="3617913" y="1454150"/>
                  </a:lnTo>
                  <a:lnTo>
                    <a:pt x="3652838" y="1454150"/>
                  </a:lnTo>
                  <a:lnTo>
                    <a:pt x="3656013" y="1495425"/>
                  </a:lnTo>
                  <a:lnTo>
                    <a:pt x="3659188" y="1531938"/>
                  </a:lnTo>
                  <a:lnTo>
                    <a:pt x="3673476" y="1600200"/>
                  </a:lnTo>
                  <a:lnTo>
                    <a:pt x="3686176" y="1658938"/>
                  </a:lnTo>
                  <a:lnTo>
                    <a:pt x="3689351" y="1689100"/>
                  </a:lnTo>
                  <a:lnTo>
                    <a:pt x="3692526" y="1716088"/>
                  </a:lnTo>
                  <a:lnTo>
                    <a:pt x="3713163" y="1662113"/>
                  </a:lnTo>
                  <a:lnTo>
                    <a:pt x="3736976" y="1609725"/>
                  </a:lnTo>
                  <a:lnTo>
                    <a:pt x="3757613" y="1562101"/>
                  </a:lnTo>
                  <a:lnTo>
                    <a:pt x="3784601" y="1514475"/>
                  </a:lnTo>
                  <a:lnTo>
                    <a:pt x="3811588" y="1471613"/>
                  </a:lnTo>
                  <a:lnTo>
                    <a:pt x="3840163" y="1430338"/>
                  </a:lnTo>
                  <a:lnTo>
                    <a:pt x="3870326" y="1392238"/>
                  </a:lnTo>
                  <a:lnTo>
                    <a:pt x="3906839" y="1355725"/>
                  </a:lnTo>
                  <a:lnTo>
                    <a:pt x="3941764" y="1327150"/>
                  </a:lnTo>
                  <a:lnTo>
                    <a:pt x="3979864" y="1296988"/>
                  </a:lnTo>
                  <a:lnTo>
                    <a:pt x="4022726" y="1273175"/>
                  </a:lnTo>
                  <a:lnTo>
                    <a:pt x="4067176" y="1249363"/>
                  </a:lnTo>
                  <a:lnTo>
                    <a:pt x="4117976" y="1231900"/>
                  </a:lnTo>
                  <a:lnTo>
                    <a:pt x="4167189" y="1216025"/>
                  </a:lnTo>
                  <a:lnTo>
                    <a:pt x="4224339" y="1201738"/>
                  </a:lnTo>
                  <a:lnTo>
                    <a:pt x="4286251" y="1195388"/>
                  </a:lnTo>
                  <a:lnTo>
                    <a:pt x="4170364" y="1184275"/>
                  </a:lnTo>
                  <a:lnTo>
                    <a:pt x="4117976" y="1181100"/>
                  </a:lnTo>
                  <a:close/>
                  <a:moveTo>
                    <a:pt x="5586413" y="1166812"/>
                  </a:moveTo>
                  <a:lnTo>
                    <a:pt x="5481638" y="1204912"/>
                  </a:lnTo>
                  <a:lnTo>
                    <a:pt x="5437188" y="1225550"/>
                  </a:lnTo>
                  <a:lnTo>
                    <a:pt x="5399088" y="1243012"/>
                  </a:lnTo>
                  <a:lnTo>
                    <a:pt x="5365751" y="1260475"/>
                  </a:lnTo>
                  <a:lnTo>
                    <a:pt x="5335588" y="1282700"/>
                  </a:lnTo>
                  <a:lnTo>
                    <a:pt x="5308601" y="1300162"/>
                  </a:lnTo>
                  <a:lnTo>
                    <a:pt x="5287963" y="1320800"/>
                  </a:lnTo>
                  <a:lnTo>
                    <a:pt x="5270501" y="1341437"/>
                  </a:lnTo>
                  <a:lnTo>
                    <a:pt x="5259388" y="1362075"/>
                  </a:lnTo>
                  <a:lnTo>
                    <a:pt x="5246688" y="1385887"/>
                  </a:lnTo>
                  <a:lnTo>
                    <a:pt x="5240338" y="1409700"/>
                  </a:lnTo>
                  <a:lnTo>
                    <a:pt x="5237163" y="1436687"/>
                  </a:lnTo>
                  <a:lnTo>
                    <a:pt x="5237163" y="1463675"/>
                  </a:lnTo>
                  <a:lnTo>
                    <a:pt x="5240338" y="1492250"/>
                  </a:lnTo>
                  <a:lnTo>
                    <a:pt x="5246688" y="1525587"/>
                  </a:lnTo>
                  <a:lnTo>
                    <a:pt x="5287963" y="1484312"/>
                  </a:lnTo>
                  <a:lnTo>
                    <a:pt x="5330826" y="1439862"/>
                  </a:lnTo>
                  <a:lnTo>
                    <a:pt x="5416551" y="1347787"/>
                  </a:lnTo>
                  <a:lnTo>
                    <a:pt x="5499101" y="1252537"/>
                  </a:lnTo>
                  <a:lnTo>
                    <a:pt x="5540376" y="1208087"/>
                  </a:lnTo>
                  <a:close/>
                  <a:moveTo>
                    <a:pt x="5434013" y="0"/>
                  </a:moveTo>
                  <a:lnTo>
                    <a:pt x="5519738" y="3175"/>
                  </a:lnTo>
                  <a:lnTo>
                    <a:pt x="5610226" y="12700"/>
                  </a:lnTo>
                  <a:lnTo>
                    <a:pt x="5699126" y="30163"/>
                  </a:lnTo>
                  <a:lnTo>
                    <a:pt x="5788026" y="50800"/>
                  </a:lnTo>
                  <a:lnTo>
                    <a:pt x="5876926" y="77788"/>
                  </a:lnTo>
                  <a:lnTo>
                    <a:pt x="5965826" y="111125"/>
                  </a:lnTo>
                  <a:lnTo>
                    <a:pt x="6054726" y="146050"/>
                  </a:lnTo>
                  <a:lnTo>
                    <a:pt x="6142038" y="187325"/>
                  </a:lnTo>
                  <a:lnTo>
                    <a:pt x="6237288" y="258763"/>
                  </a:lnTo>
                  <a:lnTo>
                    <a:pt x="6329363" y="333375"/>
                  </a:lnTo>
                  <a:lnTo>
                    <a:pt x="6418263" y="407988"/>
                  </a:lnTo>
                  <a:lnTo>
                    <a:pt x="6507163" y="485775"/>
                  </a:lnTo>
                  <a:lnTo>
                    <a:pt x="6677026" y="639763"/>
                  </a:lnTo>
                  <a:lnTo>
                    <a:pt x="6762751" y="714375"/>
                  </a:lnTo>
                  <a:lnTo>
                    <a:pt x="6846888" y="785813"/>
                  </a:lnTo>
                  <a:lnTo>
                    <a:pt x="6846888" y="796926"/>
                  </a:lnTo>
                  <a:lnTo>
                    <a:pt x="6851651" y="812801"/>
                  </a:lnTo>
                  <a:lnTo>
                    <a:pt x="6858001" y="823913"/>
                  </a:lnTo>
                  <a:lnTo>
                    <a:pt x="6867526" y="836613"/>
                  </a:lnTo>
                  <a:lnTo>
                    <a:pt x="6878638" y="844550"/>
                  </a:lnTo>
                  <a:lnTo>
                    <a:pt x="6891338" y="854075"/>
                  </a:lnTo>
                  <a:lnTo>
                    <a:pt x="6905626" y="857250"/>
                  </a:lnTo>
                  <a:lnTo>
                    <a:pt x="6919913" y="860425"/>
                  </a:lnTo>
                  <a:lnTo>
                    <a:pt x="6973888" y="868363"/>
                  </a:lnTo>
                  <a:lnTo>
                    <a:pt x="7024688" y="884238"/>
                  </a:lnTo>
                  <a:lnTo>
                    <a:pt x="7072313" y="901700"/>
                  </a:lnTo>
                  <a:lnTo>
                    <a:pt x="7116763" y="925513"/>
                  </a:lnTo>
                  <a:lnTo>
                    <a:pt x="7158038" y="952500"/>
                  </a:lnTo>
                  <a:lnTo>
                    <a:pt x="7199313" y="981075"/>
                  </a:lnTo>
                  <a:lnTo>
                    <a:pt x="7235826" y="1014413"/>
                  </a:lnTo>
                  <a:lnTo>
                    <a:pt x="7270751" y="1049338"/>
                  </a:lnTo>
                  <a:lnTo>
                    <a:pt x="7307263" y="1089025"/>
                  </a:lnTo>
                  <a:lnTo>
                    <a:pt x="7337426" y="1127125"/>
                  </a:lnTo>
                  <a:lnTo>
                    <a:pt x="7399338" y="1211263"/>
                  </a:lnTo>
                  <a:lnTo>
                    <a:pt x="7454901" y="1296988"/>
                  </a:lnTo>
                  <a:lnTo>
                    <a:pt x="7512051" y="1382713"/>
                  </a:lnTo>
                  <a:lnTo>
                    <a:pt x="7069138" y="1492250"/>
                  </a:lnTo>
                  <a:lnTo>
                    <a:pt x="7083426" y="1573213"/>
                  </a:lnTo>
                  <a:lnTo>
                    <a:pt x="7092951" y="1611313"/>
                  </a:lnTo>
                  <a:lnTo>
                    <a:pt x="7104063" y="1647826"/>
                  </a:lnTo>
                  <a:lnTo>
                    <a:pt x="7116763" y="1677988"/>
                  </a:lnTo>
                  <a:lnTo>
                    <a:pt x="7131051" y="1706563"/>
                  </a:lnTo>
                  <a:lnTo>
                    <a:pt x="7150101" y="1733550"/>
                  </a:lnTo>
                  <a:lnTo>
                    <a:pt x="7170738" y="1754188"/>
                  </a:lnTo>
                  <a:lnTo>
                    <a:pt x="7191376" y="1774825"/>
                  </a:lnTo>
                  <a:lnTo>
                    <a:pt x="7218363" y="1790700"/>
                  </a:lnTo>
                  <a:lnTo>
                    <a:pt x="7243763" y="1801813"/>
                  </a:lnTo>
                  <a:lnTo>
                    <a:pt x="7277101" y="1811338"/>
                  </a:lnTo>
                  <a:lnTo>
                    <a:pt x="7310438" y="1814513"/>
                  </a:lnTo>
                  <a:lnTo>
                    <a:pt x="7348538" y="1811338"/>
                  </a:lnTo>
                  <a:lnTo>
                    <a:pt x="7392988" y="1804988"/>
                  </a:lnTo>
                  <a:lnTo>
                    <a:pt x="7437438" y="1793875"/>
                  </a:lnTo>
                  <a:lnTo>
                    <a:pt x="7550151" y="1906588"/>
                  </a:lnTo>
                  <a:lnTo>
                    <a:pt x="7362826" y="1941513"/>
                  </a:lnTo>
                  <a:lnTo>
                    <a:pt x="7221538" y="1974850"/>
                  </a:lnTo>
                  <a:lnTo>
                    <a:pt x="7164388" y="1992313"/>
                  </a:lnTo>
                  <a:lnTo>
                    <a:pt x="7116763" y="2006600"/>
                  </a:lnTo>
                  <a:lnTo>
                    <a:pt x="7075488" y="2025650"/>
                  </a:lnTo>
                  <a:lnTo>
                    <a:pt x="7038976" y="2046288"/>
                  </a:lnTo>
                  <a:lnTo>
                    <a:pt x="7011988" y="2066925"/>
                  </a:lnTo>
                  <a:lnTo>
                    <a:pt x="6988176" y="2093913"/>
                  </a:lnTo>
                  <a:lnTo>
                    <a:pt x="6970713" y="2122488"/>
                  </a:lnTo>
                  <a:lnTo>
                    <a:pt x="6956426" y="2159000"/>
                  </a:lnTo>
                  <a:lnTo>
                    <a:pt x="6943726" y="2197100"/>
                  </a:lnTo>
                  <a:lnTo>
                    <a:pt x="6935788" y="2241550"/>
                  </a:lnTo>
                  <a:lnTo>
                    <a:pt x="6926263" y="2295525"/>
                  </a:lnTo>
                  <a:lnTo>
                    <a:pt x="6919913" y="2355850"/>
                  </a:lnTo>
                  <a:lnTo>
                    <a:pt x="6946901" y="2298700"/>
                  </a:lnTo>
                  <a:lnTo>
                    <a:pt x="6973888" y="2244725"/>
                  </a:lnTo>
                  <a:lnTo>
                    <a:pt x="7004051" y="2200275"/>
                  </a:lnTo>
                  <a:lnTo>
                    <a:pt x="7015163" y="2182813"/>
                  </a:lnTo>
                  <a:lnTo>
                    <a:pt x="7031038" y="2168525"/>
                  </a:lnTo>
                  <a:lnTo>
                    <a:pt x="7081838" y="2117725"/>
                  </a:lnTo>
                  <a:lnTo>
                    <a:pt x="7127876" y="2073276"/>
                  </a:lnTo>
                  <a:lnTo>
                    <a:pt x="7181851" y="2030413"/>
                  </a:lnTo>
                  <a:lnTo>
                    <a:pt x="7253288" y="1981200"/>
                  </a:lnTo>
                  <a:lnTo>
                    <a:pt x="7226301" y="2135188"/>
                  </a:lnTo>
                  <a:lnTo>
                    <a:pt x="7197726" y="2268538"/>
                  </a:lnTo>
                  <a:lnTo>
                    <a:pt x="7170738" y="2390775"/>
                  </a:lnTo>
                  <a:lnTo>
                    <a:pt x="7140576" y="2503488"/>
                  </a:lnTo>
                  <a:lnTo>
                    <a:pt x="7178676" y="2503488"/>
                  </a:lnTo>
                  <a:lnTo>
                    <a:pt x="7235826" y="2414588"/>
                  </a:lnTo>
                  <a:lnTo>
                    <a:pt x="7289801" y="2316163"/>
                  </a:lnTo>
                  <a:lnTo>
                    <a:pt x="7345363" y="2217738"/>
                  </a:lnTo>
                  <a:lnTo>
                    <a:pt x="7402513" y="2128838"/>
                  </a:lnTo>
                  <a:lnTo>
                    <a:pt x="7405688" y="2117725"/>
                  </a:lnTo>
                  <a:lnTo>
                    <a:pt x="7413626" y="2108200"/>
                  </a:lnTo>
                  <a:lnTo>
                    <a:pt x="7426326" y="2098675"/>
                  </a:lnTo>
                  <a:lnTo>
                    <a:pt x="7443788" y="2093913"/>
                  </a:lnTo>
                  <a:lnTo>
                    <a:pt x="7478713" y="2076451"/>
                  </a:lnTo>
                  <a:lnTo>
                    <a:pt x="7497763" y="2066925"/>
                  </a:lnTo>
                  <a:lnTo>
                    <a:pt x="7512051" y="2054225"/>
                  </a:lnTo>
                  <a:lnTo>
                    <a:pt x="7539038" y="2084388"/>
                  </a:lnTo>
                  <a:lnTo>
                    <a:pt x="7553326" y="2098675"/>
                  </a:lnTo>
                  <a:lnTo>
                    <a:pt x="7562851" y="2114550"/>
                  </a:lnTo>
                  <a:lnTo>
                    <a:pt x="7573963" y="2135188"/>
                  </a:lnTo>
                  <a:lnTo>
                    <a:pt x="7580313" y="2155825"/>
                  </a:lnTo>
                  <a:lnTo>
                    <a:pt x="7586663" y="2176463"/>
                  </a:lnTo>
                  <a:lnTo>
                    <a:pt x="7586663" y="2203450"/>
                  </a:lnTo>
                  <a:lnTo>
                    <a:pt x="7586663" y="2262188"/>
                  </a:lnTo>
                  <a:lnTo>
                    <a:pt x="7580313" y="2322513"/>
                  </a:lnTo>
                  <a:lnTo>
                    <a:pt x="7569201" y="2452688"/>
                  </a:lnTo>
                  <a:lnTo>
                    <a:pt x="7556501" y="2587625"/>
                  </a:lnTo>
                  <a:lnTo>
                    <a:pt x="7550151" y="2659063"/>
                  </a:lnTo>
                  <a:lnTo>
                    <a:pt x="7550151" y="2727325"/>
                  </a:lnTo>
                  <a:lnTo>
                    <a:pt x="7589838" y="2613025"/>
                  </a:lnTo>
                  <a:lnTo>
                    <a:pt x="7624763" y="2503488"/>
                  </a:lnTo>
                  <a:lnTo>
                    <a:pt x="7654926" y="2390775"/>
                  </a:lnTo>
                  <a:lnTo>
                    <a:pt x="7666038" y="2333625"/>
                  </a:lnTo>
                  <a:lnTo>
                    <a:pt x="7675563" y="2278063"/>
                  </a:lnTo>
                  <a:lnTo>
                    <a:pt x="7681913" y="2224088"/>
                  </a:lnTo>
                  <a:lnTo>
                    <a:pt x="7688263" y="2168525"/>
                  </a:lnTo>
                  <a:lnTo>
                    <a:pt x="7689851" y="2111375"/>
                  </a:lnTo>
                  <a:lnTo>
                    <a:pt x="7689851" y="2054225"/>
                  </a:lnTo>
                  <a:lnTo>
                    <a:pt x="7688263" y="1998663"/>
                  </a:lnTo>
                  <a:lnTo>
                    <a:pt x="7681913" y="1941513"/>
                  </a:lnTo>
                  <a:lnTo>
                    <a:pt x="7672388" y="1885950"/>
                  </a:lnTo>
                  <a:lnTo>
                    <a:pt x="7661276" y="1831975"/>
                  </a:lnTo>
                  <a:lnTo>
                    <a:pt x="7654926" y="1811338"/>
                  </a:lnTo>
                  <a:lnTo>
                    <a:pt x="7651751" y="1790700"/>
                  </a:lnTo>
                  <a:lnTo>
                    <a:pt x="7651751" y="1773238"/>
                  </a:lnTo>
                  <a:lnTo>
                    <a:pt x="7651751" y="1754188"/>
                  </a:lnTo>
                  <a:lnTo>
                    <a:pt x="7654926" y="1736725"/>
                  </a:lnTo>
                  <a:lnTo>
                    <a:pt x="7661276" y="1719263"/>
                  </a:lnTo>
                  <a:lnTo>
                    <a:pt x="7675563" y="1689100"/>
                  </a:lnTo>
                  <a:lnTo>
                    <a:pt x="7696201" y="1665288"/>
                  </a:lnTo>
                  <a:lnTo>
                    <a:pt x="7720013" y="1641476"/>
                  </a:lnTo>
                  <a:lnTo>
                    <a:pt x="7743826" y="1620838"/>
                  </a:lnTo>
                  <a:lnTo>
                    <a:pt x="7773988" y="1606550"/>
                  </a:lnTo>
                  <a:lnTo>
                    <a:pt x="7805738" y="1590675"/>
                  </a:lnTo>
                  <a:lnTo>
                    <a:pt x="7839076" y="1576388"/>
                  </a:lnTo>
                  <a:lnTo>
                    <a:pt x="7904163" y="1538288"/>
                  </a:lnTo>
                  <a:lnTo>
                    <a:pt x="7967663" y="1495425"/>
                  </a:lnTo>
                  <a:lnTo>
                    <a:pt x="8026401" y="1447801"/>
                  </a:lnTo>
                  <a:lnTo>
                    <a:pt x="8085138" y="1398588"/>
                  </a:lnTo>
                  <a:lnTo>
                    <a:pt x="8142288" y="1344613"/>
                  </a:lnTo>
                  <a:lnTo>
                    <a:pt x="8255001" y="1235076"/>
                  </a:lnTo>
                  <a:lnTo>
                    <a:pt x="8275638" y="1208088"/>
                  </a:lnTo>
                  <a:lnTo>
                    <a:pt x="8296276" y="1187450"/>
                  </a:lnTo>
                  <a:lnTo>
                    <a:pt x="8318501" y="1168400"/>
                  </a:lnTo>
                  <a:lnTo>
                    <a:pt x="8339138" y="1154113"/>
                  </a:lnTo>
                  <a:lnTo>
                    <a:pt x="8359776" y="1144588"/>
                  </a:lnTo>
                  <a:lnTo>
                    <a:pt x="8377238" y="1139825"/>
                  </a:lnTo>
                  <a:lnTo>
                    <a:pt x="8397876" y="1139825"/>
                  </a:lnTo>
                  <a:lnTo>
                    <a:pt x="8415338" y="1139825"/>
                  </a:lnTo>
                  <a:lnTo>
                    <a:pt x="8435976" y="1144588"/>
                  </a:lnTo>
                  <a:lnTo>
                    <a:pt x="8455026" y="1154113"/>
                  </a:lnTo>
                  <a:lnTo>
                    <a:pt x="8472488" y="1166813"/>
                  </a:lnTo>
                  <a:lnTo>
                    <a:pt x="8489951" y="1181100"/>
                  </a:lnTo>
                  <a:lnTo>
                    <a:pt x="8504238" y="1198563"/>
                  </a:lnTo>
                  <a:lnTo>
                    <a:pt x="8523288" y="1219201"/>
                  </a:lnTo>
                  <a:lnTo>
                    <a:pt x="8537576" y="1243013"/>
                  </a:lnTo>
                  <a:lnTo>
                    <a:pt x="8551863" y="1270000"/>
                  </a:lnTo>
                  <a:lnTo>
                    <a:pt x="8605838" y="1403350"/>
                  </a:lnTo>
                  <a:lnTo>
                    <a:pt x="8659813" y="1531938"/>
                  </a:lnTo>
                  <a:lnTo>
                    <a:pt x="8680451" y="1593850"/>
                  </a:lnTo>
                  <a:lnTo>
                    <a:pt x="8704263" y="1658938"/>
                  </a:lnTo>
                  <a:lnTo>
                    <a:pt x="8721726" y="1725613"/>
                  </a:lnTo>
                  <a:lnTo>
                    <a:pt x="8737601" y="1793875"/>
                  </a:lnTo>
                  <a:lnTo>
                    <a:pt x="8763001" y="1974850"/>
                  </a:lnTo>
                  <a:lnTo>
                    <a:pt x="8785226" y="2149475"/>
                  </a:lnTo>
                  <a:lnTo>
                    <a:pt x="8789988" y="2238375"/>
                  </a:lnTo>
                  <a:lnTo>
                    <a:pt x="8796338" y="2325688"/>
                  </a:lnTo>
                  <a:lnTo>
                    <a:pt x="8802688" y="2411413"/>
                  </a:lnTo>
                  <a:lnTo>
                    <a:pt x="8802688" y="2497138"/>
                  </a:lnTo>
                  <a:lnTo>
                    <a:pt x="8802688" y="2584450"/>
                  </a:lnTo>
                  <a:lnTo>
                    <a:pt x="8796338" y="2670175"/>
                  </a:lnTo>
                  <a:lnTo>
                    <a:pt x="8789988" y="2752725"/>
                  </a:lnTo>
                  <a:lnTo>
                    <a:pt x="8778876" y="2840038"/>
                  </a:lnTo>
                  <a:lnTo>
                    <a:pt x="8763001" y="2922588"/>
                  </a:lnTo>
                  <a:lnTo>
                    <a:pt x="8748713" y="3006725"/>
                  </a:lnTo>
                  <a:lnTo>
                    <a:pt x="8724901" y="3092450"/>
                  </a:lnTo>
                  <a:lnTo>
                    <a:pt x="8701088" y="3175000"/>
                  </a:lnTo>
                  <a:lnTo>
                    <a:pt x="8670926" y="3249613"/>
                  </a:lnTo>
                  <a:lnTo>
                    <a:pt x="8642351" y="3321050"/>
                  </a:lnTo>
                  <a:lnTo>
                    <a:pt x="8609013" y="3389313"/>
                  </a:lnTo>
                  <a:lnTo>
                    <a:pt x="8575676" y="3451225"/>
                  </a:lnTo>
                  <a:lnTo>
                    <a:pt x="8543926" y="3514725"/>
                  </a:lnTo>
                  <a:lnTo>
                    <a:pt x="8507413" y="3570288"/>
                  </a:lnTo>
                  <a:lnTo>
                    <a:pt x="8469313" y="3621088"/>
                  </a:lnTo>
                  <a:lnTo>
                    <a:pt x="8431213" y="3671888"/>
                  </a:lnTo>
                  <a:lnTo>
                    <a:pt x="8391526" y="3719513"/>
                  </a:lnTo>
                  <a:lnTo>
                    <a:pt x="8350251" y="3760788"/>
                  </a:lnTo>
                  <a:lnTo>
                    <a:pt x="8305801" y="3802063"/>
                  </a:lnTo>
                  <a:lnTo>
                    <a:pt x="8261351" y="3838575"/>
                  </a:lnTo>
                  <a:lnTo>
                    <a:pt x="8216901" y="3870325"/>
                  </a:lnTo>
                  <a:lnTo>
                    <a:pt x="8172451" y="3903663"/>
                  </a:lnTo>
                  <a:lnTo>
                    <a:pt x="8124826" y="3930650"/>
                  </a:lnTo>
                  <a:lnTo>
                    <a:pt x="8074026" y="3954463"/>
                  </a:lnTo>
                  <a:lnTo>
                    <a:pt x="8023226" y="3978275"/>
                  </a:lnTo>
                  <a:lnTo>
                    <a:pt x="7972426" y="3995738"/>
                  </a:lnTo>
                  <a:lnTo>
                    <a:pt x="7920038" y="4013200"/>
                  </a:lnTo>
                  <a:lnTo>
                    <a:pt x="7866063" y="4029075"/>
                  </a:lnTo>
                  <a:lnTo>
                    <a:pt x="7812088" y="4040188"/>
                  </a:lnTo>
                  <a:lnTo>
                    <a:pt x="7756526" y="4049713"/>
                  </a:lnTo>
                  <a:lnTo>
                    <a:pt x="7699376" y="4057650"/>
                  </a:lnTo>
                  <a:lnTo>
                    <a:pt x="7640638" y="4064000"/>
                  </a:lnTo>
                  <a:lnTo>
                    <a:pt x="7583488" y="4067175"/>
                  </a:lnTo>
                  <a:lnTo>
                    <a:pt x="7521576" y="4067175"/>
                  </a:lnTo>
                  <a:lnTo>
                    <a:pt x="7461251" y="4067175"/>
                  </a:lnTo>
                  <a:lnTo>
                    <a:pt x="7399338" y="4064000"/>
                  </a:lnTo>
                  <a:lnTo>
                    <a:pt x="7270751" y="4052888"/>
                  </a:lnTo>
                  <a:lnTo>
                    <a:pt x="7140576" y="4033838"/>
                  </a:lnTo>
                  <a:lnTo>
                    <a:pt x="7018338" y="4016375"/>
                  </a:lnTo>
                  <a:lnTo>
                    <a:pt x="6896101" y="3992563"/>
                  </a:lnTo>
                  <a:lnTo>
                    <a:pt x="6780213" y="3965575"/>
                  </a:lnTo>
                  <a:lnTo>
                    <a:pt x="6664326" y="3937000"/>
                  </a:lnTo>
                  <a:lnTo>
                    <a:pt x="6438901" y="3870325"/>
                  </a:lnTo>
                  <a:lnTo>
                    <a:pt x="6326188" y="3841750"/>
                  </a:lnTo>
                  <a:lnTo>
                    <a:pt x="6216651" y="3811588"/>
                  </a:lnTo>
                  <a:lnTo>
                    <a:pt x="6186488" y="3951288"/>
                  </a:lnTo>
                  <a:lnTo>
                    <a:pt x="6162676" y="4094163"/>
                  </a:lnTo>
                  <a:lnTo>
                    <a:pt x="6153151" y="4171950"/>
                  </a:lnTo>
                  <a:lnTo>
                    <a:pt x="6148388" y="4244975"/>
                  </a:lnTo>
                  <a:lnTo>
                    <a:pt x="6142038" y="4325938"/>
                  </a:lnTo>
                  <a:lnTo>
                    <a:pt x="6142038" y="4408488"/>
                  </a:lnTo>
                  <a:lnTo>
                    <a:pt x="6142038" y="4438650"/>
                  </a:lnTo>
                  <a:lnTo>
                    <a:pt x="6148388" y="4468813"/>
                  </a:lnTo>
                  <a:lnTo>
                    <a:pt x="6156326" y="4500563"/>
                  </a:lnTo>
                  <a:lnTo>
                    <a:pt x="6169026" y="4530725"/>
                  </a:lnTo>
                  <a:lnTo>
                    <a:pt x="6183313" y="4554538"/>
                  </a:lnTo>
                  <a:lnTo>
                    <a:pt x="6203951" y="4575175"/>
                  </a:lnTo>
                  <a:lnTo>
                    <a:pt x="6213476" y="4584700"/>
                  </a:lnTo>
                  <a:lnTo>
                    <a:pt x="6224588" y="4591050"/>
                  </a:lnTo>
                  <a:lnTo>
                    <a:pt x="6237288" y="4594225"/>
                  </a:lnTo>
                  <a:lnTo>
                    <a:pt x="6251576" y="4595813"/>
                  </a:lnTo>
                  <a:lnTo>
                    <a:pt x="6281738" y="4608513"/>
                  </a:lnTo>
                  <a:lnTo>
                    <a:pt x="6313488" y="4619625"/>
                  </a:lnTo>
                  <a:lnTo>
                    <a:pt x="6350001" y="4629150"/>
                  </a:lnTo>
                  <a:lnTo>
                    <a:pt x="6384926" y="4632325"/>
                  </a:lnTo>
                  <a:lnTo>
                    <a:pt x="6405563" y="4632325"/>
                  </a:lnTo>
                  <a:lnTo>
                    <a:pt x="6424613" y="4629150"/>
                  </a:lnTo>
                  <a:lnTo>
                    <a:pt x="6445251" y="4622800"/>
                  </a:lnTo>
                  <a:lnTo>
                    <a:pt x="6465888" y="4616450"/>
                  </a:lnTo>
                  <a:lnTo>
                    <a:pt x="6486526" y="4605338"/>
                  </a:lnTo>
                  <a:lnTo>
                    <a:pt x="6507163" y="4594225"/>
                  </a:lnTo>
                  <a:lnTo>
                    <a:pt x="6527801" y="4575175"/>
                  </a:lnTo>
                  <a:lnTo>
                    <a:pt x="6548438" y="4557713"/>
                  </a:lnTo>
                  <a:lnTo>
                    <a:pt x="6578601" y="4516438"/>
                  </a:lnTo>
                  <a:lnTo>
                    <a:pt x="6608763" y="4476750"/>
                  </a:lnTo>
                  <a:lnTo>
                    <a:pt x="6673851" y="4403725"/>
                  </a:lnTo>
                  <a:lnTo>
                    <a:pt x="6704013" y="4364038"/>
                  </a:lnTo>
                  <a:lnTo>
                    <a:pt x="6731001" y="4319588"/>
                  </a:lnTo>
                  <a:lnTo>
                    <a:pt x="6754813" y="4275138"/>
                  </a:lnTo>
                  <a:lnTo>
                    <a:pt x="6762751" y="4248150"/>
                  </a:lnTo>
                  <a:lnTo>
                    <a:pt x="6772276" y="4221163"/>
                  </a:lnTo>
                  <a:lnTo>
                    <a:pt x="6775451" y="4210050"/>
                  </a:lnTo>
                  <a:lnTo>
                    <a:pt x="6783388" y="4197350"/>
                  </a:lnTo>
                  <a:lnTo>
                    <a:pt x="6796088" y="4192588"/>
                  </a:lnTo>
                  <a:lnTo>
                    <a:pt x="6813551" y="4183063"/>
                  </a:lnTo>
                  <a:lnTo>
                    <a:pt x="6848476" y="4168775"/>
                  </a:lnTo>
                  <a:lnTo>
                    <a:pt x="6867526" y="4159250"/>
                  </a:lnTo>
                  <a:lnTo>
                    <a:pt x="6881813" y="4148138"/>
                  </a:lnTo>
                  <a:lnTo>
                    <a:pt x="6881813" y="4200525"/>
                  </a:lnTo>
                  <a:lnTo>
                    <a:pt x="6875463" y="4254500"/>
                  </a:lnTo>
                  <a:lnTo>
                    <a:pt x="6867526" y="4302125"/>
                  </a:lnTo>
                  <a:lnTo>
                    <a:pt x="6854826" y="4349750"/>
                  </a:lnTo>
                  <a:lnTo>
                    <a:pt x="6840538" y="4394200"/>
                  </a:lnTo>
                  <a:lnTo>
                    <a:pt x="6823076" y="4435475"/>
                  </a:lnTo>
                  <a:lnTo>
                    <a:pt x="6800851" y="4475163"/>
                  </a:lnTo>
                  <a:lnTo>
                    <a:pt x="6775451" y="4510088"/>
                  </a:lnTo>
                  <a:lnTo>
                    <a:pt x="6748463" y="4546600"/>
                  </a:lnTo>
                  <a:lnTo>
                    <a:pt x="6718301" y="4575175"/>
                  </a:lnTo>
                  <a:lnTo>
                    <a:pt x="6683376" y="4605338"/>
                  </a:lnTo>
                  <a:lnTo>
                    <a:pt x="6646863" y="4629150"/>
                  </a:lnTo>
                  <a:lnTo>
                    <a:pt x="6608763" y="4652963"/>
                  </a:lnTo>
                  <a:lnTo>
                    <a:pt x="6567488" y="4673600"/>
                  </a:lnTo>
                  <a:lnTo>
                    <a:pt x="6521451" y="4691063"/>
                  </a:lnTo>
                  <a:lnTo>
                    <a:pt x="6473826" y="4706938"/>
                  </a:lnTo>
                  <a:lnTo>
                    <a:pt x="6438901" y="4718050"/>
                  </a:lnTo>
                  <a:lnTo>
                    <a:pt x="6403976" y="4727575"/>
                  </a:lnTo>
                  <a:lnTo>
                    <a:pt x="6370638" y="4733925"/>
                  </a:lnTo>
                  <a:lnTo>
                    <a:pt x="6334126" y="4735513"/>
                  </a:lnTo>
                  <a:lnTo>
                    <a:pt x="6302376" y="4735513"/>
                  </a:lnTo>
                  <a:lnTo>
                    <a:pt x="6265863" y="4733925"/>
                  </a:lnTo>
                  <a:lnTo>
                    <a:pt x="6234113" y="4724400"/>
                  </a:lnTo>
                  <a:lnTo>
                    <a:pt x="6200776" y="4714875"/>
                  </a:lnTo>
                  <a:lnTo>
                    <a:pt x="6169026" y="4703763"/>
                  </a:lnTo>
                  <a:lnTo>
                    <a:pt x="6135688" y="4691063"/>
                  </a:lnTo>
                  <a:lnTo>
                    <a:pt x="6102351" y="4673600"/>
                  </a:lnTo>
                  <a:lnTo>
                    <a:pt x="6073776" y="4656138"/>
                  </a:lnTo>
                  <a:lnTo>
                    <a:pt x="6040438" y="4632325"/>
                  </a:lnTo>
                  <a:lnTo>
                    <a:pt x="6010276" y="4611688"/>
                  </a:lnTo>
                  <a:lnTo>
                    <a:pt x="5984876" y="4584700"/>
                  </a:lnTo>
                  <a:lnTo>
                    <a:pt x="5954713" y="4557713"/>
                  </a:lnTo>
                  <a:lnTo>
                    <a:pt x="5903913" y="4510088"/>
                  </a:lnTo>
                  <a:lnTo>
                    <a:pt x="5853113" y="4465638"/>
                  </a:lnTo>
                  <a:lnTo>
                    <a:pt x="5802313" y="4424363"/>
                  </a:lnTo>
                  <a:lnTo>
                    <a:pt x="5746751" y="4384675"/>
                  </a:lnTo>
                  <a:lnTo>
                    <a:pt x="5692776" y="4349750"/>
                  </a:lnTo>
                  <a:lnTo>
                    <a:pt x="5635626" y="4316413"/>
                  </a:lnTo>
                  <a:lnTo>
                    <a:pt x="5576888" y="4284663"/>
                  </a:lnTo>
                  <a:lnTo>
                    <a:pt x="5519738" y="4254500"/>
                  </a:lnTo>
                  <a:lnTo>
                    <a:pt x="5399088" y="4197350"/>
                  </a:lnTo>
                  <a:lnTo>
                    <a:pt x="5276851" y="4141788"/>
                  </a:lnTo>
                  <a:lnTo>
                    <a:pt x="5027613" y="4033838"/>
                  </a:lnTo>
                  <a:lnTo>
                    <a:pt x="5110163" y="4090988"/>
                  </a:lnTo>
                  <a:lnTo>
                    <a:pt x="5151438" y="4121150"/>
                  </a:lnTo>
                  <a:lnTo>
                    <a:pt x="5191126" y="4151313"/>
                  </a:lnTo>
                  <a:lnTo>
                    <a:pt x="5226051" y="4183063"/>
                  </a:lnTo>
                  <a:lnTo>
                    <a:pt x="5260976" y="4219575"/>
                  </a:lnTo>
                  <a:lnTo>
                    <a:pt x="5294313" y="4254500"/>
                  </a:lnTo>
                  <a:lnTo>
                    <a:pt x="5324476" y="4295775"/>
                  </a:lnTo>
                  <a:lnTo>
                    <a:pt x="5356226" y="4329113"/>
                  </a:lnTo>
                  <a:lnTo>
                    <a:pt x="5392738" y="4370388"/>
                  </a:lnTo>
                  <a:lnTo>
                    <a:pt x="5410201" y="4391025"/>
                  </a:lnTo>
                  <a:lnTo>
                    <a:pt x="5422901" y="4411663"/>
                  </a:lnTo>
                  <a:lnTo>
                    <a:pt x="5430838" y="4430713"/>
                  </a:lnTo>
                  <a:lnTo>
                    <a:pt x="5434013" y="4445000"/>
                  </a:lnTo>
                  <a:lnTo>
                    <a:pt x="5376863" y="4656138"/>
                  </a:lnTo>
                  <a:lnTo>
                    <a:pt x="5348288" y="4759325"/>
                  </a:lnTo>
                  <a:lnTo>
                    <a:pt x="5314951" y="4864100"/>
                  </a:lnTo>
                  <a:lnTo>
                    <a:pt x="5280026" y="4965700"/>
                  </a:lnTo>
                  <a:lnTo>
                    <a:pt x="5243513" y="5068888"/>
                  </a:lnTo>
                  <a:lnTo>
                    <a:pt x="5205413" y="5167313"/>
                  </a:lnTo>
                  <a:lnTo>
                    <a:pt x="5160963" y="5268913"/>
                  </a:lnTo>
                  <a:lnTo>
                    <a:pt x="5116513" y="5362575"/>
                  </a:lnTo>
                  <a:lnTo>
                    <a:pt x="5068888" y="5457825"/>
                  </a:lnTo>
                  <a:lnTo>
                    <a:pt x="5014913" y="5553075"/>
                  </a:lnTo>
                  <a:lnTo>
                    <a:pt x="4960938" y="5643563"/>
                  </a:lnTo>
                  <a:lnTo>
                    <a:pt x="4902201" y="5732463"/>
                  </a:lnTo>
                  <a:lnTo>
                    <a:pt x="4837113" y="5815013"/>
                  </a:lnTo>
                  <a:lnTo>
                    <a:pt x="4768850" y="5899150"/>
                  </a:lnTo>
                  <a:lnTo>
                    <a:pt x="4694238" y="5978525"/>
                  </a:lnTo>
                  <a:lnTo>
                    <a:pt x="4581525" y="6062663"/>
                  </a:lnTo>
                  <a:lnTo>
                    <a:pt x="4470400" y="6151563"/>
                  </a:lnTo>
                  <a:lnTo>
                    <a:pt x="4360863" y="6246813"/>
                  </a:lnTo>
                  <a:lnTo>
                    <a:pt x="4303713" y="6296025"/>
                  </a:lnTo>
                  <a:lnTo>
                    <a:pt x="4248150" y="6350000"/>
                  </a:lnTo>
                  <a:lnTo>
                    <a:pt x="4221163" y="6365875"/>
                  </a:lnTo>
                  <a:lnTo>
                    <a:pt x="4194175" y="6386513"/>
                  </a:lnTo>
                  <a:lnTo>
                    <a:pt x="4167188" y="6407150"/>
                  </a:lnTo>
                  <a:lnTo>
                    <a:pt x="4140200" y="6430963"/>
                  </a:lnTo>
                  <a:lnTo>
                    <a:pt x="4117975" y="6454775"/>
                  </a:lnTo>
                  <a:lnTo>
                    <a:pt x="4095750" y="6481763"/>
                  </a:lnTo>
                  <a:lnTo>
                    <a:pt x="4078288" y="6510338"/>
                  </a:lnTo>
                  <a:lnTo>
                    <a:pt x="4064000" y="6537325"/>
                  </a:lnTo>
                  <a:lnTo>
                    <a:pt x="4033838" y="6564313"/>
                  </a:lnTo>
                  <a:lnTo>
                    <a:pt x="4003675" y="6588125"/>
                  </a:lnTo>
                  <a:lnTo>
                    <a:pt x="3975100" y="6608763"/>
                  </a:lnTo>
                  <a:lnTo>
                    <a:pt x="3944938" y="6626225"/>
                  </a:lnTo>
                  <a:lnTo>
                    <a:pt x="3914775" y="6645275"/>
                  </a:lnTo>
                  <a:lnTo>
                    <a:pt x="3884613" y="6656388"/>
                  </a:lnTo>
                  <a:lnTo>
                    <a:pt x="3852863" y="6665913"/>
                  </a:lnTo>
                  <a:lnTo>
                    <a:pt x="3822700" y="6673850"/>
                  </a:lnTo>
                  <a:lnTo>
                    <a:pt x="3790950" y="6677025"/>
                  </a:lnTo>
                  <a:lnTo>
                    <a:pt x="3760788" y="6677025"/>
                  </a:lnTo>
                  <a:lnTo>
                    <a:pt x="3727450" y="6673850"/>
                  </a:lnTo>
                  <a:lnTo>
                    <a:pt x="3697288" y="6669088"/>
                  </a:lnTo>
                  <a:lnTo>
                    <a:pt x="3668713" y="6659563"/>
                  </a:lnTo>
                  <a:lnTo>
                    <a:pt x="3638550" y="6646863"/>
                  </a:lnTo>
                  <a:lnTo>
                    <a:pt x="3608388" y="6632575"/>
                  </a:lnTo>
                  <a:lnTo>
                    <a:pt x="3579813" y="6611938"/>
                  </a:lnTo>
                  <a:lnTo>
                    <a:pt x="3525838" y="6543675"/>
                  </a:lnTo>
                  <a:lnTo>
                    <a:pt x="3475038" y="6472238"/>
                  </a:lnTo>
                  <a:lnTo>
                    <a:pt x="3427413" y="6400800"/>
                  </a:lnTo>
                  <a:lnTo>
                    <a:pt x="3379788" y="6326188"/>
                  </a:lnTo>
                  <a:lnTo>
                    <a:pt x="3335338" y="6251575"/>
                  </a:lnTo>
                  <a:lnTo>
                    <a:pt x="3294063" y="6175375"/>
                  </a:lnTo>
                  <a:lnTo>
                    <a:pt x="3252788" y="6097588"/>
                  </a:lnTo>
                  <a:lnTo>
                    <a:pt x="3209925" y="6015038"/>
                  </a:lnTo>
                  <a:lnTo>
                    <a:pt x="3195638" y="5999163"/>
                  </a:lnTo>
                  <a:lnTo>
                    <a:pt x="3186113" y="5984875"/>
                  </a:lnTo>
                  <a:lnTo>
                    <a:pt x="3181350" y="5967413"/>
                  </a:lnTo>
                  <a:lnTo>
                    <a:pt x="3175000" y="5946775"/>
                  </a:lnTo>
                  <a:lnTo>
                    <a:pt x="3171825" y="5927725"/>
                  </a:lnTo>
                  <a:lnTo>
                    <a:pt x="3171825" y="5907088"/>
                  </a:lnTo>
                  <a:lnTo>
                    <a:pt x="3175000" y="5886450"/>
                  </a:lnTo>
                  <a:lnTo>
                    <a:pt x="3181350" y="5865813"/>
                  </a:lnTo>
                  <a:lnTo>
                    <a:pt x="3189288" y="5845175"/>
                  </a:lnTo>
                  <a:lnTo>
                    <a:pt x="3201988" y="5824538"/>
                  </a:lnTo>
                  <a:lnTo>
                    <a:pt x="3213100" y="5803900"/>
                  </a:lnTo>
                  <a:lnTo>
                    <a:pt x="3230563" y="5783263"/>
                  </a:lnTo>
                  <a:lnTo>
                    <a:pt x="3249613" y="5764213"/>
                  </a:lnTo>
                  <a:lnTo>
                    <a:pt x="3270250" y="5746750"/>
                  </a:lnTo>
                  <a:lnTo>
                    <a:pt x="3294063" y="5732463"/>
                  </a:lnTo>
                  <a:lnTo>
                    <a:pt x="3321050" y="5716588"/>
                  </a:lnTo>
                  <a:lnTo>
                    <a:pt x="3362325" y="5699125"/>
                  </a:lnTo>
                  <a:lnTo>
                    <a:pt x="3403600" y="5681663"/>
                  </a:lnTo>
                  <a:lnTo>
                    <a:pt x="3492500" y="5637213"/>
                  </a:lnTo>
                  <a:lnTo>
                    <a:pt x="3587750" y="5583238"/>
                  </a:lnTo>
                  <a:lnTo>
                    <a:pt x="3692525" y="5529263"/>
                  </a:lnTo>
                  <a:lnTo>
                    <a:pt x="3692525" y="5081588"/>
                  </a:lnTo>
                  <a:lnTo>
                    <a:pt x="3683000" y="5116513"/>
                  </a:lnTo>
                  <a:lnTo>
                    <a:pt x="3673475" y="5153025"/>
                  </a:lnTo>
                  <a:lnTo>
                    <a:pt x="3665538" y="5184775"/>
                  </a:lnTo>
                  <a:lnTo>
                    <a:pt x="3652838" y="5211763"/>
                  </a:lnTo>
                  <a:lnTo>
                    <a:pt x="3641725" y="5238750"/>
                  </a:lnTo>
                  <a:lnTo>
                    <a:pt x="3629025" y="5265738"/>
                  </a:lnTo>
                  <a:lnTo>
                    <a:pt x="3614738" y="5286375"/>
                  </a:lnTo>
                  <a:lnTo>
                    <a:pt x="3600450" y="5307013"/>
                  </a:lnTo>
                  <a:lnTo>
                    <a:pt x="3581400" y="5324475"/>
                  </a:lnTo>
                  <a:lnTo>
                    <a:pt x="3567113" y="5340350"/>
                  </a:lnTo>
                  <a:lnTo>
                    <a:pt x="3549650" y="5354638"/>
                  </a:lnTo>
                  <a:lnTo>
                    <a:pt x="3529013" y="5365750"/>
                  </a:lnTo>
                  <a:lnTo>
                    <a:pt x="3489325" y="5386388"/>
                  </a:lnTo>
                  <a:lnTo>
                    <a:pt x="3451225" y="5402263"/>
                  </a:lnTo>
                  <a:lnTo>
                    <a:pt x="3406775" y="5413375"/>
                  </a:lnTo>
                  <a:lnTo>
                    <a:pt x="3365500" y="5419725"/>
                  </a:lnTo>
                  <a:lnTo>
                    <a:pt x="3321050" y="5422900"/>
                  </a:lnTo>
                  <a:lnTo>
                    <a:pt x="3273425" y="5422900"/>
                  </a:lnTo>
                  <a:lnTo>
                    <a:pt x="3182938" y="5419725"/>
                  </a:lnTo>
                  <a:lnTo>
                    <a:pt x="3097213" y="5416550"/>
                  </a:lnTo>
                  <a:lnTo>
                    <a:pt x="2838450" y="5416550"/>
                  </a:lnTo>
                  <a:lnTo>
                    <a:pt x="2770188" y="5416550"/>
                  </a:lnTo>
                  <a:lnTo>
                    <a:pt x="2708275" y="5413375"/>
                  </a:lnTo>
                  <a:lnTo>
                    <a:pt x="2678113" y="5408613"/>
                  </a:lnTo>
                  <a:lnTo>
                    <a:pt x="2647950" y="5402263"/>
                  </a:lnTo>
                  <a:lnTo>
                    <a:pt x="2622550" y="5395913"/>
                  </a:lnTo>
                  <a:lnTo>
                    <a:pt x="2598738" y="5384800"/>
                  </a:lnTo>
                  <a:lnTo>
                    <a:pt x="2574925" y="5368925"/>
                  </a:lnTo>
                  <a:lnTo>
                    <a:pt x="2554288" y="5354638"/>
                  </a:lnTo>
                  <a:lnTo>
                    <a:pt x="2532063" y="5330825"/>
                  </a:lnTo>
                  <a:lnTo>
                    <a:pt x="2514600" y="5307013"/>
                  </a:lnTo>
                  <a:lnTo>
                    <a:pt x="2500313" y="5276850"/>
                  </a:lnTo>
                  <a:lnTo>
                    <a:pt x="2484438" y="5241925"/>
                  </a:lnTo>
                  <a:lnTo>
                    <a:pt x="2476500" y="5202238"/>
                  </a:lnTo>
                  <a:lnTo>
                    <a:pt x="2466975" y="5154613"/>
                  </a:lnTo>
                  <a:lnTo>
                    <a:pt x="2466975" y="5229225"/>
                  </a:lnTo>
                  <a:lnTo>
                    <a:pt x="2466975" y="5341938"/>
                  </a:lnTo>
                  <a:lnTo>
                    <a:pt x="2466975" y="5440363"/>
                  </a:lnTo>
                  <a:lnTo>
                    <a:pt x="2463800" y="5538788"/>
                  </a:lnTo>
                  <a:lnTo>
                    <a:pt x="2459038" y="5634038"/>
                  </a:lnTo>
                  <a:lnTo>
                    <a:pt x="2452688" y="5681663"/>
                  </a:lnTo>
                  <a:lnTo>
                    <a:pt x="2443163" y="5729288"/>
                  </a:lnTo>
                  <a:lnTo>
                    <a:pt x="2435225" y="5776913"/>
                  </a:lnTo>
                  <a:lnTo>
                    <a:pt x="2422525" y="5824538"/>
                  </a:lnTo>
                  <a:lnTo>
                    <a:pt x="2408238" y="5868988"/>
                  </a:lnTo>
                  <a:lnTo>
                    <a:pt x="2390775" y="5916613"/>
                  </a:lnTo>
                  <a:lnTo>
                    <a:pt x="2368550" y="5961063"/>
                  </a:lnTo>
                  <a:lnTo>
                    <a:pt x="2343150" y="6002338"/>
                  </a:lnTo>
                  <a:lnTo>
                    <a:pt x="2316163" y="6046788"/>
                  </a:lnTo>
                  <a:lnTo>
                    <a:pt x="2282825" y="6088063"/>
                  </a:lnTo>
                  <a:lnTo>
                    <a:pt x="2268538" y="6103938"/>
                  </a:lnTo>
                  <a:lnTo>
                    <a:pt x="2255838" y="6121400"/>
                  </a:lnTo>
                  <a:lnTo>
                    <a:pt x="2238375" y="6156325"/>
                  </a:lnTo>
                  <a:lnTo>
                    <a:pt x="2224088" y="6199188"/>
                  </a:lnTo>
                  <a:lnTo>
                    <a:pt x="2211388" y="6243638"/>
                  </a:lnTo>
                  <a:lnTo>
                    <a:pt x="2193925" y="6335713"/>
                  </a:lnTo>
                  <a:lnTo>
                    <a:pt x="2181225" y="6383338"/>
                  </a:lnTo>
                  <a:lnTo>
                    <a:pt x="2170113" y="6424613"/>
                  </a:lnTo>
                  <a:lnTo>
                    <a:pt x="2166938" y="6442075"/>
                  </a:lnTo>
                  <a:lnTo>
                    <a:pt x="2157413" y="6459538"/>
                  </a:lnTo>
                  <a:lnTo>
                    <a:pt x="2143125" y="6478588"/>
                  </a:lnTo>
                  <a:lnTo>
                    <a:pt x="2125663" y="6496050"/>
                  </a:lnTo>
                  <a:lnTo>
                    <a:pt x="2101850" y="6510338"/>
                  </a:lnTo>
                  <a:lnTo>
                    <a:pt x="2078038" y="6526213"/>
                  </a:lnTo>
                  <a:lnTo>
                    <a:pt x="2051050" y="6534150"/>
                  </a:lnTo>
                  <a:lnTo>
                    <a:pt x="2020888" y="6537325"/>
                  </a:lnTo>
                  <a:lnTo>
                    <a:pt x="1828800" y="6507163"/>
                  </a:lnTo>
                  <a:lnTo>
                    <a:pt x="1628775" y="6478588"/>
                  </a:lnTo>
                  <a:lnTo>
                    <a:pt x="1525588" y="6457950"/>
                  </a:lnTo>
                  <a:lnTo>
                    <a:pt x="1420813" y="6435725"/>
                  </a:lnTo>
                  <a:lnTo>
                    <a:pt x="1316038" y="6415088"/>
                  </a:lnTo>
                  <a:lnTo>
                    <a:pt x="1206500" y="6389688"/>
                  </a:lnTo>
                  <a:lnTo>
                    <a:pt x="1168400" y="6370638"/>
                  </a:lnTo>
                  <a:lnTo>
                    <a:pt x="1150938" y="6362700"/>
                  </a:lnTo>
                  <a:lnTo>
                    <a:pt x="1135063" y="6353175"/>
                  </a:lnTo>
                  <a:lnTo>
                    <a:pt x="1123950" y="6342063"/>
                  </a:lnTo>
                  <a:lnTo>
                    <a:pt x="1111250" y="6326188"/>
                  </a:lnTo>
                  <a:lnTo>
                    <a:pt x="1103313" y="6311900"/>
                  </a:lnTo>
                  <a:lnTo>
                    <a:pt x="1093788" y="6294438"/>
                  </a:lnTo>
                  <a:lnTo>
                    <a:pt x="1087438" y="6275388"/>
                  </a:lnTo>
                  <a:lnTo>
                    <a:pt x="1084263" y="6254750"/>
                  </a:lnTo>
                  <a:lnTo>
                    <a:pt x="1082675" y="6234113"/>
                  </a:lnTo>
                  <a:lnTo>
                    <a:pt x="1082675" y="6210300"/>
                  </a:lnTo>
                  <a:lnTo>
                    <a:pt x="1084263" y="6154738"/>
                  </a:lnTo>
                  <a:lnTo>
                    <a:pt x="1093788" y="6088063"/>
                  </a:lnTo>
                  <a:lnTo>
                    <a:pt x="1120775" y="6046788"/>
                  </a:lnTo>
                  <a:lnTo>
                    <a:pt x="1144588" y="5999163"/>
                  </a:lnTo>
                  <a:lnTo>
                    <a:pt x="1162050" y="5948363"/>
                  </a:lnTo>
                  <a:lnTo>
                    <a:pt x="1176338" y="5899150"/>
                  </a:lnTo>
                  <a:lnTo>
                    <a:pt x="1189038" y="5845175"/>
                  </a:lnTo>
                  <a:lnTo>
                    <a:pt x="1198563" y="5788025"/>
                  </a:lnTo>
                  <a:lnTo>
                    <a:pt x="1203325" y="5735638"/>
                  </a:lnTo>
                  <a:lnTo>
                    <a:pt x="1206500" y="5678488"/>
                  </a:lnTo>
                  <a:lnTo>
                    <a:pt x="1212850" y="5657850"/>
                  </a:lnTo>
                  <a:lnTo>
                    <a:pt x="1216025" y="5634038"/>
                  </a:lnTo>
                  <a:lnTo>
                    <a:pt x="1216025" y="5613400"/>
                  </a:lnTo>
                  <a:lnTo>
                    <a:pt x="1216025" y="5589588"/>
                  </a:lnTo>
                  <a:lnTo>
                    <a:pt x="1209675" y="5541963"/>
                  </a:lnTo>
                  <a:lnTo>
                    <a:pt x="1198563" y="5497513"/>
                  </a:lnTo>
                  <a:lnTo>
                    <a:pt x="1179513" y="5453063"/>
                  </a:lnTo>
                  <a:lnTo>
                    <a:pt x="1165225" y="5410200"/>
                  </a:lnTo>
                  <a:lnTo>
                    <a:pt x="1131888" y="5341938"/>
                  </a:lnTo>
                  <a:lnTo>
                    <a:pt x="1069975" y="5238750"/>
                  </a:lnTo>
                  <a:lnTo>
                    <a:pt x="1012825" y="5130800"/>
                  </a:lnTo>
                  <a:lnTo>
                    <a:pt x="957263" y="5027613"/>
                  </a:lnTo>
                  <a:lnTo>
                    <a:pt x="903288" y="4919663"/>
                  </a:lnTo>
                  <a:lnTo>
                    <a:pt x="855663" y="4813300"/>
                  </a:lnTo>
                  <a:lnTo>
                    <a:pt x="811213" y="4706938"/>
                  </a:lnTo>
                  <a:lnTo>
                    <a:pt x="769938" y="4598988"/>
                  </a:lnTo>
                  <a:lnTo>
                    <a:pt x="733425" y="4492625"/>
                  </a:lnTo>
                  <a:lnTo>
                    <a:pt x="701675" y="4383088"/>
                  </a:lnTo>
                  <a:lnTo>
                    <a:pt x="671513" y="4271963"/>
                  </a:lnTo>
                  <a:lnTo>
                    <a:pt x="647700" y="4162425"/>
                  </a:lnTo>
                  <a:lnTo>
                    <a:pt x="630238" y="4049713"/>
                  </a:lnTo>
                  <a:lnTo>
                    <a:pt x="617538" y="3937000"/>
                  </a:lnTo>
                  <a:lnTo>
                    <a:pt x="609600" y="3821113"/>
                  </a:lnTo>
                  <a:lnTo>
                    <a:pt x="609600" y="3705225"/>
                  </a:lnTo>
                  <a:lnTo>
                    <a:pt x="612775" y="3586163"/>
                  </a:lnTo>
                  <a:lnTo>
                    <a:pt x="620713" y="3470275"/>
                  </a:lnTo>
                  <a:lnTo>
                    <a:pt x="636588" y="3354388"/>
                  </a:lnTo>
                  <a:lnTo>
                    <a:pt x="657225" y="3243263"/>
                  </a:lnTo>
                  <a:lnTo>
                    <a:pt x="681038" y="3136900"/>
                  </a:lnTo>
                  <a:lnTo>
                    <a:pt x="709613" y="3032125"/>
                  </a:lnTo>
                  <a:lnTo>
                    <a:pt x="746125" y="2932113"/>
                  </a:lnTo>
                  <a:lnTo>
                    <a:pt x="784225" y="2833688"/>
                  </a:lnTo>
                  <a:lnTo>
                    <a:pt x="828675" y="2735263"/>
                  </a:lnTo>
                  <a:lnTo>
                    <a:pt x="879475" y="2643188"/>
                  </a:lnTo>
                  <a:lnTo>
                    <a:pt x="933450" y="2551113"/>
                  </a:lnTo>
                  <a:lnTo>
                    <a:pt x="992188" y="2465388"/>
                  </a:lnTo>
                  <a:lnTo>
                    <a:pt x="1055688" y="2379663"/>
                  </a:lnTo>
                  <a:lnTo>
                    <a:pt x="1123950" y="2295525"/>
                  </a:lnTo>
                  <a:lnTo>
                    <a:pt x="1195388" y="2212975"/>
                  </a:lnTo>
                  <a:lnTo>
                    <a:pt x="1271588" y="2132013"/>
                  </a:lnTo>
                  <a:lnTo>
                    <a:pt x="1355725" y="2054225"/>
                  </a:lnTo>
                  <a:lnTo>
                    <a:pt x="1423988" y="2001838"/>
                  </a:lnTo>
                  <a:lnTo>
                    <a:pt x="1495425" y="1951038"/>
                  </a:lnTo>
                  <a:lnTo>
                    <a:pt x="1566863" y="1900238"/>
                  </a:lnTo>
                  <a:lnTo>
                    <a:pt x="1641475" y="1855788"/>
                  </a:lnTo>
                  <a:lnTo>
                    <a:pt x="1714500" y="1814513"/>
                  </a:lnTo>
                  <a:lnTo>
                    <a:pt x="1789113" y="1774825"/>
                  </a:lnTo>
                  <a:lnTo>
                    <a:pt x="1866900" y="1739900"/>
                  </a:lnTo>
                  <a:lnTo>
                    <a:pt x="1944688" y="1703388"/>
                  </a:lnTo>
                  <a:lnTo>
                    <a:pt x="2020888" y="1671638"/>
                  </a:lnTo>
                  <a:lnTo>
                    <a:pt x="2101850" y="1641476"/>
                  </a:lnTo>
                  <a:lnTo>
                    <a:pt x="2184400" y="1614488"/>
                  </a:lnTo>
                  <a:lnTo>
                    <a:pt x="2268538" y="1587500"/>
                  </a:lnTo>
                  <a:lnTo>
                    <a:pt x="2351088" y="1562100"/>
                  </a:lnTo>
                  <a:lnTo>
                    <a:pt x="2436813" y="1538288"/>
                  </a:lnTo>
                  <a:lnTo>
                    <a:pt x="2616200" y="1492250"/>
                  </a:lnTo>
                  <a:lnTo>
                    <a:pt x="2725738" y="1492250"/>
                  </a:lnTo>
                  <a:lnTo>
                    <a:pt x="2654300" y="1590675"/>
                  </a:lnTo>
                  <a:lnTo>
                    <a:pt x="2582863" y="1682750"/>
                  </a:lnTo>
                  <a:lnTo>
                    <a:pt x="2435225" y="1866901"/>
                  </a:lnTo>
                  <a:lnTo>
                    <a:pt x="2363788" y="1958975"/>
                  </a:lnTo>
                  <a:lnTo>
                    <a:pt x="2295525" y="2052638"/>
                  </a:lnTo>
                  <a:lnTo>
                    <a:pt x="2228850" y="2144713"/>
                  </a:lnTo>
                  <a:lnTo>
                    <a:pt x="2200275" y="2192338"/>
                  </a:lnTo>
                  <a:lnTo>
                    <a:pt x="2170113" y="2241550"/>
                  </a:lnTo>
                  <a:lnTo>
                    <a:pt x="2089150" y="2355850"/>
                  </a:lnTo>
                  <a:lnTo>
                    <a:pt x="2047875" y="2411413"/>
                  </a:lnTo>
                  <a:lnTo>
                    <a:pt x="2012950" y="2471738"/>
                  </a:lnTo>
                  <a:lnTo>
                    <a:pt x="1979613" y="2530475"/>
                  </a:lnTo>
                  <a:lnTo>
                    <a:pt x="1952625" y="2592388"/>
                  </a:lnTo>
                  <a:lnTo>
                    <a:pt x="1928813" y="2659063"/>
                  </a:lnTo>
                  <a:lnTo>
                    <a:pt x="1917700" y="2693988"/>
                  </a:lnTo>
                  <a:lnTo>
                    <a:pt x="1911350" y="2727325"/>
                  </a:lnTo>
                  <a:lnTo>
                    <a:pt x="1893888" y="2776538"/>
                  </a:lnTo>
                  <a:lnTo>
                    <a:pt x="1881188" y="2824163"/>
                  </a:lnTo>
                  <a:lnTo>
                    <a:pt x="1873250" y="2868613"/>
                  </a:lnTo>
                  <a:lnTo>
                    <a:pt x="1873250" y="2916238"/>
                  </a:lnTo>
                  <a:lnTo>
                    <a:pt x="1876425" y="2962275"/>
                  </a:lnTo>
                  <a:lnTo>
                    <a:pt x="1881188" y="3006725"/>
                  </a:lnTo>
                  <a:lnTo>
                    <a:pt x="1893888" y="3048000"/>
                  </a:lnTo>
                  <a:lnTo>
                    <a:pt x="1905000" y="3092450"/>
                  </a:lnTo>
                  <a:lnTo>
                    <a:pt x="1924050" y="3133725"/>
                  </a:lnTo>
                  <a:lnTo>
                    <a:pt x="1944688" y="3171825"/>
                  </a:lnTo>
                  <a:lnTo>
                    <a:pt x="1965325" y="3214688"/>
                  </a:lnTo>
                  <a:lnTo>
                    <a:pt x="1989138" y="3252788"/>
                  </a:lnTo>
                  <a:lnTo>
                    <a:pt x="2041525" y="3327400"/>
                  </a:lnTo>
                  <a:lnTo>
                    <a:pt x="2095500" y="3398838"/>
                  </a:lnTo>
                  <a:lnTo>
                    <a:pt x="2149475" y="3470275"/>
                  </a:lnTo>
                  <a:lnTo>
                    <a:pt x="2197100" y="3541713"/>
                  </a:lnTo>
                  <a:lnTo>
                    <a:pt x="2217738" y="3576638"/>
                  </a:lnTo>
                  <a:lnTo>
                    <a:pt x="2238375" y="3613150"/>
                  </a:lnTo>
                  <a:lnTo>
                    <a:pt x="2252663" y="3648075"/>
                  </a:lnTo>
                  <a:lnTo>
                    <a:pt x="2268538" y="3684588"/>
                  </a:lnTo>
                  <a:lnTo>
                    <a:pt x="2279650" y="3722688"/>
                  </a:lnTo>
                  <a:lnTo>
                    <a:pt x="2286000" y="3757613"/>
                  </a:lnTo>
                  <a:lnTo>
                    <a:pt x="2289175" y="3797300"/>
                  </a:lnTo>
                  <a:lnTo>
                    <a:pt x="2289175" y="3835400"/>
                  </a:lnTo>
                  <a:lnTo>
                    <a:pt x="2286000" y="3873500"/>
                  </a:lnTo>
                  <a:lnTo>
                    <a:pt x="2276475" y="3916363"/>
                  </a:lnTo>
                  <a:lnTo>
                    <a:pt x="2262188" y="3954463"/>
                  </a:lnTo>
                  <a:lnTo>
                    <a:pt x="2244725" y="3995738"/>
                  </a:lnTo>
                  <a:lnTo>
                    <a:pt x="2232025" y="4013200"/>
                  </a:lnTo>
                  <a:lnTo>
                    <a:pt x="2224088" y="4037013"/>
                  </a:lnTo>
                  <a:lnTo>
                    <a:pt x="2217738" y="4064000"/>
                  </a:lnTo>
                  <a:lnTo>
                    <a:pt x="2217738" y="4090988"/>
                  </a:lnTo>
                  <a:lnTo>
                    <a:pt x="2217738" y="4117975"/>
                  </a:lnTo>
                  <a:lnTo>
                    <a:pt x="2224088" y="4144963"/>
                  </a:lnTo>
                  <a:lnTo>
                    <a:pt x="2232025" y="4168775"/>
                  </a:lnTo>
                  <a:lnTo>
                    <a:pt x="2244725" y="4183063"/>
                  </a:lnTo>
                  <a:lnTo>
                    <a:pt x="2306638" y="4251325"/>
                  </a:lnTo>
                  <a:lnTo>
                    <a:pt x="2368550" y="4313238"/>
                  </a:lnTo>
                  <a:lnTo>
                    <a:pt x="2435225" y="4373563"/>
                  </a:lnTo>
                  <a:lnTo>
                    <a:pt x="2497138" y="4424363"/>
                  </a:lnTo>
                  <a:lnTo>
                    <a:pt x="2562225" y="4471988"/>
                  </a:lnTo>
                  <a:lnTo>
                    <a:pt x="2627313" y="4510088"/>
                  </a:lnTo>
                  <a:lnTo>
                    <a:pt x="2660650" y="4527550"/>
                  </a:lnTo>
                  <a:lnTo>
                    <a:pt x="2695575" y="4543425"/>
                  </a:lnTo>
                  <a:lnTo>
                    <a:pt x="2728913" y="4554538"/>
                  </a:lnTo>
                  <a:lnTo>
                    <a:pt x="2763838" y="4567238"/>
                  </a:lnTo>
                  <a:lnTo>
                    <a:pt x="2800350" y="4575175"/>
                  </a:lnTo>
                  <a:lnTo>
                    <a:pt x="2835275" y="4584700"/>
                  </a:lnTo>
                  <a:lnTo>
                    <a:pt x="2871788" y="4591050"/>
                  </a:lnTo>
                  <a:lnTo>
                    <a:pt x="2906713" y="4594225"/>
                  </a:lnTo>
                  <a:lnTo>
                    <a:pt x="2943225" y="4594225"/>
                  </a:lnTo>
                  <a:lnTo>
                    <a:pt x="2981325" y="4594225"/>
                  </a:lnTo>
                  <a:lnTo>
                    <a:pt x="3021013" y="4591050"/>
                  </a:lnTo>
                  <a:lnTo>
                    <a:pt x="3059113" y="4584700"/>
                  </a:lnTo>
                  <a:lnTo>
                    <a:pt x="3097213" y="4575175"/>
                  </a:lnTo>
                  <a:lnTo>
                    <a:pt x="3138488" y="4564063"/>
                  </a:lnTo>
                  <a:lnTo>
                    <a:pt x="3178175" y="4551363"/>
                  </a:lnTo>
                  <a:lnTo>
                    <a:pt x="3219450" y="4537075"/>
                  </a:lnTo>
                  <a:lnTo>
                    <a:pt x="3263900" y="4516438"/>
                  </a:lnTo>
                  <a:lnTo>
                    <a:pt x="3305175" y="4495800"/>
                  </a:lnTo>
                  <a:lnTo>
                    <a:pt x="3349625" y="4471988"/>
                  </a:lnTo>
                  <a:lnTo>
                    <a:pt x="3394075" y="4445000"/>
                  </a:lnTo>
                  <a:lnTo>
                    <a:pt x="3617913" y="4329113"/>
                  </a:lnTo>
                  <a:lnTo>
                    <a:pt x="3730625" y="4271963"/>
                  </a:lnTo>
                  <a:lnTo>
                    <a:pt x="3843338" y="4216400"/>
                  </a:lnTo>
                  <a:lnTo>
                    <a:pt x="3959225" y="4168775"/>
                  </a:lnTo>
                  <a:lnTo>
                    <a:pt x="4019550" y="4144963"/>
                  </a:lnTo>
                  <a:lnTo>
                    <a:pt x="4078288" y="4124325"/>
                  </a:lnTo>
                  <a:lnTo>
                    <a:pt x="4138613" y="4108450"/>
                  </a:lnTo>
                  <a:lnTo>
                    <a:pt x="4197350" y="4094163"/>
                  </a:lnTo>
                  <a:lnTo>
                    <a:pt x="4259263" y="4081463"/>
                  </a:lnTo>
                  <a:lnTo>
                    <a:pt x="4322763" y="4073525"/>
                  </a:lnTo>
                  <a:lnTo>
                    <a:pt x="4337050" y="4067175"/>
                  </a:lnTo>
                  <a:lnTo>
                    <a:pt x="4354513" y="4057650"/>
                  </a:lnTo>
                  <a:lnTo>
                    <a:pt x="4375150" y="4043363"/>
                  </a:lnTo>
                  <a:lnTo>
                    <a:pt x="4397375" y="4025900"/>
                  </a:lnTo>
                  <a:lnTo>
                    <a:pt x="4418013" y="4002088"/>
                  </a:lnTo>
                  <a:lnTo>
                    <a:pt x="4438650" y="3978275"/>
                  </a:lnTo>
                  <a:lnTo>
                    <a:pt x="4456113" y="3951288"/>
                  </a:lnTo>
                  <a:lnTo>
                    <a:pt x="4470400" y="3921125"/>
                  </a:lnTo>
                  <a:lnTo>
                    <a:pt x="4497388" y="3844925"/>
                  </a:lnTo>
                  <a:lnTo>
                    <a:pt x="4518025" y="3767138"/>
                  </a:lnTo>
                  <a:lnTo>
                    <a:pt x="4537075" y="3689350"/>
                  </a:lnTo>
                  <a:lnTo>
                    <a:pt x="4548188" y="3613150"/>
                  </a:lnTo>
                  <a:lnTo>
                    <a:pt x="4560888" y="3535363"/>
                  </a:lnTo>
                  <a:lnTo>
                    <a:pt x="4565650" y="3457575"/>
                  </a:lnTo>
                  <a:lnTo>
                    <a:pt x="4572000" y="3381375"/>
                  </a:lnTo>
                  <a:lnTo>
                    <a:pt x="4572000" y="3300413"/>
                  </a:lnTo>
                  <a:lnTo>
                    <a:pt x="4572000" y="3222625"/>
                  </a:lnTo>
                  <a:lnTo>
                    <a:pt x="4568825" y="3143250"/>
                  </a:lnTo>
                  <a:lnTo>
                    <a:pt x="4562475" y="3062288"/>
                  </a:lnTo>
                  <a:lnTo>
                    <a:pt x="4554538" y="2982913"/>
                  </a:lnTo>
                  <a:lnTo>
                    <a:pt x="4533900" y="2819400"/>
                  </a:lnTo>
                  <a:lnTo>
                    <a:pt x="4506913" y="2652713"/>
                  </a:lnTo>
                  <a:lnTo>
                    <a:pt x="4479925" y="2476500"/>
                  </a:lnTo>
                  <a:lnTo>
                    <a:pt x="4446588" y="2292351"/>
                  </a:lnTo>
                  <a:lnTo>
                    <a:pt x="4429125" y="2197100"/>
                  </a:lnTo>
                  <a:lnTo>
                    <a:pt x="4408488" y="2098675"/>
                  </a:lnTo>
                  <a:lnTo>
                    <a:pt x="4384675" y="2005013"/>
                  </a:lnTo>
                  <a:lnTo>
                    <a:pt x="4360863" y="1906588"/>
                  </a:lnTo>
                  <a:lnTo>
                    <a:pt x="4360863" y="2765425"/>
                  </a:lnTo>
                  <a:lnTo>
                    <a:pt x="4360863" y="3698875"/>
                  </a:lnTo>
                  <a:lnTo>
                    <a:pt x="4357688" y="3725863"/>
                  </a:lnTo>
                  <a:lnTo>
                    <a:pt x="4354513" y="3752850"/>
                  </a:lnTo>
                  <a:lnTo>
                    <a:pt x="4349750" y="3776663"/>
                  </a:lnTo>
                  <a:lnTo>
                    <a:pt x="4340225" y="3797300"/>
                  </a:lnTo>
                  <a:lnTo>
                    <a:pt x="4327525" y="3817938"/>
                  </a:lnTo>
                  <a:lnTo>
                    <a:pt x="4316413" y="3838575"/>
                  </a:lnTo>
                  <a:lnTo>
                    <a:pt x="4302125" y="3856038"/>
                  </a:lnTo>
                  <a:lnTo>
                    <a:pt x="4286250" y="3870325"/>
                  </a:lnTo>
                  <a:lnTo>
                    <a:pt x="4265613" y="3886200"/>
                  </a:lnTo>
                  <a:lnTo>
                    <a:pt x="4248150" y="3900488"/>
                  </a:lnTo>
                  <a:lnTo>
                    <a:pt x="4203700" y="3924300"/>
                  </a:lnTo>
                  <a:lnTo>
                    <a:pt x="4152900" y="3944938"/>
                  </a:lnTo>
                  <a:lnTo>
                    <a:pt x="4098925" y="3960813"/>
                  </a:lnTo>
                  <a:lnTo>
                    <a:pt x="4000500" y="3989388"/>
                  </a:lnTo>
                  <a:lnTo>
                    <a:pt x="3906838" y="4022725"/>
                  </a:lnTo>
                  <a:lnTo>
                    <a:pt x="3811588" y="4057650"/>
                  </a:lnTo>
                  <a:lnTo>
                    <a:pt x="3716338" y="4100513"/>
                  </a:lnTo>
                  <a:lnTo>
                    <a:pt x="3621088" y="4144963"/>
                  </a:lnTo>
                  <a:lnTo>
                    <a:pt x="3532188" y="4192588"/>
                  </a:lnTo>
                  <a:lnTo>
                    <a:pt x="3441700" y="4243388"/>
                  </a:lnTo>
                  <a:lnTo>
                    <a:pt x="3359150" y="4295775"/>
                  </a:lnTo>
                  <a:lnTo>
                    <a:pt x="3287713" y="4329113"/>
                  </a:lnTo>
                  <a:lnTo>
                    <a:pt x="3222625" y="4359275"/>
                  </a:lnTo>
                  <a:lnTo>
                    <a:pt x="3157538" y="4379913"/>
                  </a:lnTo>
                  <a:lnTo>
                    <a:pt x="3094038" y="4400550"/>
                  </a:lnTo>
                  <a:lnTo>
                    <a:pt x="3032125" y="4411663"/>
                  </a:lnTo>
                  <a:lnTo>
                    <a:pt x="2973388" y="4421188"/>
                  </a:lnTo>
                  <a:lnTo>
                    <a:pt x="2913063" y="4421188"/>
                  </a:lnTo>
                  <a:lnTo>
                    <a:pt x="2857500" y="4418013"/>
                  </a:lnTo>
                  <a:lnTo>
                    <a:pt x="2803525" y="4406900"/>
                  </a:lnTo>
                  <a:lnTo>
                    <a:pt x="2749550" y="4391025"/>
                  </a:lnTo>
                  <a:lnTo>
                    <a:pt x="2698750" y="4367213"/>
                  </a:lnTo>
                  <a:lnTo>
                    <a:pt x="2647950" y="4337050"/>
                  </a:lnTo>
                  <a:lnTo>
                    <a:pt x="2600325" y="4302125"/>
                  </a:lnTo>
                  <a:lnTo>
                    <a:pt x="2554288" y="4257675"/>
                  </a:lnTo>
                  <a:lnTo>
                    <a:pt x="2508250" y="4206875"/>
                  </a:lnTo>
                  <a:lnTo>
                    <a:pt x="2466975" y="4148138"/>
                  </a:lnTo>
                  <a:lnTo>
                    <a:pt x="2452688" y="4117975"/>
                  </a:lnTo>
                  <a:lnTo>
                    <a:pt x="2439988" y="4084638"/>
                  </a:lnTo>
                  <a:lnTo>
                    <a:pt x="2428875" y="4049713"/>
                  </a:lnTo>
                  <a:lnTo>
                    <a:pt x="2419350" y="4016375"/>
                  </a:lnTo>
                  <a:lnTo>
                    <a:pt x="2416175" y="3981450"/>
                  </a:lnTo>
                  <a:lnTo>
                    <a:pt x="2416175" y="3948113"/>
                  </a:lnTo>
                  <a:lnTo>
                    <a:pt x="2419350" y="3916363"/>
                  </a:lnTo>
                  <a:lnTo>
                    <a:pt x="2425700" y="3900488"/>
                  </a:lnTo>
                  <a:lnTo>
                    <a:pt x="2432050" y="3886200"/>
                  </a:lnTo>
                  <a:lnTo>
                    <a:pt x="2446338" y="3829050"/>
                  </a:lnTo>
                  <a:lnTo>
                    <a:pt x="2463800" y="3778250"/>
                  </a:lnTo>
                  <a:lnTo>
                    <a:pt x="2484438" y="3730625"/>
                  </a:lnTo>
                  <a:lnTo>
                    <a:pt x="2508250" y="3684588"/>
                  </a:lnTo>
                  <a:lnTo>
                    <a:pt x="2535238" y="3638550"/>
                  </a:lnTo>
                  <a:lnTo>
                    <a:pt x="2559050" y="3597275"/>
                  </a:lnTo>
                  <a:lnTo>
                    <a:pt x="2616200" y="3511550"/>
                  </a:lnTo>
                  <a:lnTo>
                    <a:pt x="2667000" y="3406775"/>
                  </a:lnTo>
                  <a:lnTo>
                    <a:pt x="2705100" y="3311525"/>
                  </a:lnTo>
                  <a:lnTo>
                    <a:pt x="2735263" y="3222625"/>
                  </a:lnTo>
                  <a:lnTo>
                    <a:pt x="2763838" y="3136900"/>
                  </a:lnTo>
                  <a:lnTo>
                    <a:pt x="2722563" y="3181350"/>
                  </a:lnTo>
                  <a:lnTo>
                    <a:pt x="2681288" y="3228975"/>
                  </a:lnTo>
                  <a:lnTo>
                    <a:pt x="2598738" y="3330575"/>
                  </a:lnTo>
                  <a:lnTo>
                    <a:pt x="2514600" y="3436938"/>
                  </a:lnTo>
                  <a:lnTo>
                    <a:pt x="2432050" y="3549650"/>
                  </a:lnTo>
                  <a:lnTo>
                    <a:pt x="2374900" y="3478213"/>
                  </a:lnTo>
                  <a:lnTo>
                    <a:pt x="2324100" y="3409950"/>
                  </a:lnTo>
                  <a:lnTo>
                    <a:pt x="2276475" y="3338513"/>
                  </a:lnTo>
                  <a:lnTo>
                    <a:pt x="2228850" y="3267075"/>
                  </a:lnTo>
                  <a:lnTo>
                    <a:pt x="2143125" y="3127375"/>
                  </a:lnTo>
                  <a:lnTo>
                    <a:pt x="2060575" y="2987675"/>
                  </a:lnTo>
                  <a:lnTo>
                    <a:pt x="2047875" y="2973388"/>
                  </a:lnTo>
                  <a:lnTo>
                    <a:pt x="2039938" y="2955925"/>
                  </a:lnTo>
                  <a:lnTo>
                    <a:pt x="2030413" y="2935288"/>
                  </a:lnTo>
                  <a:lnTo>
                    <a:pt x="2027238" y="2914650"/>
                  </a:lnTo>
                  <a:lnTo>
                    <a:pt x="2020888" y="2871788"/>
                  </a:lnTo>
                  <a:lnTo>
                    <a:pt x="2020888" y="2840038"/>
                  </a:lnTo>
                  <a:lnTo>
                    <a:pt x="2063750" y="2755900"/>
                  </a:lnTo>
                  <a:lnTo>
                    <a:pt x="2101850" y="2673350"/>
                  </a:lnTo>
                  <a:lnTo>
                    <a:pt x="2176463" y="2506663"/>
                  </a:lnTo>
                  <a:lnTo>
                    <a:pt x="2214563" y="2428875"/>
                  </a:lnTo>
                  <a:lnTo>
                    <a:pt x="2255838" y="2352675"/>
                  </a:lnTo>
                  <a:lnTo>
                    <a:pt x="2303463" y="2274888"/>
                  </a:lnTo>
                  <a:lnTo>
                    <a:pt x="2330450" y="2238375"/>
                  </a:lnTo>
                  <a:lnTo>
                    <a:pt x="2357438" y="2203450"/>
                  </a:lnTo>
                  <a:lnTo>
                    <a:pt x="2482850" y="2054225"/>
                  </a:lnTo>
                  <a:lnTo>
                    <a:pt x="2613025" y="1909763"/>
                  </a:lnTo>
                  <a:lnTo>
                    <a:pt x="2743200" y="1766888"/>
                  </a:lnTo>
                  <a:lnTo>
                    <a:pt x="2874963" y="1630363"/>
                  </a:lnTo>
                  <a:lnTo>
                    <a:pt x="3138488" y="1358900"/>
                  </a:lnTo>
                  <a:lnTo>
                    <a:pt x="3267075" y="1222376"/>
                  </a:lnTo>
                  <a:lnTo>
                    <a:pt x="3394075" y="1082675"/>
                  </a:lnTo>
                  <a:lnTo>
                    <a:pt x="3430588" y="1044576"/>
                  </a:lnTo>
                  <a:lnTo>
                    <a:pt x="3468688" y="1011238"/>
                  </a:lnTo>
                  <a:lnTo>
                    <a:pt x="3508375" y="984250"/>
                  </a:lnTo>
                  <a:lnTo>
                    <a:pt x="3546475" y="963613"/>
                  </a:lnTo>
                  <a:lnTo>
                    <a:pt x="3587750" y="946150"/>
                  </a:lnTo>
                  <a:lnTo>
                    <a:pt x="3629025" y="933450"/>
                  </a:lnTo>
                  <a:lnTo>
                    <a:pt x="3671888" y="922338"/>
                  </a:lnTo>
                  <a:lnTo>
                    <a:pt x="3716338" y="915988"/>
                  </a:lnTo>
                  <a:lnTo>
                    <a:pt x="3802063" y="904875"/>
                  </a:lnTo>
                  <a:lnTo>
                    <a:pt x="3890963" y="895350"/>
                  </a:lnTo>
                  <a:lnTo>
                    <a:pt x="3932238" y="889000"/>
                  </a:lnTo>
                  <a:lnTo>
                    <a:pt x="3976688" y="881063"/>
                  </a:lnTo>
                  <a:lnTo>
                    <a:pt x="4022725" y="871538"/>
                  </a:lnTo>
                  <a:lnTo>
                    <a:pt x="4064000" y="860425"/>
                  </a:lnTo>
                  <a:lnTo>
                    <a:pt x="4090988" y="857250"/>
                  </a:lnTo>
                  <a:lnTo>
                    <a:pt x="4117975" y="854075"/>
                  </a:lnTo>
                  <a:lnTo>
                    <a:pt x="4143375" y="844550"/>
                  </a:lnTo>
                  <a:lnTo>
                    <a:pt x="4170363" y="836613"/>
                  </a:lnTo>
                  <a:lnTo>
                    <a:pt x="4191000" y="823913"/>
                  </a:lnTo>
                  <a:lnTo>
                    <a:pt x="4214813" y="812801"/>
                  </a:lnTo>
                  <a:lnTo>
                    <a:pt x="4233863" y="796926"/>
                  </a:lnTo>
                  <a:lnTo>
                    <a:pt x="4248150" y="785813"/>
                  </a:lnTo>
                  <a:lnTo>
                    <a:pt x="3876675" y="785813"/>
                  </a:lnTo>
                  <a:lnTo>
                    <a:pt x="3906838" y="728663"/>
                  </a:lnTo>
                  <a:lnTo>
                    <a:pt x="3938588" y="677863"/>
                  </a:lnTo>
                  <a:lnTo>
                    <a:pt x="3971925" y="630238"/>
                  </a:lnTo>
                  <a:lnTo>
                    <a:pt x="4006850" y="585788"/>
                  </a:lnTo>
                  <a:lnTo>
                    <a:pt x="4046538" y="544513"/>
                  </a:lnTo>
                  <a:lnTo>
                    <a:pt x="4084638" y="506413"/>
                  </a:lnTo>
                  <a:lnTo>
                    <a:pt x="4125913" y="466725"/>
                  </a:lnTo>
                  <a:lnTo>
                    <a:pt x="4170363" y="434975"/>
                  </a:lnTo>
                  <a:lnTo>
                    <a:pt x="4211638" y="401638"/>
                  </a:lnTo>
                  <a:lnTo>
                    <a:pt x="4259263" y="373063"/>
                  </a:lnTo>
                  <a:lnTo>
                    <a:pt x="4303713" y="342900"/>
                  </a:lnTo>
                  <a:lnTo>
                    <a:pt x="4351338" y="315913"/>
                  </a:lnTo>
                  <a:lnTo>
                    <a:pt x="4446588" y="268288"/>
                  </a:lnTo>
                  <a:lnTo>
                    <a:pt x="4545013" y="223838"/>
                  </a:lnTo>
                  <a:lnTo>
                    <a:pt x="4654550" y="193675"/>
                  </a:lnTo>
                  <a:lnTo>
                    <a:pt x="4768850" y="163513"/>
                  </a:lnTo>
                  <a:lnTo>
                    <a:pt x="4991101" y="98425"/>
                  </a:lnTo>
                  <a:lnTo>
                    <a:pt x="5100638" y="69850"/>
                  </a:lnTo>
                  <a:lnTo>
                    <a:pt x="5213351" y="39688"/>
                  </a:lnTo>
                  <a:lnTo>
                    <a:pt x="5324476" y="19050"/>
                  </a:lnTo>
                  <a:close/>
                </a:path>
              </a:pathLst>
            </a:custGeom>
            <a:solidFill>
              <a:schemeClr val="accent4">
                <a:lumMod val="20000"/>
                <a:lumOff val="80000"/>
                <a:alpha val="15000"/>
              </a:schemeClr>
            </a:solid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000000"/>
                </a:solidFill>
                <a:effectLst/>
                <a:uLnTx/>
                <a:uFillTx/>
                <a:latin typeface="Segoe UI"/>
                <a:ea typeface="MS PGothic" charset="0"/>
                <a:cs typeface="+mn-cs"/>
              </a:endParaRPr>
            </a:p>
          </p:txBody>
        </p:sp>
      </p:grpSp>
      <p:grpSp>
        <p:nvGrpSpPr>
          <p:cNvPr id="82" name="Group 81"/>
          <p:cNvGrpSpPr/>
          <p:nvPr userDrawn="1"/>
        </p:nvGrpSpPr>
        <p:grpSpPr>
          <a:xfrm>
            <a:off x="10167103" y="5499819"/>
            <a:ext cx="1925055" cy="466197"/>
            <a:chOff x="10167102" y="5705209"/>
            <a:chExt cx="1925055" cy="466263"/>
          </a:xfrm>
          <a:solidFill>
            <a:srgbClr val="0065B2"/>
          </a:solidFill>
        </p:grpSpPr>
        <p:sp>
          <p:nvSpPr>
            <p:cNvPr id="83" name="Freeform 18"/>
            <p:cNvSpPr>
              <a:spLocks/>
            </p:cNvSpPr>
            <p:nvPr/>
          </p:nvSpPr>
          <p:spPr bwMode="auto">
            <a:xfrm>
              <a:off x="10167102" y="5707322"/>
              <a:ext cx="149421" cy="459906"/>
            </a:xfrm>
            <a:custGeom>
              <a:avLst/>
              <a:gdLst>
                <a:gd name="T0" fmla="*/ 1 w 65"/>
                <a:gd name="T1" fmla="*/ 89 h 199"/>
                <a:gd name="T2" fmla="*/ 19 w 65"/>
                <a:gd name="T3" fmla="*/ 72 h 199"/>
                <a:gd name="T4" fmla="*/ 17 w 65"/>
                <a:gd name="T5" fmla="*/ 54 h 199"/>
                <a:gd name="T6" fmla="*/ 16 w 65"/>
                <a:gd name="T7" fmla="*/ 34 h 199"/>
                <a:gd name="T8" fmla="*/ 55 w 65"/>
                <a:gd name="T9" fmla="*/ 0 h 199"/>
                <a:gd name="T10" fmla="*/ 65 w 65"/>
                <a:gd name="T11" fmla="*/ 0 h 199"/>
                <a:gd name="T12" fmla="*/ 65 w 65"/>
                <a:gd name="T13" fmla="*/ 25 h 199"/>
                <a:gd name="T14" fmla="*/ 61 w 65"/>
                <a:gd name="T15" fmla="*/ 25 h 199"/>
                <a:gd name="T16" fmla="*/ 48 w 65"/>
                <a:gd name="T17" fmla="*/ 41 h 199"/>
                <a:gd name="T18" fmla="*/ 49 w 65"/>
                <a:gd name="T19" fmla="*/ 53 h 199"/>
                <a:gd name="T20" fmla="*/ 50 w 65"/>
                <a:gd name="T21" fmla="*/ 70 h 199"/>
                <a:gd name="T22" fmla="*/ 27 w 65"/>
                <a:gd name="T23" fmla="*/ 99 h 199"/>
                <a:gd name="T24" fmla="*/ 27 w 65"/>
                <a:gd name="T25" fmla="*/ 100 h 199"/>
                <a:gd name="T26" fmla="*/ 50 w 65"/>
                <a:gd name="T27" fmla="*/ 130 h 199"/>
                <a:gd name="T28" fmla="*/ 49 w 65"/>
                <a:gd name="T29" fmla="*/ 146 h 199"/>
                <a:gd name="T30" fmla="*/ 48 w 65"/>
                <a:gd name="T31" fmla="*/ 159 h 199"/>
                <a:gd name="T32" fmla="*/ 61 w 65"/>
                <a:gd name="T33" fmla="*/ 175 h 199"/>
                <a:gd name="T34" fmla="*/ 65 w 65"/>
                <a:gd name="T35" fmla="*/ 175 h 199"/>
                <a:gd name="T36" fmla="*/ 65 w 65"/>
                <a:gd name="T37" fmla="*/ 199 h 199"/>
                <a:gd name="T38" fmla="*/ 55 w 65"/>
                <a:gd name="T39" fmla="*/ 199 h 199"/>
                <a:gd name="T40" fmla="*/ 16 w 65"/>
                <a:gd name="T41" fmla="*/ 165 h 199"/>
                <a:gd name="T42" fmla="*/ 18 w 65"/>
                <a:gd name="T43" fmla="*/ 146 h 199"/>
                <a:gd name="T44" fmla="*/ 19 w 65"/>
                <a:gd name="T45" fmla="*/ 127 h 199"/>
                <a:gd name="T46" fmla="*/ 0 w 65"/>
                <a:gd name="T47" fmla="*/ 111 h 199"/>
                <a:gd name="T48" fmla="*/ 1 w 65"/>
                <a:gd name="T49" fmla="*/ 89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1" y="89"/>
                  </a:moveTo>
                  <a:cubicBezTo>
                    <a:pt x="17" y="88"/>
                    <a:pt x="19" y="79"/>
                    <a:pt x="19" y="72"/>
                  </a:cubicBezTo>
                  <a:cubicBezTo>
                    <a:pt x="19" y="67"/>
                    <a:pt x="18" y="60"/>
                    <a:pt x="17" y="54"/>
                  </a:cubicBezTo>
                  <a:cubicBezTo>
                    <a:pt x="17" y="47"/>
                    <a:pt x="16" y="40"/>
                    <a:pt x="16" y="34"/>
                  </a:cubicBezTo>
                  <a:cubicBezTo>
                    <a:pt x="16" y="11"/>
                    <a:pt x="31" y="0"/>
                    <a:pt x="55" y="0"/>
                  </a:cubicBezTo>
                  <a:cubicBezTo>
                    <a:pt x="65" y="0"/>
                    <a:pt x="65" y="0"/>
                    <a:pt x="65" y="0"/>
                  </a:cubicBezTo>
                  <a:cubicBezTo>
                    <a:pt x="65" y="25"/>
                    <a:pt x="65" y="25"/>
                    <a:pt x="65" y="25"/>
                  </a:cubicBezTo>
                  <a:cubicBezTo>
                    <a:pt x="61" y="25"/>
                    <a:pt x="61" y="25"/>
                    <a:pt x="61" y="25"/>
                  </a:cubicBezTo>
                  <a:cubicBezTo>
                    <a:pt x="51" y="25"/>
                    <a:pt x="48" y="31"/>
                    <a:pt x="48" y="41"/>
                  </a:cubicBezTo>
                  <a:cubicBezTo>
                    <a:pt x="48" y="44"/>
                    <a:pt x="48" y="49"/>
                    <a:pt x="49" y="53"/>
                  </a:cubicBezTo>
                  <a:cubicBezTo>
                    <a:pt x="49" y="58"/>
                    <a:pt x="50" y="63"/>
                    <a:pt x="50" y="70"/>
                  </a:cubicBezTo>
                  <a:cubicBezTo>
                    <a:pt x="50" y="90"/>
                    <a:pt x="42" y="96"/>
                    <a:pt x="27" y="99"/>
                  </a:cubicBezTo>
                  <a:cubicBezTo>
                    <a:pt x="27" y="100"/>
                    <a:pt x="27" y="100"/>
                    <a:pt x="27" y="100"/>
                  </a:cubicBezTo>
                  <a:cubicBezTo>
                    <a:pt x="42" y="103"/>
                    <a:pt x="50" y="110"/>
                    <a:pt x="50" y="130"/>
                  </a:cubicBezTo>
                  <a:cubicBezTo>
                    <a:pt x="50" y="136"/>
                    <a:pt x="49" y="142"/>
                    <a:pt x="49" y="146"/>
                  </a:cubicBezTo>
                  <a:cubicBezTo>
                    <a:pt x="48" y="151"/>
                    <a:pt x="48" y="155"/>
                    <a:pt x="48" y="159"/>
                  </a:cubicBezTo>
                  <a:cubicBezTo>
                    <a:pt x="48" y="168"/>
                    <a:pt x="51" y="175"/>
                    <a:pt x="61" y="175"/>
                  </a:cubicBezTo>
                  <a:cubicBezTo>
                    <a:pt x="65" y="175"/>
                    <a:pt x="65" y="175"/>
                    <a:pt x="65" y="175"/>
                  </a:cubicBezTo>
                  <a:cubicBezTo>
                    <a:pt x="65" y="199"/>
                    <a:pt x="65" y="199"/>
                    <a:pt x="65" y="199"/>
                  </a:cubicBezTo>
                  <a:cubicBezTo>
                    <a:pt x="55" y="199"/>
                    <a:pt x="55" y="199"/>
                    <a:pt x="55" y="199"/>
                  </a:cubicBezTo>
                  <a:cubicBezTo>
                    <a:pt x="32" y="199"/>
                    <a:pt x="16" y="190"/>
                    <a:pt x="16" y="165"/>
                  </a:cubicBezTo>
                  <a:cubicBezTo>
                    <a:pt x="16" y="159"/>
                    <a:pt x="17" y="153"/>
                    <a:pt x="18" y="146"/>
                  </a:cubicBezTo>
                  <a:cubicBezTo>
                    <a:pt x="18" y="139"/>
                    <a:pt x="19" y="133"/>
                    <a:pt x="19" y="127"/>
                  </a:cubicBezTo>
                  <a:cubicBezTo>
                    <a:pt x="19" y="120"/>
                    <a:pt x="17" y="112"/>
                    <a:pt x="0" y="111"/>
                  </a:cubicBezTo>
                  <a:lnTo>
                    <a:pt x="1" y="8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4" name="Freeform 19"/>
            <p:cNvSpPr>
              <a:spLocks/>
            </p:cNvSpPr>
            <p:nvPr/>
          </p:nvSpPr>
          <p:spPr bwMode="auto">
            <a:xfrm>
              <a:off x="10358244" y="5707324"/>
              <a:ext cx="149421" cy="459905"/>
            </a:xfrm>
            <a:custGeom>
              <a:avLst/>
              <a:gdLst>
                <a:gd name="T0" fmla="*/ 65 w 65"/>
                <a:gd name="T1" fmla="*/ 111 h 199"/>
                <a:gd name="T2" fmla="*/ 47 w 65"/>
                <a:gd name="T3" fmla="*/ 127 h 199"/>
                <a:gd name="T4" fmla="*/ 48 w 65"/>
                <a:gd name="T5" fmla="*/ 146 h 199"/>
                <a:gd name="T6" fmla="*/ 49 w 65"/>
                <a:gd name="T7" fmla="*/ 165 h 199"/>
                <a:gd name="T8" fmla="*/ 10 w 65"/>
                <a:gd name="T9" fmla="*/ 199 h 199"/>
                <a:gd name="T10" fmla="*/ 0 w 65"/>
                <a:gd name="T11" fmla="*/ 199 h 199"/>
                <a:gd name="T12" fmla="*/ 0 w 65"/>
                <a:gd name="T13" fmla="*/ 175 h 199"/>
                <a:gd name="T14" fmla="*/ 4 w 65"/>
                <a:gd name="T15" fmla="*/ 175 h 199"/>
                <a:gd name="T16" fmla="*/ 18 w 65"/>
                <a:gd name="T17" fmla="*/ 159 h 199"/>
                <a:gd name="T18" fmla="*/ 17 w 65"/>
                <a:gd name="T19" fmla="*/ 146 h 199"/>
                <a:gd name="T20" fmla="*/ 16 w 65"/>
                <a:gd name="T21" fmla="*/ 130 h 199"/>
                <a:gd name="T22" fmla="*/ 39 w 65"/>
                <a:gd name="T23" fmla="*/ 100 h 199"/>
                <a:gd name="T24" fmla="*/ 39 w 65"/>
                <a:gd name="T25" fmla="*/ 99 h 199"/>
                <a:gd name="T26" fmla="*/ 16 w 65"/>
                <a:gd name="T27" fmla="*/ 70 h 199"/>
                <a:gd name="T28" fmla="*/ 17 w 65"/>
                <a:gd name="T29" fmla="*/ 53 h 199"/>
                <a:gd name="T30" fmla="*/ 18 w 65"/>
                <a:gd name="T31" fmla="*/ 41 h 199"/>
                <a:gd name="T32" fmla="*/ 4 w 65"/>
                <a:gd name="T33" fmla="*/ 25 h 199"/>
                <a:gd name="T34" fmla="*/ 0 w 65"/>
                <a:gd name="T35" fmla="*/ 25 h 199"/>
                <a:gd name="T36" fmla="*/ 0 w 65"/>
                <a:gd name="T37" fmla="*/ 0 h 199"/>
                <a:gd name="T38" fmla="*/ 10 w 65"/>
                <a:gd name="T39" fmla="*/ 0 h 199"/>
                <a:gd name="T40" fmla="*/ 49 w 65"/>
                <a:gd name="T41" fmla="*/ 34 h 199"/>
                <a:gd name="T42" fmla="*/ 48 w 65"/>
                <a:gd name="T43" fmla="*/ 54 h 199"/>
                <a:gd name="T44" fmla="*/ 47 w 65"/>
                <a:gd name="T45" fmla="*/ 72 h 199"/>
                <a:gd name="T46" fmla="*/ 65 w 65"/>
                <a:gd name="T47" fmla="*/ 89 h 199"/>
                <a:gd name="T48" fmla="*/ 65 w 65"/>
                <a:gd name="T49" fmla="*/ 111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5" h="199">
                  <a:moveTo>
                    <a:pt x="65" y="111"/>
                  </a:moveTo>
                  <a:cubicBezTo>
                    <a:pt x="48" y="112"/>
                    <a:pt x="47" y="120"/>
                    <a:pt x="47" y="127"/>
                  </a:cubicBezTo>
                  <a:cubicBezTo>
                    <a:pt x="47" y="133"/>
                    <a:pt x="47" y="139"/>
                    <a:pt x="48" y="146"/>
                  </a:cubicBezTo>
                  <a:cubicBezTo>
                    <a:pt x="49" y="153"/>
                    <a:pt x="49" y="159"/>
                    <a:pt x="49" y="165"/>
                  </a:cubicBezTo>
                  <a:cubicBezTo>
                    <a:pt x="49" y="190"/>
                    <a:pt x="34" y="199"/>
                    <a:pt x="10" y="199"/>
                  </a:cubicBezTo>
                  <a:cubicBezTo>
                    <a:pt x="0" y="199"/>
                    <a:pt x="0" y="199"/>
                    <a:pt x="0" y="199"/>
                  </a:cubicBezTo>
                  <a:cubicBezTo>
                    <a:pt x="0" y="175"/>
                    <a:pt x="0" y="175"/>
                    <a:pt x="0" y="175"/>
                  </a:cubicBezTo>
                  <a:cubicBezTo>
                    <a:pt x="4" y="175"/>
                    <a:pt x="4" y="175"/>
                    <a:pt x="4" y="175"/>
                  </a:cubicBezTo>
                  <a:cubicBezTo>
                    <a:pt x="15" y="175"/>
                    <a:pt x="18" y="168"/>
                    <a:pt x="18" y="159"/>
                  </a:cubicBezTo>
                  <a:cubicBezTo>
                    <a:pt x="18" y="155"/>
                    <a:pt x="17" y="151"/>
                    <a:pt x="17" y="146"/>
                  </a:cubicBezTo>
                  <a:cubicBezTo>
                    <a:pt x="16" y="142"/>
                    <a:pt x="16" y="136"/>
                    <a:pt x="16" y="130"/>
                  </a:cubicBezTo>
                  <a:cubicBezTo>
                    <a:pt x="16" y="110"/>
                    <a:pt x="23" y="103"/>
                    <a:pt x="39" y="100"/>
                  </a:cubicBezTo>
                  <a:cubicBezTo>
                    <a:pt x="39" y="99"/>
                    <a:pt x="39" y="99"/>
                    <a:pt x="39" y="99"/>
                  </a:cubicBezTo>
                  <a:cubicBezTo>
                    <a:pt x="23" y="96"/>
                    <a:pt x="16" y="90"/>
                    <a:pt x="16" y="70"/>
                  </a:cubicBezTo>
                  <a:cubicBezTo>
                    <a:pt x="16" y="63"/>
                    <a:pt x="16" y="58"/>
                    <a:pt x="17" y="53"/>
                  </a:cubicBezTo>
                  <a:cubicBezTo>
                    <a:pt x="17" y="49"/>
                    <a:pt x="18" y="44"/>
                    <a:pt x="18" y="41"/>
                  </a:cubicBezTo>
                  <a:cubicBezTo>
                    <a:pt x="18" y="31"/>
                    <a:pt x="14" y="25"/>
                    <a:pt x="4" y="25"/>
                  </a:cubicBezTo>
                  <a:cubicBezTo>
                    <a:pt x="0" y="25"/>
                    <a:pt x="0" y="25"/>
                    <a:pt x="0" y="25"/>
                  </a:cubicBezTo>
                  <a:cubicBezTo>
                    <a:pt x="0" y="0"/>
                    <a:pt x="0" y="0"/>
                    <a:pt x="0" y="0"/>
                  </a:cubicBezTo>
                  <a:cubicBezTo>
                    <a:pt x="10" y="0"/>
                    <a:pt x="10" y="0"/>
                    <a:pt x="10" y="0"/>
                  </a:cubicBezTo>
                  <a:cubicBezTo>
                    <a:pt x="35" y="0"/>
                    <a:pt x="49" y="11"/>
                    <a:pt x="49" y="34"/>
                  </a:cubicBezTo>
                  <a:cubicBezTo>
                    <a:pt x="49" y="40"/>
                    <a:pt x="49" y="47"/>
                    <a:pt x="48" y="54"/>
                  </a:cubicBezTo>
                  <a:cubicBezTo>
                    <a:pt x="47" y="60"/>
                    <a:pt x="47" y="67"/>
                    <a:pt x="47" y="72"/>
                  </a:cubicBezTo>
                  <a:cubicBezTo>
                    <a:pt x="47" y="79"/>
                    <a:pt x="48" y="88"/>
                    <a:pt x="65" y="89"/>
                  </a:cubicBezTo>
                  <a:lnTo>
                    <a:pt x="65" y="11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5" name="Freeform 17"/>
            <p:cNvSpPr>
              <a:spLocks/>
            </p:cNvSpPr>
            <p:nvPr/>
          </p:nvSpPr>
          <p:spPr bwMode="auto">
            <a:xfrm>
              <a:off x="11206262" y="5710836"/>
              <a:ext cx="157563" cy="433300"/>
            </a:xfrm>
            <a:custGeom>
              <a:avLst/>
              <a:gdLst>
                <a:gd name="T0" fmla="*/ 140 w 140"/>
                <a:gd name="T1" fmla="*/ 0 h 385"/>
                <a:gd name="T2" fmla="*/ 140 w 140"/>
                <a:gd name="T3" fmla="*/ 0 h 385"/>
                <a:gd name="T4" fmla="*/ 140 w 140"/>
                <a:gd name="T5" fmla="*/ 385 h 385"/>
                <a:gd name="T6" fmla="*/ 79 w 140"/>
                <a:gd name="T7" fmla="*/ 385 h 385"/>
                <a:gd name="T8" fmla="*/ 79 w 140"/>
                <a:gd name="T9" fmla="*/ 74 h 385"/>
                <a:gd name="T10" fmla="*/ 43 w 140"/>
                <a:gd name="T11" fmla="*/ 95 h 385"/>
                <a:gd name="T12" fmla="*/ 0 w 140"/>
                <a:gd name="T13" fmla="*/ 109 h 385"/>
                <a:gd name="T14" fmla="*/ 0 w 140"/>
                <a:gd name="T15" fmla="*/ 57 h 385"/>
                <a:gd name="T16" fmla="*/ 29 w 140"/>
                <a:gd name="T17" fmla="*/ 47 h 385"/>
                <a:gd name="T18" fmla="*/ 57 w 140"/>
                <a:gd name="T19" fmla="*/ 34 h 385"/>
                <a:gd name="T20" fmla="*/ 85 w 140"/>
                <a:gd name="T21" fmla="*/ 19 h 385"/>
                <a:gd name="T22" fmla="*/ 114 w 140"/>
                <a:gd name="T23" fmla="*/ 0 h 385"/>
                <a:gd name="T24" fmla="*/ 140 w 140"/>
                <a:gd name="T25" fmla="*/ 0 h 385"/>
                <a:gd name="T26" fmla="*/ 140 w 140"/>
                <a:gd name="T2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0" h="385">
                  <a:moveTo>
                    <a:pt x="140" y="0"/>
                  </a:moveTo>
                  <a:cubicBezTo>
                    <a:pt x="140" y="0"/>
                    <a:pt x="140" y="0"/>
                    <a:pt x="140" y="0"/>
                  </a:cubicBezTo>
                  <a:cubicBezTo>
                    <a:pt x="140" y="385"/>
                    <a:pt x="140" y="385"/>
                    <a:pt x="140" y="385"/>
                  </a:cubicBezTo>
                  <a:cubicBezTo>
                    <a:pt x="79" y="385"/>
                    <a:pt x="79" y="385"/>
                    <a:pt x="79" y="385"/>
                  </a:cubicBezTo>
                  <a:cubicBezTo>
                    <a:pt x="79" y="74"/>
                    <a:pt x="79" y="74"/>
                    <a:pt x="79" y="74"/>
                  </a:cubicBezTo>
                  <a:cubicBezTo>
                    <a:pt x="68" y="82"/>
                    <a:pt x="56" y="89"/>
                    <a:pt x="43" y="95"/>
                  </a:cubicBezTo>
                  <a:cubicBezTo>
                    <a:pt x="31" y="100"/>
                    <a:pt x="16" y="105"/>
                    <a:pt x="0" y="109"/>
                  </a:cubicBezTo>
                  <a:cubicBezTo>
                    <a:pt x="0" y="57"/>
                    <a:pt x="0" y="57"/>
                    <a:pt x="0" y="57"/>
                  </a:cubicBezTo>
                  <a:cubicBezTo>
                    <a:pt x="10" y="54"/>
                    <a:pt x="20" y="50"/>
                    <a:pt x="29" y="47"/>
                  </a:cubicBezTo>
                  <a:cubicBezTo>
                    <a:pt x="39" y="43"/>
                    <a:pt x="48" y="39"/>
                    <a:pt x="57" y="34"/>
                  </a:cubicBezTo>
                  <a:cubicBezTo>
                    <a:pt x="67" y="30"/>
                    <a:pt x="76" y="25"/>
                    <a:pt x="85" y="19"/>
                  </a:cubicBezTo>
                  <a:cubicBezTo>
                    <a:pt x="95" y="13"/>
                    <a:pt x="104" y="7"/>
                    <a:pt x="114" y="0"/>
                  </a:cubicBezTo>
                  <a:cubicBezTo>
                    <a:pt x="140" y="0"/>
                    <a:pt x="140" y="0"/>
                    <a:pt x="140" y="0"/>
                  </a:cubicBezTo>
                  <a:cubicBezTo>
                    <a:pt x="140" y="0"/>
                    <a:pt x="140" y="0"/>
                    <a:pt x="14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6" name="Freeform 18"/>
            <p:cNvSpPr>
              <a:spLocks noEditPoints="1"/>
            </p:cNvSpPr>
            <p:nvPr/>
          </p:nvSpPr>
          <p:spPr bwMode="auto">
            <a:xfrm>
              <a:off x="11405627" y="5705212"/>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7" name="Freeform 18"/>
            <p:cNvSpPr>
              <a:spLocks noEditPoints="1"/>
            </p:cNvSpPr>
            <p:nvPr/>
          </p:nvSpPr>
          <p:spPr bwMode="auto">
            <a:xfrm>
              <a:off x="10871339" y="5705209"/>
              <a:ext cx="307892" cy="466260"/>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8" name="Freeform 18"/>
            <p:cNvSpPr>
              <a:spLocks noEditPoints="1"/>
            </p:cNvSpPr>
            <p:nvPr/>
          </p:nvSpPr>
          <p:spPr bwMode="auto">
            <a:xfrm>
              <a:off x="10544087" y="5705210"/>
              <a:ext cx="307892" cy="466261"/>
            </a:xfrm>
            <a:custGeom>
              <a:avLst/>
              <a:gdLst>
                <a:gd name="T0" fmla="*/ 139 w 274"/>
                <a:gd name="T1" fmla="*/ 52 h 414"/>
                <a:gd name="T2" fmla="*/ 139 w 274"/>
                <a:gd name="T3" fmla="*/ 52 h 414"/>
                <a:gd name="T4" fmla="*/ 66 w 274"/>
                <a:gd name="T5" fmla="*/ 212 h 414"/>
                <a:gd name="T6" fmla="*/ 137 w 274"/>
                <a:gd name="T7" fmla="*/ 363 h 414"/>
                <a:gd name="T8" fmla="*/ 208 w 274"/>
                <a:gd name="T9" fmla="*/ 210 h 414"/>
                <a:gd name="T10" fmla="*/ 139 w 274"/>
                <a:gd name="T11" fmla="*/ 52 h 414"/>
                <a:gd name="T12" fmla="*/ 132 w 274"/>
                <a:gd name="T13" fmla="*/ 414 h 414"/>
                <a:gd name="T14" fmla="*/ 132 w 274"/>
                <a:gd name="T15" fmla="*/ 414 h 414"/>
                <a:gd name="T16" fmla="*/ 35 w 274"/>
                <a:gd name="T17" fmla="*/ 363 h 414"/>
                <a:gd name="T18" fmla="*/ 0 w 274"/>
                <a:gd name="T19" fmla="*/ 215 h 414"/>
                <a:gd name="T20" fmla="*/ 36 w 274"/>
                <a:gd name="T21" fmla="*/ 55 h 414"/>
                <a:gd name="T22" fmla="*/ 142 w 274"/>
                <a:gd name="T23" fmla="*/ 0 h 414"/>
                <a:gd name="T24" fmla="*/ 274 w 274"/>
                <a:gd name="T25" fmla="*/ 205 h 414"/>
                <a:gd name="T26" fmla="*/ 237 w 274"/>
                <a:gd name="T27" fmla="*/ 361 h 414"/>
                <a:gd name="T28" fmla="*/ 132 w 274"/>
                <a:gd name="T29" fmla="*/ 41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4" h="414">
                  <a:moveTo>
                    <a:pt x="139" y="52"/>
                  </a:moveTo>
                  <a:cubicBezTo>
                    <a:pt x="139" y="52"/>
                    <a:pt x="139" y="52"/>
                    <a:pt x="139" y="52"/>
                  </a:cubicBezTo>
                  <a:cubicBezTo>
                    <a:pt x="90" y="52"/>
                    <a:pt x="66" y="105"/>
                    <a:pt x="66" y="212"/>
                  </a:cubicBezTo>
                  <a:cubicBezTo>
                    <a:pt x="66" y="313"/>
                    <a:pt x="90" y="363"/>
                    <a:pt x="137" y="363"/>
                  </a:cubicBezTo>
                  <a:cubicBezTo>
                    <a:pt x="184" y="363"/>
                    <a:pt x="208" y="312"/>
                    <a:pt x="208" y="210"/>
                  </a:cubicBezTo>
                  <a:cubicBezTo>
                    <a:pt x="208" y="104"/>
                    <a:pt x="185" y="52"/>
                    <a:pt x="139" y="52"/>
                  </a:cubicBezTo>
                  <a:close/>
                  <a:moveTo>
                    <a:pt x="132" y="414"/>
                  </a:moveTo>
                  <a:cubicBezTo>
                    <a:pt x="132" y="414"/>
                    <a:pt x="132" y="414"/>
                    <a:pt x="132" y="414"/>
                  </a:cubicBezTo>
                  <a:cubicBezTo>
                    <a:pt x="91" y="414"/>
                    <a:pt x="58" y="397"/>
                    <a:pt x="35" y="363"/>
                  </a:cubicBezTo>
                  <a:cubicBezTo>
                    <a:pt x="11" y="329"/>
                    <a:pt x="0" y="280"/>
                    <a:pt x="0" y="215"/>
                  </a:cubicBezTo>
                  <a:cubicBezTo>
                    <a:pt x="0" y="144"/>
                    <a:pt x="12" y="91"/>
                    <a:pt x="36" y="55"/>
                  </a:cubicBezTo>
                  <a:cubicBezTo>
                    <a:pt x="61" y="18"/>
                    <a:pt x="96" y="0"/>
                    <a:pt x="142" y="0"/>
                  </a:cubicBezTo>
                  <a:cubicBezTo>
                    <a:pt x="230" y="0"/>
                    <a:pt x="274" y="68"/>
                    <a:pt x="274" y="205"/>
                  </a:cubicBezTo>
                  <a:cubicBezTo>
                    <a:pt x="274" y="273"/>
                    <a:pt x="262" y="325"/>
                    <a:pt x="237" y="361"/>
                  </a:cubicBezTo>
                  <a:cubicBezTo>
                    <a:pt x="212" y="396"/>
                    <a:pt x="177" y="414"/>
                    <a:pt x="132" y="41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IN"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sp>
          <p:nvSpPr>
            <p:cNvPr id="89" name="Freeform 21"/>
            <p:cNvSpPr>
              <a:spLocks noEditPoints="1"/>
            </p:cNvSpPr>
            <p:nvPr/>
          </p:nvSpPr>
          <p:spPr bwMode="auto">
            <a:xfrm>
              <a:off x="11746289" y="5708556"/>
              <a:ext cx="345868" cy="454099"/>
            </a:xfrm>
            <a:custGeom>
              <a:avLst/>
              <a:gdLst>
                <a:gd name="T0" fmla="*/ 31 w 294"/>
                <a:gd name="T1" fmla="*/ 386 h 386"/>
                <a:gd name="T2" fmla="*/ 47 w 294"/>
                <a:gd name="T3" fmla="*/ 284 h 386"/>
                <a:gd name="T4" fmla="*/ 0 w 294"/>
                <a:gd name="T5" fmla="*/ 284 h 386"/>
                <a:gd name="T6" fmla="*/ 0 w 294"/>
                <a:gd name="T7" fmla="*/ 219 h 386"/>
                <a:gd name="T8" fmla="*/ 57 w 294"/>
                <a:gd name="T9" fmla="*/ 219 h 386"/>
                <a:gd name="T10" fmla="*/ 66 w 294"/>
                <a:gd name="T11" fmla="*/ 162 h 386"/>
                <a:gd name="T12" fmla="*/ 16 w 294"/>
                <a:gd name="T13" fmla="*/ 162 h 386"/>
                <a:gd name="T14" fmla="*/ 16 w 294"/>
                <a:gd name="T15" fmla="*/ 98 h 386"/>
                <a:gd name="T16" fmla="*/ 76 w 294"/>
                <a:gd name="T17" fmla="*/ 98 h 386"/>
                <a:gd name="T18" fmla="*/ 90 w 294"/>
                <a:gd name="T19" fmla="*/ 0 h 386"/>
                <a:gd name="T20" fmla="*/ 151 w 294"/>
                <a:gd name="T21" fmla="*/ 0 h 386"/>
                <a:gd name="T22" fmla="*/ 135 w 294"/>
                <a:gd name="T23" fmla="*/ 98 h 386"/>
                <a:gd name="T24" fmla="*/ 187 w 294"/>
                <a:gd name="T25" fmla="*/ 98 h 386"/>
                <a:gd name="T26" fmla="*/ 201 w 294"/>
                <a:gd name="T27" fmla="*/ 0 h 386"/>
                <a:gd name="T28" fmla="*/ 263 w 294"/>
                <a:gd name="T29" fmla="*/ 0 h 386"/>
                <a:gd name="T30" fmla="*/ 246 w 294"/>
                <a:gd name="T31" fmla="*/ 98 h 386"/>
                <a:gd name="T32" fmla="*/ 294 w 294"/>
                <a:gd name="T33" fmla="*/ 98 h 386"/>
                <a:gd name="T34" fmla="*/ 294 w 294"/>
                <a:gd name="T35" fmla="*/ 162 h 386"/>
                <a:gd name="T36" fmla="*/ 237 w 294"/>
                <a:gd name="T37" fmla="*/ 162 h 386"/>
                <a:gd name="T38" fmla="*/ 227 w 294"/>
                <a:gd name="T39" fmla="*/ 219 h 386"/>
                <a:gd name="T40" fmla="*/ 277 w 294"/>
                <a:gd name="T41" fmla="*/ 219 h 386"/>
                <a:gd name="T42" fmla="*/ 277 w 294"/>
                <a:gd name="T43" fmla="*/ 284 h 386"/>
                <a:gd name="T44" fmla="*/ 218 w 294"/>
                <a:gd name="T45" fmla="*/ 284 h 386"/>
                <a:gd name="T46" fmla="*/ 204 w 294"/>
                <a:gd name="T47" fmla="*/ 386 h 386"/>
                <a:gd name="T48" fmla="*/ 142 w 294"/>
                <a:gd name="T49" fmla="*/ 386 h 386"/>
                <a:gd name="T50" fmla="*/ 159 w 294"/>
                <a:gd name="T51" fmla="*/ 284 h 386"/>
                <a:gd name="T52" fmla="*/ 106 w 294"/>
                <a:gd name="T53" fmla="*/ 284 h 386"/>
                <a:gd name="T54" fmla="*/ 92 w 294"/>
                <a:gd name="T55" fmla="*/ 386 h 386"/>
                <a:gd name="T56" fmla="*/ 31 w 294"/>
                <a:gd name="T57" fmla="*/ 386 h 386"/>
                <a:gd name="T58" fmla="*/ 168 w 294"/>
                <a:gd name="T59" fmla="*/ 219 h 386"/>
                <a:gd name="T60" fmla="*/ 177 w 294"/>
                <a:gd name="T61" fmla="*/ 162 h 386"/>
                <a:gd name="T62" fmla="*/ 125 w 294"/>
                <a:gd name="T63" fmla="*/ 162 h 386"/>
                <a:gd name="T64" fmla="*/ 118 w 294"/>
                <a:gd name="T65" fmla="*/ 219 h 386"/>
                <a:gd name="T66" fmla="*/ 168 w 294"/>
                <a:gd name="T67" fmla="*/ 219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4" h="386">
                  <a:moveTo>
                    <a:pt x="31" y="386"/>
                  </a:moveTo>
                  <a:lnTo>
                    <a:pt x="47" y="284"/>
                  </a:lnTo>
                  <a:lnTo>
                    <a:pt x="0" y="284"/>
                  </a:lnTo>
                  <a:lnTo>
                    <a:pt x="0" y="219"/>
                  </a:lnTo>
                  <a:lnTo>
                    <a:pt x="57" y="219"/>
                  </a:lnTo>
                  <a:lnTo>
                    <a:pt x="66" y="162"/>
                  </a:lnTo>
                  <a:lnTo>
                    <a:pt x="16" y="162"/>
                  </a:lnTo>
                  <a:lnTo>
                    <a:pt x="16" y="98"/>
                  </a:lnTo>
                  <a:lnTo>
                    <a:pt x="76" y="98"/>
                  </a:lnTo>
                  <a:lnTo>
                    <a:pt x="90" y="0"/>
                  </a:lnTo>
                  <a:lnTo>
                    <a:pt x="151" y="0"/>
                  </a:lnTo>
                  <a:lnTo>
                    <a:pt x="135" y="98"/>
                  </a:lnTo>
                  <a:lnTo>
                    <a:pt x="187" y="98"/>
                  </a:lnTo>
                  <a:lnTo>
                    <a:pt x="201" y="0"/>
                  </a:lnTo>
                  <a:lnTo>
                    <a:pt x="263" y="0"/>
                  </a:lnTo>
                  <a:lnTo>
                    <a:pt x="246" y="98"/>
                  </a:lnTo>
                  <a:lnTo>
                    <a:pt x="294" y="98"/>
                  </a:lnTo>
                  <a:lnTo>
                    <a:pt x="294" y="162"/>
                  </a:lnTo>
                  <a:lnTo>
                    <a:pt x="237" y="162"/>
                  </a:lnTo>
                  <a:lnTo>
                    <a:pt x="227" y="219"/>
                  </a:lnTo>
                  <a:lnTo>
                    <a:pt x="277" y="219"/>
                  </a:lnTo>
                  <a:lnTo>
                    <a:pt x="277" y="284"/>
                  </a:lnTo>
                  <a:lnTo>
                    <a:pt x="218" y="284"/>
                  </a:lnTo>
                  <a:lnTo>
                    <a:pt x="204" y="386"/>
                  </a:lnTo>
                  <a:lnTo>
                    <a:pt x="142" y="386"/>
                  </a:lnTo>
                  <a:lnTo>
                    <a:pt x="159" y="284"/>
                  </a:lnTo>
                  <a:lnTo>
                    <a:pt x="106" y="284"/>
                  </a:lnTo>
                  <a:lnTo>
                    <a:pt x="92" y="386"/>
                  </a:lnTo>
                  <a:lnTo>
                    <a:pt x="31" y="386"/>
                  </a:lnTo>
                  <a:close/>
                  <a:moveTo>
                    <a:pt x="168" y="219"/>
                  </a:moveTo>
                  <a:lnTo>
                    <a:pt x="177" y="162"/>
                  </a:lnTo>
                  <a:lnTo>
                    <a:pt x="125" y="162"/>
                  </a:lnTo>
                  <a:lnTo>
                    <a:pt x="118" y="219"/>
                  </a:lnTo>
                  <a:lnTo>
                    <a:pt x="168" y="219"/>
                  </a:lnTo>
                  <a:close/>
                </a:path>
              </a:pathLst>
            </a:custGeom>
            <a:grpFill/>
            <a:ln>
              <a:noFill/>
            </a:ln>
          </p:spPr>
          <p:txBody>
            <a:bodyPr vert="horz" wrap="square" lIns="89630" tIns="44814" rIns="89630" bIns="44814" numCol="1" anchor="t" anchorCtr="0" compatLnSpc="1">
              <a:prstTxWarp prst="textNoShape">
                <a:avLst/>
              </a:prstTxWarp>
            </a:bodyPr>
            <a:lstStyle/>
            <a:p>
              <a:pPr marL="0" marR="0" lvl="0" indent="0" algn="l" defTabSz="931505"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68217A">
                    <a:lumMod val="40000"/>
                    <a:lumOff val="60000"/>
                  </a:srgbClr>
                </a:solidFill>
                <a:effectLst/>
                <a:uLnTx/>
                <a:uFillTx/>
                <a:latin typeface="Segoe UI"/>
                <a:ea typeface="MS PGothic" charset="0"/>
                <a:cs typeface="+mn-cs"/>
              </a:endParaRPr>
            </a:p>
          </p:txBody>
        </p:sp>
      </p:grpSp>
      <p:sp>
        <p:nvSpPr>
          <p:cNvPr id="90" name="Title 1"/>
          <p:cNvSpPr txBox="1">
            <a:spLocks/>
          </p:cNvSpPr>
          <p:nvPr userDrawn="1"/>
        </p:nvSpPr>
        <p:spPr>
          <a:xfrm>
            <a:off x="309896" y="340565"/>
            <a:ext cx="5244464" cy="3474545"/>
          </a:xfrm>
          <a:prstGeom prst="rect">
            <a:avLst/>
          </a:prstGeom>
        </p:spPr>
        <p:txBody>
          <a:bodyPr vert="horz" wrap="square" lIns="146283" tIns="91427" rIns="146283" bIns="91427"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pPr marL="0" marR="0" lvl="0" indent="0" algn="l" defTabSz="951304" rtl="0" eaLnBrk="1" fontAlgn="auto" latinLnBrk="0" hangingPunct="1">
              <a:lnSpc>
                <a:spcPct val="90000"/>
              </a:lnSpc>
              <a:spcBef>
                <a:spcPct val="0"/>
              </a:spcBef>
              <a:spcAft>
                <a:spcPts val="0"/>
              </a:spcAft>
              <a:buClrTx/>
              <a:buSzTx/>
              <a:buFontTx/>
              <a:buNone/>
              <a:tabLst/>
              <a:defRPr/>
            </a:pPr>
            <a:endParaRPr kumimoji="0" lang="en-US" sz="5399" b="0" i="0" u="none" strike="noStrike" kern="1200" cap="none" spc="-104" normalizeH="0" baseline="0" noProof="0" dirty="0">
              <a:ln w="3175">
                <a:noFill/>
              </a:ln>
              <a:solidFill>
                <a:srgbClr val="0072C6"/>
              </a:solidFill>
              <a:effectLst/>
              <a:uLnTx/>
              <a:uFillTx/>
              <a:latin typeface="Segoe UI Light"/>
              <a:ea typeface="+mn-ea"/>
              <a:cs typeface="Segoe UI" pitchFamily="34" charset="0"/>
            </a:endParaRPr>
          </a:p>
        </p:txBody>
      </p:sp>
      <p:sp>
        <p:nvSpPr>
          <p:cNvPr id="91" name="Freeform 90"/>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2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2" name="Freeform 91"/>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46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3" name="Freeform 92"/>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39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94" name="Freeform 93"/>
          <p:cNvSpPr>
            <a:spLocks noChangeAspect="1"/>
          </p:cNvSpPr>
          <p:nvPr userDrawn="1"/>
        </p:nvSpPr>
        <p:spPr bwMode="auto">
          <a:xfrm>
            <a:off x="1584147" y="3587566"/>
            <a:ext cx="729764" cy="462064"/>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rgbClr val="0065B2">
              <a:alpha val="6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marL="0" marR="0" lvl="0" indent="0" algn="ctr" defTabSz="932114" rtl="0" eaLnBrk="1" fontAlgn="base" latinLnBrk="0" hangingPunct="1">
              <a:lnSpc>
                <a:spcPct val="90000"/>
              </a:lnSpc>
              <a:spcBef>
                <a:spcPct val="0"/>
              </a:spcBef>
              <a:spcAft>
                <a:spcPct val="0"/>
              </a:spcAft>
              <a:buClrTx/>
              <a:buSzTx/>
              <a:buFontTx/>
              <a:buNone/>
              <a:tabLst/>
              <a:defRPr/>
            </a:pPr>
            <a:endParaRPr kumimoji="0" lang="en-IN" sz="2000" b="1" i="0" u="none" strike="noStrike" kern="1200" cap="none" spc="0" normalizeH="0" baseline="0" noProof="0" dirty="0">
              <a:ln>
                <a:noFill/>
              </a:ln>
              <a:solidFill>
                <a:srgbClr val="FFFFFF"/>
              </a:solidFill>
              <a:effectLst/>
              <a:uLnTx/>
              <a:uFillTx/>
              <a:latin typeface="Segoe UI Light"/>
              <a:ea typeface="Segoe UI" pitchFamily="34" charset="0"/>
              <a:cs typeface="Segoe UI" pitchFamily="34" charset="0"/>
            </a:endParaRPr>
          </a:p>
        </p:txBody>
      </p:sp>
      <p:sp>
        <p:nvSpPr>
          <p:cNvPr id="2" name="Title 1"/>
          <p:cNvSpPr>
            <a:spLocks noGrp="1"/>
          </p:cNvSpPr>
          <p:nvPr>
            <p:ph type="title" hasCustomPrompt="1"/>
          </p:nvPr>
        </p:nvSpPr>
        <p:spPr>
          <a:xfrm>
            <a:off x="365760" y="365760"/>
            <a:ext cx="5364246" cy="914400"/>
          </a:xfrm>
        </p:spPr>
        <p:txBody>
          <a:bodyPr wrap="square" lIns="91440" rIns="91440"/>
          <a:lstStyle>
            <a:lvl1pPr>
              <a:defRPr sz="4800" spc="0" baseline="0">
                <a:solidFill>
                  <a:schemeClr val="accent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79456768"/>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3pt Title Only">
    <p:spTree>
      <p:nvGrpSpPr>
        <p:cNvPr id="1" name=""/>
        <p:cNvGrpSpPr/>
        <p:nvPr/>
      </p:nvGrpSpPr>
      <p:grpSpPr>
        <a:xfrm>
          <a:off x="0" y="0"/>
          <a:ext cx="0" cy="0"/>
          <a:chOff x="0" y="0"/>
          <a:chExt cx="0" cy="0"/>
        </a:xfrm>
      </p:grpSpPr>
      <p:sp>
        <p:nvSpPr>
          <p:cNvPr id="3" name="Title 2"/>
          <p:cNvSpPr>
            <a:spLocks noGrp="1"/>
          </p:cNvSpPr>
          <p:nvPr>
            <p:ph type="title"/>
          </p:nvPr>
        </p:nvSpPr>
        <p:spPr>
          <a:xfrm>
            <a:off x="274639" y="377082"/>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679061857"/>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8" name="Title 2"/>
          <p:cNvSpPr>
            <a:spLocks noGrp="1"/>
          </p:cNvSpPr>
          <p:nvPr>
            <p:ph type="title"/>
          </p:nvPr>
        </p:nvSpPr>
        <p:spPr>
          <a:xfrm>
            <a:off x="274639" y="377082"/>
            <a:ext cx="11889564" cy="917575"/>
          </a:xfrm>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3953392304"/>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307292930"/>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976549143"/>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4488" baseline="0">
                <a:solidFill>
                  <a:schemeClr val="tx1"/>
                </a:solidFill>
              </a:defRPr>
            </a:lvl1pPr>
          </a:lstStyle>
          <a:p>
            <a:r>
              <a:rPr lang="en-US" dirty="0" smtClean="0"/>
              <a:t>Lorem ipsum dolor sit</a:t>
            </a:r>
            <a:br>
              <a:rPr lang="en-US" dirty="0" smtClean="0"/>
            </a:br>
            <a:r>
              <a:rPr lang="en-US" dirty="0" err="1" smtClean="0"/>
              <a:t>amet</a:t>
            </a:r>
            <a:r>
              <a:rPr lang="en-US" dirty="0" smtClean="0"/>
              <a:t>, </a:t>
            </a:r>
            <a:r>
              <a:rPr lang="en-US" dirty="0" err="1" smtClean="0"/>
              <a:t>consectetuer</a:t>
            </a:r>
            <a:r>
              <a:rPr lang="en-US" dirty="0" smtClean="0"/>
              <a:t> </a:t>
            </a:r>
            <a:r>
              <a:rPr lang="en-US" dirty="0" err="1" smtClean="0"/>
              <a:t>adipi</a:t>
            </a:r>
            <a:r>
              <a:rPr lang="en-US" dirty="0" smtClean="0"/>
              <a:t>.</a:t>
            </a:r>
            <a:endParaRPr lang="en-US" dirty="0"/>
          </a:p>
        </p:txBody>
      </p:sp>
      <p:sp>
        <p:nvSpPr>
          <p:cNvPr id="3" name="Footer Placeholder 2"/>
          <p:cNvSpPr>
            <a:spLocks noGrp="1"/>
          </p:cNvSpPr>
          <p:nvPr>
            <p:ph type="ftr" sz="quarter"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333786174"/>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Slide">
    <p:spTree>
      <p:nvGrpSpPr>
        <p:cNvPr id="1" name=""/>
        <p:cNvGrpSpPr/>
        <p:nvPr/>
      </p:nvGrpSpPr>
      <p:grpSpPr>
        <a:xfrm>
          <a:off x="0" y="0"/>
          <a:ext cx="0" cy="0"/>
          <a:chOff x="0" y="0"/>
          <a:chExt cx="0" cy="0"/>
        </a:xfrm>
      </p:grpSpPr>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gradFill>
                  <a:gsLst>
                    <a:gs pos="0">
                      <a:schemeClr val="tx1"/>
                    </a:gs>
                    <a:gs pos="100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rgbClr val="0072C6"/>
                </a:solidFill>
              </a:defRPr>
            </a:lvl1pPr>
          </a:lstStyle>
          <a:p>
            <a:r>
              <a:rPr lang="en-US" dirty="0" smtClean="0"/>
              <a:t>Presentation title</a:t>
            </a:r>
            <a:endParaRPr lang="en-US" dirty="0"/>
          </a:p>
        </p:txBody>
      </p:sp>
      <p:pic>
        <p:nvPicPr>
          <p:cNvPr id="7" name="Picture 6"/>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bwMode="invGray">
          <a:xfrm>
            <a:off x="350837" y="6164262"/>
            <a:ext cx="1645920" cy="352578"/>
          </a:xfrm>
          <a:prstGeom prst="rect">
            <a:avLst/>
          </a:prstGeom>
        </p:spPr>
      </p:pic>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1981217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58pt Title/24pt Text - Gray">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779875042"/>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296303179"/>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p:bg bwMode="auto">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bwMode="auto">
          <a:xfrm>
            <a:off x="274703" y="1211287"/>
            <a:ext cx="8229536" cy="274317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274640" y="1209973"/>
            <a:ext cx="8229599" cy="2751698"/>
          </a:xfrm>
          <a:noFill/>
        </p:spPr>
        <p:txBody>
          <a:bodyPr tIns="91440" bIns="91440" anchor="t" anchorCtr="0"/>
          <a:lstStyle>
            <a:lvl1pPr>
              <a:defRPr sz="7198" spc="-100" baseline="0">
                <a:gradFill>
                  <a:gsLst>
                    <a:gs pos="5833">
                      <a:srgbClr val="FFFFFF"/>
                    </a:gs>
                    <a:gs pos="18000">
                      <a:srgbClr val="FFFFFF"/>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64"/>
            <a:ext cx="8229589" cy="1829593"/>
          </a:xfrm>
          <a:noFill/>
        </p:spPr>
        <p:txBody>
          <a:bodyPr lIns="182880" tIns="146304" rIns="182880" bIns="146304">
            <a:noAutofit/>
          </a:bodyPr>
          <a:lstStyle>
            <a:lvl1pPr marL="0" indent="0">
              <a:spcBef>
                <a:spcPts val="0"/>
              </a:spcBef>
              <a:buNone/>
              <a:defRPr sz="3599" spc="0" baseline="0">
                <a:gradFill>
                  <a:gsLst>
                    <a:gs pos="0">
                      <a:srgbClr val="FFFFFF"/>
                    </a:gs>
                    <a:gs pos="100000">
                      <a:srgbClr val="FFFFFF"/>
                    </a:gs>
                  </a:gsLst>
                  <a:lin ang="5400000" scaled="0"/>
                </a:gradFill>
                <a:latin typeface="+mj-lt"/>
              </a:defRPr>
            </a:lvl1pPr>
          </a:lstStyle>
          <a:p>
            <a:pPr lvl="0"/>
            <a:r>
              <a:rPr lang="en-US" dirty="0" smtClean="0"/>
              <a:t>Speaker Name</a:t>
            </a:r>
          </a:p>
        </p:txBody>
      </p:sp>
    </p:spTree>
    <p:extLst>
      <p:ext uri="{BB962C8B-B14F-4D97-AF65-F5344CB8AC3E}">
        <p14:creationId xmlns:p14="http://schemas.microsoft.com/office/powerpoint/2010/main" val="365472614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4488" baseline="0">
                <a:solidFill>
                  <a:schemeClr val="tx1"/>
                </a:solidFill>
              </a:defRPr>
            </a:lvl1pPr>
          </a:lstStyle>
          <a:p>
            <a:r>
              <a:rPr lang="en-US" dirty="0" smtClean="0"/>
              <a:t>Lorem ipsum dolor sit.</a:t>
            </a:r>
            <a:endParaRPr lang="en-US" dirty="0"/>
          </a:p>
        </p:txBody>
      </p:sp>
      <p:sp>
        <p:nvSpPr>
          <p:cNvPr id="3" name="Footer Placeholder 2"/>
          <p:cNvSpPr>
            <a:spLocks noGrp="1"/>
          </p:cNvSpPr>
          <p:nvPr>
            <p:ph type="ftr" sz="quarter" idx="10"/>
          </p:nvPr>
        </p:nvSpPr>
        <p:spPr/>
        <p:txBody>
          <a:body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90953295"/>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26731106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40" y="355513"/>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1410679906"/>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39" y="752476"/>
            <a:ext cx="11612563" cy="5305084"/>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73018203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 name="Footer Placeholder 2"/>
          <p:cNvSpPr>
            <a:spLocks noGrp="1"/>
          </p:cNvSpPr>
          <p:nvPr>
            <p:ph type="ftr" sz="quarter" idx="23"/>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24"/>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274603794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149667176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469532911"/>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1860868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0" name="Text Placeholder 4"/>
          <p:cNvSpPr>
            <a:spLocks noGrp="1"/>
          </p:cNvSpPr>
          <p:nvPr>
            <p:ph type="body" sz="quarter" idx="10"/>
          </p:nvPr>
        </p:nvSpPr>
        <p:spPr>
          <a:xfrm>
            <a:off x="274820"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9229813"/>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8"/>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548278030"/>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36323222"/>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losing Slide">
    <p:bg>
      <p:bgPr>
        <a:solidFill>
          <a:schemeClr val="accent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33990135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748266938"/>
      </p:ext>
    </p:extLst>
  </p:cSld>
  <p:clrMapOvr>
    <a:masterClrMapping/>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4103504301"/>
      </p:ext>
    </p:extLst>
  </p:cSld>
  <p:clrMapOvr>
    <a:masterClrMapping/>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799" kern="1200" spc="0" baseline="0" dirty="0" smtClean="0">
                <a:solidFill>
                  <a:schemeClr val="bg1"/>
                </a:solidFill>
                <a:latin typeface="+mj-lt"/>
                <a:ea typeface="+mn-ea"/>
                <a:cs typeface="+mn-cs"/>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Tree>
    <p:extLst>
      <p:ext uri="{BB962C8B-B14F-4D97-AF65-F5344CB8AC3E}">
        <p14:creationId xmlns:p14="http://schemas.microsoft.com/office/powerpoint/2010/main" val="268311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Text Placeholder 3"/>
          <p:cNvSpPr>
            <a:spLocks noGrp="1"/>
          </p:cNvSpPr>
          <p:nvPr>
            <p:ph type="body" sz="quarter" idx="11"/>
          </p:nvPr>
        </p:nvSpPr>
        <p:spPr>
          <a:xfrm>
            <a:off x="274639" y="1212850"/>
            <a:ext cx="11889564" cy="2059025"/>
          </a:xfrm>
        </p:spPr>
        <p:txBody>
          <a:bodyPr/>
          <a:lstStyle>
            <a:lvl1pPr marL="0" indent="0">
              <a:buNone/>
              <a:defRPr>
                <a:gradFill>
                  <a:gsLst>
                    <a:gs pos="2920">
                      <a:schemeClr val="tx2"/>
                    </a:gs>
                    <a:gs pos="39000">
                      <a:schemeClr val="tx2"/>
                    </a:gs>
                  </a:gsLst>
                  <a:lin ang="5400000" scaled="0"/>
                </a:gradFill>
              </a:defRPr>
            </a:lvl1pPr>
            <a:lvl2pPr marL="28569" indent="0">
              <a:buNone/>
              <a:defRPr sz="2000"/>
            </a:lvl2pPr>
            <a:lvl3pPr marL="223795" indent="0">
              <a:buNone/>
              <a:defRPr sz="2000"/>
            </a:lvl3pPr>
            <a:lvl4pPr marL="476159" indent="0">
              <a:buNone/>
              <a:defRPr sz="1800"/>
            </a:lvl4pPr>
            <a:lvl5pPr marL="739632"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83165060"/>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7883180" y="6632709"/>
            <a:ext cx="3938217" cy="372394"/>
          </a:xfrm>
          <a:prstGeom prst="rect">
            <a:avLst/>
          </a:prstGeom>
        </p:spPr>
        <p:txBody>
          <a:bodyPr lIns="93244" tIns="0" rIns="93244" bIns="46622" anchor="ctr"/>
          <a:lstStyle>
            <a:lvl1pPr algn="r">
              <a:defRPr sz="1499">
                <a:solidFill>
                  <a:schemeClr val="bg1"/>
                </a:solidFill>
                <a:latin typeface="+mn-lt"/>
              </a:defRPr>
            </a:lvl1pPr>
          </a:lstStyle>
          <a:p>
            <a:pPr marL="0" marR="0" lvl="0" indent="0" algn="r" defTabSz="1242666" rtl="0" eaLnBrk="1" fontAlgn="auto" latinLnBrk="0" hangingPunct="1">
              <a:lnSpc>
                <a:spcPct val="100000"/>
              </a:lnSpc>
              <a:spcBef>
                <a:spcPts val="0"/>
              </a:spcBef>
              <a:spcAft>
                <a:spcPts val="0"/>
              </a:spcAft>
              <a:buClrTx/>
              <a:buSzTx/>
              <a:buFontTx/>
              <a:buNone/>
              <a:tabLst/>
              <a:defRPr/>
            </a:pPr>
            <a:r>
              <a:rPr kumimoji="0" lang="en-US" sz="1499" b="0" i="0" u="none" strike="noStrike" kern="1200" cap="none" spc="0" normalizeH="0" baseline="0" noProof="0" smtClean="0">
                <a:ln>
                  <a:noFill/>
                </a:ln>
                <a:solidFill>
                  <a:prstClr val="white"/>
                </a:solidFill>
                <a:effectLst/>
                <a:uLnTx/>
                <a:uFillTx/>
                <a:latin typeface="Segoe UI"/>
                <a:ea typeface="+mn-ea"/>
                <a:cs typeface="Arial"/>
              </a:rPr>
              <a:t>Microsoft Confidential</a:t>
            </a:r>
            <a:endParaRPr kumimoji="0" lang="en-US" sz="1499" b="0" i="0" u="none" strike="noStrike" kern="1200" cap="none" spc="0" normalizeH="0" baseline="0" noProof="0" dirty="0" smtClean="0">
              <a:ln>
                <a:noFill/>
              </a:ln>
              <a:solidFill>
                <a:prstClr val="white"/>
              </a:solidFill>
              <a:effectLst/>
              <a:uLnTx/>
              <a:uFillTx/>
              <a:latin typeface="Segoe UI"/>
              <a:ea typeface="+mn-ea"/>
              <a:cs typeface="Arial"/>
            </a:endParaRPr>
          </a:p>
        </p:txBody>
      </p:sp>
    </p:spTree>
    <p:extLst>
      <p:ext uri="{BB962C8B-B14F-4D97-AF65-F5344CB8AC3E}">
        <p14:creationId xmlns:p14="http://schemas.microsoft.com/office/powerpoint/2010/main" val="2859952332"/>
      </p:ext>
    </p:extLst>
  </p:cSld>
  <p:clrMapOvr>
    <a:masterClrMapping/>
  </p:clrMapOvr>
  <mc:AlternateContent xmlns:mc="http://schemas.openxmlformats.org/markup-compatibility/2006" xmlns:p14="http://schemas.microsoft.com/office/powerpoint/2010/main">
    <mc:Choice Requires="p14">
      <p:transition spd="med" p14:dur="700">
        <p:wipe dir="r"/>
      </p:transition>
    </mc:Choice>
    <mc:Fallback xmlns="">
      <p:transition spd="med">
        <p:wipe dir="r"/>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32757" y="332513"/>
            <a:ext cx="11375536" cy="517941"/>
          </a:xfrm>
          <a:prstGeom prst="rect">
            <a:avLst/>
          </a:prstGeo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32756" y="1480112"/>
            <a:ext cx="11607130" cy="121166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855008" y="6482891"/>
            <a:ext cx="2798207" cy="372394"/>
          </a:xfrm>
          <a:prstGeom prst="rect">
            <a:avLst/>
          </a:prstGeom>
        </p:spPr>
        <p:txBody>
          <a:bodyPr/>
          <a:lstStyle/>
          <a:p>
            <a:pPr marL="0" marR="0" lvl="0" indent="0" algn="l" defTabSz="699699" rtl="0" eaLnBrk="1" fontAlgn="auto" latinLnBrk="0" hangingPunct="1">
              <a:lnSpc>
                <a:spcPct val="100000"/>
              </a:lnSpc>
              <a:spcBef>
                <a:spcPts val="0"/>
              </a:spcBef>
              <a:spcAft>
                <a:spcPts val="0"/>
              </a:spcAft>
              <a:buClrTx/>
              <a:buSzTx/>
              <a:buFontTx/>
              <a:buNone/>
              <a:tabLst/>
              <a:defRPr/>
            </a:pPr>
            <a:fld id="{55CDD7E1-A646-4088-BE0C-DB49A80F5376}" type="datetimeFigureOut">
              <a:rPr kumimoji="0" lang="en-US" sz="1428" b="0" i="0" u="none" strike="noStrike" kern="1200" cap="none" spc="0" normalizeH="0" baseline="0" noProof="0" smtClean="0">
                <a:ln>
                  <a:noFill/>
                </a:ln>
                <a:solidFill>
                  <a:srgbClr val="FFFFFF"/>
                </a:solidFill>
                <a:effectLst/>
                <a:uLnTx/>
                <a:uFillTx/>
                <a:latin typeface="Segoe UI"/>
                <a:ea typeface="+mn-ea"/>
                <a:cs typeface="+mn-cs"/>
              </a:rPr>
              <a:pPr marL="0" marR="0" lvl="0" indent="0" algn="l" defTabSz="699699" rtl="0" eaLnBrk="1" fontAlgn="auto" latinLnBrk="0" hangingPunct="1">
                <a:lnSpc>
                  <a:spcPct val="100000"/>
                </a:lnSpc>
                <a:spcBef>
                  <a:spcPts val="0"/>
                </a:spcBef>
                <a:spcAft>
                  <a:spcPts val="0"/>
                </a:spcAft>
                <a:buClrTx/>
                <a:buSzTx/>
                <a:buFontTx/>
                <a:buNone/>
                <a:tabLst/>
                <a:defRPr/>
              </a:pPr>
              <a:t>2/16/2016</a:t>
            </a:fld>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Footer Placeholder 4"/>
          <p:cNvSpPr>
            <a:spLocks noGrp="1"/>
          </p:cNvSpPr>
          <p:nvPr>
            <p:ph type="ftr" sz="quarter" idx="11"/>
          </p:nvPr>
        </p:nvSpPr>
        <p:spPr>
          <a:xfrm>
            <a:off x="4119584" y="6482891"/>
            <a:ext cx="4197310" cy="372394"/>
          </a:xfrm>
          <a:prstGeom prst="rect">
            <a:avLst/>
          </a:prstGeom>
        </p:spPr>
        <p:txBody>
          <a:bodyPr/>
          <a:lstStyle/>
          <a:p>
            <a:pPr marL="0" marR="0" lvl="0" indent="0" algn="l" defTabSz="699699" rtl="0" eaLnBrk="1" fontAlgn="auto" latinLnBrk="0" hangingPunct="1">
              <a:lnSpc>
                <a:spcPct val="100000"/>
              </a:lnSpc>
              <a:spcBef>
                <a:spcPts val="0"/>
              </a:spcBef>
              <a:spcAft>
                <a:spcPts val="0"/>
              </a:spcAft>
              <a:buClrTx/>
              <a:buSzTx/>
              <a:buFontTx/>
              <a:buNone/>
              <a:tabLst/>
              <a:defRPr/>
            </a:pPr>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5"/>
          <p:cNvSpPr>
            <a:spLocks noGrp="1"/>
          </p:cNvSpPr>
          <p:nvPr>
            <p:ph type="sldNum" sz="quarter" idx="12"/>
          </p:nvPr>
        </p:nvSpPr>
        <p:spPr>
          <a:xfrm>
            <a:off x="8783260" y="6482891"/>
            <a:ext cx="2798207" cy="372394"/>
          </a:xfrm>
          <a:prstGeom prst="rect">
            <a:avLst/>
          </a:prstGeom>
        </p:spPr>
        <p:txBody>
          <a:bodyPr/>
          <a:lstStyle/>
          <a:p>
            <a:pPr marL="0" marR="0" lvl="0" indent="0" algn="r" defTabSz="699699" rtl="0" eaLnBrk="1" fontAlgn="auto" latinLnBrk="0" hangingPunct="1">
              <a:lnSpc>
                <a:spcPct val="100000"/>
              </a:lnSpc>
              <a:spcBef>
                <a:spcPts val="0"/>
              </a:spcBef>
              <a:spcAft>
                <a:spcPts val="0"/>
              </a:spcAft>
              <a:buClrTx/>
              <a:buSzTx/>
              <a:buFontTx/>
              <a:buNone/>
              <a:tabLst/>
              <a:defRPr/>
            </a:pPr>
            <a:fld id="{F920C200-3845-4249-9FA3-EA0449FF460B}" type="slidenum">
              <a:rPr kumimoji="0" lang="en-US" sz="1428"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699699" rtl="0" eaLnBrk="1" fontAlgn="auto" latinLnBrk="0" hangingPunct="1">
                <a:lnSpc>
                  <a:spcPct val="100000"/>
                </a:lnSpc>
                <a:spcBef>
                  <a:spcPts val="0"/>
                </a:spcBef>
                <a:spcAft>
                  <a:spcPts val="0"/>
                </a:spcAft>
                <a:buClrTx/>
                <a:buSzTx/>
                <a:buFontTx/>
                <a:buNone/>
                <a:tabLst/>
                <a:defRPr/>
              </a:pPr>
              <a:t>‹#›</a:t>
            </a:fld>
            <a:endParaRPr kumimoji="0" lang="en-US" sz="1428"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38073300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0072C6"/>
        </a:solidFill>
        <a:effectLst/>
      </p:bgPr>
    </p:bg>
    <p:spTree>
      <p:nvGrpSpPr>
        <p:cNvPr id="1" name=""/>
        <p:cNvGrpSpPr/>
        <p:nvPr/>
      </p:nvGrpSpPr>
      <p:grpSpPr>
        <a:xfrm>
          <a:off x="0" y="0"/>
          <a:ext cx="0" cy="0"/>
          <a:chOff x="0" y="0"/>
          <a:chExt cx="0" cy="0"/>
        </a:xfrm>
      </p:grpSpPr>
      <p:pic>
        <p:nvPicPr>
          <p:cNvPr id="90" name="Picture 89"/>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50837" y="6143778"/>
            <a:ext cx="2283588" cy="373062"/>
          </a:xfrm>
          <a:prstGeom prst="rect">
            <a:avLst/>
          </a:prstGeom>
        </p:spPr>
      </p:pic>
      <p:sp>
        <p:nvSpPr>
          <p:cNvPr id="2" name="Rectangle 1"/>
          <p:cNvSpPr/>
          <p:nvPr userDrawn="1"/>
        </p:nvSpPr>
        <p:spPr bwMode="auto">
          <a:xfrm>
            <a:off x="8809037" y="0"/>
            <a:ext cx="3627437" cy="6994525"/>
          </a:xfrm>
          <a:prstGeom prst="rect">
            <a:avLst/>
          </a:prstGeom>
          <a:solidFill>
            <a:srgbClr val="EEEEE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2" hasCustomPrompt="1"/>
          </p:nvPr>
        </p:nvSpPr>
        <p:spPr>
          <a:xfrm>
            <a:off x="274638" y="2774679"/>
            <a:ext cx="8436348" cy="914400"/>
          </a:xfrm>
          <a:noFill/>
        </p:spPr>
        <p:txBody>
          <a:bodyPr lIns="91440" tIns="91440" rIns="91440" bIns="91440">
            <a:noAutofit/>
          </a:bodyPr>
          <a:lstStyle>
            <a:lvl1pPr marL="0" indent="0">
              <a:spcBef>
                <a:spcPts val="0"/>
              </a:spcBef>
              <a:buNone/>
              <a:defRPr sz="2800" spc="0" baseline="0">
                <a:solidFill>
                  <a:schemeClr val="bg1"/>
                </a:solidFill>
                <a:latin typeface="+mj-lt"/>
              </a:defRPr>
            </a:lvl1pPr>
          </a:lstStyle>
          <a:p>
            <a:pPr lvl="0"/>
            <a:r>
              <a:rPr lang="en-US" dirty="0" smtClean="0"/>
              <a:t>Speaker Name</a:t>
            </a:r>
          </a:p>
        </p:txBody>
      </p:sp>
      <p:sp>
        <p:nvSpPr>
          <p:cNvPr id="9" name="Title 1"/>
          <p:cNvSpPr>
            <a:spLocks noGrp="1"/>
          </p:cNvSpPr>
          <p:nvPr>
            <p:ph type="title" hasCustomPrompt="1"/>
          </p:nvPr>
        </p:nvSpPr>
        <p:spPr>
          <a:xfrm>
            <a:off x="274637" y="1677399"/>
            <a:ext cx="8436348" cy="1097280"/>
          </a:xfrm>
          <a:noFill/>
        </p:spPr>
        <p:txBody>
          <a:bodyPr lIns="91440" tIns="91440" rIns="91440" bIns="91440" anchor="t" anchorCtr="0"/>
          <a:lstStyle>
            <a:lvl1pPr>
              <a:defRPr sz="6000" spc="-80" baseline="0">
                <a:solidFill>
                  <a:schemeClr val="bg1"/>
                </a:solidFill>
              </a:defRPr>
            </a:lvl1pPr>
          </a:lstStyle>
          <a:p>
            <a:r>
              <a:rPr lang="en-US" dirty="0" smtClean="0"/>
              <a:t>Presentation title</a:t>
            </a:r>
            <a:endParaRPr lang="en-US" dirty="0"/>
          </a:p>
        </p:txBody>
      </p:sp>
      <p:grpSp>
        <p:nvGrpSpPr>
          <p:cNvPr id="49" name="Group 48"/>
          <p:cNvGrpSpPr/>
          <p:nvPr userDrawn="1"/>
        </p:nvGrpSpPr>
        <p:grpSpPr>
          <a:xfrm>
            <a:off x="9258067" y="1695132"/>
            <a:ext cx="2805578" cy="3604260"/>
            <a:chOff x="4173933" y="1990739"/>
            <a:chExt cx="2457160" cy="3156656"/>
          </a:xfrm>
        </p:grpSpPr>
        <p:sp>
          <p:nvSpPr>
            <p:cNvPr id="50" name="Freeform 8"/>
            <p:cNvSpPr>
              <a:spLocks noEditPoints="1"/>
            </p:cNvSpPr>
            <p:nvPr/>
          </p:nvSpPr>
          <p:spPr bwMode="auto">
            <a:xfrm>
              <a:off x="4825097" y="2367213"/>
              <a:ext cx="1197063" cy="1195470"/>
            </a:xfrm>
            <a:custGeom>
              <a:avLst/>
              <a:gdLst>
                <a:gd name="T0" fmla="*/ 670 w 1598"/>
                <a:gd name="T1" fmla="*/ 1577 h 1597"/>
                <a:gd name="T2" fmla="*/ 760 w 1598"/>
                <a:gd name="T3" fmla="*/ 1597 h 1597"/>
                <a:gd name="T4" fmla="*/ 917 w 1598"/>
                <a:gd name="T5" fmla="*/ 1569 h 1597"/>
                <a:gd name="T6" fmla="*/ 839 w 1598"/>
                <a:gd name="T7" fmla="*/ 1597 h 1597"/>
                <a:gd name="T8" fmla="*/ 516 w 1598"/>
                <a:gd name="T9" fmla="*/ 1535 h 1597"/>
                <a:gd name="T10" fmla="*/ 602 w 1598"/>
                <a:gd name="T11" fmla="*/ 1573 h 1597"/>
                <a:gd name="T12" fmla="*/ 1070 w 1598"/>
                <a:gd name="T13" fmla="*/ 1529 h 1597"/>
                <a:gd name="T14" fmla="*/ 997 w 1598"/>
                <a:gd name="T15" fmla="*/ 1573 h 1597"/>
                <a:gd name="T16" fmla="*/ 374 w 1598"/>
                <a:gd name="T17" fmla="*/ 1463 h 1597"/>
                <a:gd name="T18" fmla="*/ 452 w 1598"/>
                <a:gd name="T19" fmla="*/ 1517 h 1597"/>
                <a:gd name="T20" fmla="*/ 1211 w 1598"/>
                <a:gd name="T21" fmla="*/ 1460 h 1597"/>
                <a:gd name="T22" fmla="*/ 1147 w 1598"/>
                <a:gd name="T23" fmla="*/ 1517 h 1597"/>
                <a:gd name="T24" fmla="*/ 249 w 1598"/>
                <a:gd name="T25" fmla="*/ 1364 h 1597"/>
                <a:gd name="T26" fmla="*/ 317 w 1598"/>
                <a:gd name="T27" fmla="*/ 1433 h 1597"/>
                <a:gd name="T28" fmla="*/ 1336 w 1598"/>
                <a:gd name="T29" fmla="*/ 1363 h 1597"/>
                <a:gd name="T30" fmla="*/ 1282 w 1598"/>
                <a:gd name="T31" fmla="*/ 1432 h 1597"/>
                <a:gd name="T32" fmla="*/ 146 w 1598"/>
                <a:gd name="T33" fmla="*/ 1242 h 1597"/>
                <a:gd name="T34" fmla="*/ 201 w 1598"/>
                <a:gd name="T35" fmla="*/ 1323 h 1597"/>
                <a:gd name="T36" fmla="*/ 1438 w 1598"/>
                <a:gd name="T37" fmla="*/ 1244 h 1597"/>
                <a:gd name="T38" fmla="*/ 1398 w 1598"/>
                <a:gd name="T39" fmla="*/ 1323 h 1597"/>
                <a:gd name="T40" fmla="*/ 71 w 1598"/>
                <a:gd name="T41" fmla="*/ 1102 h 1597"/>
                <a:gd name="T42" fmla="*/ 110 w 1598"/>
                <a:gd name="T43" fmla="*/ 1192 h 1597"/>
                <a:gd name="T44" fmla="*/ 1515 w 1598"/>
                <a:gd name="T45" fmla="*/ 1106 h 1597"/>
                <a:gd name="T46" fmla="*/ 1489 w 1598"/>
                <a:gd name="T47" fmla="*/ 1192 h 1597"/>
                <a:gd name="T48" fmla="*/ 25 w 1598"/>
                <a:gd name="T49" fmla="*/ 949 h 1597"/>
                <a:gd name="T50" fmla="*/ 47 w 1598"/>
                <a:gd name="T51" fmla="*/ 1046 h 1597"/>
                <a:gd name="T52" fmla="*/ 1562 w 1598"/>
                <a:gd name="T53" fmla="*/ 956 h 1597"/>
                <a:gd name="T54" fmla="*/ 1552 w 1598"/>
                <a:gd name="T55" fmla="*/ 1045 h 1597"/>
                <a:gd name="T56" fmla="*/ 10 w 1598"/>
                <a:gd name="T57" fmla="*/ 790 h 1597"/>
                <a:gd name="T58" fmla="*/ 16 w 1598"/>
                <a:gd name="T59" fmla="*/ 890 h 1597"/>
                <a:gd name="T60" fmla="*/ 1574 w 1598"/>
                <a:gd name="T61" fmla="*/ 878 h 1597"/>
                <a:gd name="T62" fmla="*/ 1598 w 1598"/>
                <a:gd name="T63" fmla="*/ 797 h 1597"/>
                <a:gd name="T64" fmla="*/ 14 w 1598"/>
                <a:gd name="T65" fmla="*/ 730 h 1597"/>
                <a:gd name="T66" fmla="*/ 28 w 1598"/>
                <a:gd name="T67" fmla="*/ 631 h 1597"/>
                <a:gd name="T68" fmla="*/ 1584 w 1598"/>
                <a:gd name="T69" fmla="*/ 727 h 1597"/>
                <a:gd name="T70" fmla="*/ 1581 w 1598"/>
                <a:gd name="T71" fmla="*/ 637 h 1597"/>
                <a:gd name="T72" fmla="*/ 46 w 1598"/>
                <a:gd name="T73" fmla="*/ 574 h 1597"/>
                <a:gd name="T74" fmla="*/ 78 w 1598"/>
                <a:gd name="T75" fmla="*/ 480 h 1597"/>
                <a:gd name="T76" fmla="*/ 1551 w 1598"/>
                <a:gd name="T77" fmla="*/ 571 h 1597"/>
                <a:gd name="T78" fmla="*/ 1533 w 1598"/>
                <a:gd name="T79" fmla="*/ 482 h 1597"/>
                <a:gd name="T80" fmla="*/ 109 w 1598"/>
                <a:gd name="T81" fmla="*/ 427 h 1597"/>
                <a:gd name="T82" fmla="*/ 157 w 1598"/>
                <a:gd name="T83" fmla="*/ 341 h 1597"/>
                <a:gd name="T84" fmla="*/ 1488 w 1598"/>
                <a:gd name="T85" fmla="*/ 425 h 1597"/>
                <a:gd name="T86" fmla="*/ 1454 w 1598"/>
                <a:gd name="T87" fmla="*/ 341 h 1597"/>
                <a:gd name="T88" fmla="*/ 200 w 1598"/>
                <a:gd name="T89" fmla="*/ 296 h 1597"/>
                <a:gd name="T90" fmla="*/ 262 w 1598"/>
                <a:gd name="T91" fmla="*/ 221 h 1597"/>
                <a:gd name="T92" fmla="*/ 1396 w 1598"/>
                <a:gd name="T93" fmla="*/ 294 h 1597"/>
                <a:gd name="T94" fmla="*/ 1348 w 1598"/>
                <a:gd name="T95" fmla="*/ 219 h 1597"/>
                <a:gd name="T96" fmla="*/ 315 w 1598"/>
                <a:gd name="T97" fmla="*/ 186 h 1597"/>
                <a:gd name="T98" fmla="*/ 389 w 1598"/>
                <a:gd name="T99" fmla="*/ 125 h 1597"/>
                <a:gd name="T100" fmla="*/ 1281 w 1598"/>
                <a:gd name="T101" fmla="*/ 184 h 1597"/>
                <a:gd name="T102" fmla="*/ 1220 w 1598"/>
                <a:gd name="T103" fmla="*/ 120 h 1597"/>
                <a:gd name="T104" fmla="*/ 451 w 1598"/>
                <a:gd name="T105" fmla="*/ 101 h 1597"/>
                <a:gd name="T106" fmla="*/ 533 w 1598"/>
                <a:gd name="T107" fmla="*/ 56 h 1597"/>
                <a:gd name="T108" fmla="*/ 1145 w 1598"/>
                <a:gd name="T109" fmla="*/ 100 h 1597"/>
                <a:gd name="T110" fmla="*/ 1075 w 1598"/>
                <a:gd name="T111" fmla="*/ 49 h 1597"/>
                <a:gd name="T112" fmla="*/ 600 w 1598"/>
                <a:gd name="T113" fmla="*/ 46 h 1597"/>
                <a:gd name="T114" fmla="*/ 688 w 1598"/>
                <a:gd name="T115" fmla="*/ 18 h 1597"/>
                <a:gd name="T116" fmla="*/ 995 w 1598"/>
                <a:gd name="T117" fmla="*/ 45 h 1597"/>
                <a:gd name="T118" fmla="*/ 919 w 1598"/>
                <a:gd name="T119" fmla="*/ 9 h 1597"/>
                <a:gd name="T120" fmla="*/ 758 w 1598"/>
                <a:gd name="T121" fmla="*/ 21 h 1597"/>
                <a:gd name="T122" fmla="*/ 848 w 1598"/>
                <a:gd name="T123" fmla="*/ 12 h 15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98" h="1597">
                  <a:moveTo>
                    <a:pt x="760" y="1597"/>
                  </a:moveTo>
                  <a:cubicBezTo>
                    <a:pt x="759" y="1597"/>
                    <a:pt x="759" y="1597"/>
                    <a:pt x="759" y="1597"/>
                  </a:cubicBezTo>
                  <a:cubicBezTo>
                    <a:pt x="732" y="1595"/>
                    <a:pt x="705" y="1593"/>
                    <a:pt x="679" y="1589"/>
                  </a:cubicBezTo>
                  <a:cubicBezTo>
                    <a:pt x="673" y="1588"/>
                    <a:pt x="669" y="1583"/>
                    <a:pt x="670" y="1577"/>
                  </a:cubicBezTo>
                  <a:cubicBezTo>
                    <a:pt x="671" y="1572"/>
                    <a:pt x="676" y="1568"/>
                    <a:pt x="682" y="1569"/>
                  </a:cubicBezTo>
                  <a:cubicBezTo>
                    <a:pt x="707" y="1573"/>
                    <a:pt x="734" y="1575"/>
                    <a:pt x="760" y="1577"/>
                  </a:cubicBezTo>
                  <a:cubicBezTo>
                    <a:pt x="766" y="1577"/>
                    <a:pt x="770" y="1582"/>
                    <a:pt x="770" y="1587"/>
                  </a:cubicBezTo>
                  <a:cubicBezTo>
                    <a:pt x="769" y="1592"/>
                    <a:pt x="765" y="1597"/>
                    <a:pt x="760" y="1597"/>
                  </a:cubicBezTo>
                  <a:close/>
                  <a:moveTo>
                    <a:pt x="839" y="1597"/>
                  </a:moveTo>
                  <a:cubicBezTo>
                    <a:pt x="834" y="1597"/>
                    <a:pt x="830" y="1592"/>
                    <a:pt x="829" y="1587"/>
                  </a:cubicBezTo>
                  <a:cubicBezTo>
                    <a:pt x="829" y="1582"/>
                    <a:pt x="833" y="1577"/>
                    <a:pt x="839" y="1577"/>
                  </a:cubicBezTo>
                  <a:cubicBezTo>
                    <a:pt x="865" y="1575"/>
                    <a:pt x="892" y="1573"/>
                    <a:pt x="917" y="1569"/>
                  </a:cubicBezTo>
                  <a:cubicBezTo>
                    <a:pt x="923" y="1568"/>
                    <a:pt x="928" y="1572"/>
                    <a:pt x="929" y="1577"/>
                  </a:cubicBezTo>
                  <a:cubicBezTo>
                    <a:pt x="930" y="1583"/>
                    <a:pt x="926" y="1588"/>
                    <a:pt x="920" y="1588"/>
                  </a:cubicBezTo>
                  <a:cubicBezTo>
                    <a:pt x="894" y="1592"/>
                    <a:pt x="867" y="1595"/>
                    <a:pt x="840" y="1597"/>
                  </a:cubicBezTo>
                  <a:lnTo>
                    <a:pt x="839" y="1597"/>
                  </a:lnTo>
                  <a:close/>
                  <a:moveTo>
                    <a:pt x="602" y="1573"/>
                  </a:moveTo>
                  <a:cubicBezTo>
                    <a:pt x="601" y="1573"/>
                    <a:pt x="600" y="1573"/>
                    <a:pt x="599" y="1572"/>
                  </a:cubicBezTo>
                  <a:cubicBezTo>
                    <a:pt x="573" y="1566"/>
                    <a:pt x="547" y="1558"/>
                    <a:pt x="522" y="1548"/>
                  </a:cubicBezTo>
                  <a:cubicBezTo>
                    <a:pt x="517" y="1546"/>
                    <a:pt x="514" y="1541"/>
                    <a:pt x="516" y="1535"/>
                  </a:cubicBezTo>
                  <a:cubicBezTo>
                    <a:pt x="518" y="1530"/>
                    <a:pt x="524" y="1528"/>
                    <a:pt x="529" y="1530"/>
                  </a:cubicBezTo>
                  <a:cubicBezTo>
                    <a:pt x="554" y="1539"/>
                    <a:pt x="579" y="1547"/>
                    <a:pt x="604" y="1553"/>
                  </a:cubicBezTo>
                  <a:cubicBezTo>
                    <a:pt x="610" y="1554"/>
                    <a:pt x="613" y="1560"/>
                    <a:pt x="612" y="1565"/>
                  </a:cubicBezTo>
                  <a:cubicBezTo>
                    <a:pt x="610" y="1570"/>
                    <a:pt x="606" y="1573"/>
                    <a:pt x="602" y="1573"/>
                  </a:cubicBezTo>
                  <a:close/>
                  <a:moveTo>
                    <a:pt x="997" y="1573"/>
                  </a:moveTo>
                  <a:cubicBezTo>
                    <a:pt x="993" y="1573"/>
                    <a:pt x="989" y="1570"/>
                    <a:pt x="987" y="1565"/>
                  </a:cubicBezTo>
                  <a:cubicBezTo>
                    <a:pt x="986" y="1560"/>
                    <a:pt x="989" y="1554"/>
                    <a:pt x="995" y="1553"/>
                  </a:cubicBezTo>
                  <a:cubicBezTo>
                    <a:pt x="1020" y="1546"/>
                    <a:pt x="1045" y="1538"/>
                    <a:pt x="1070" y="1529"/>
                  </a:cubicBezTo>
                  <a:cubicBezTo>
                    <a:pt x="1075" y="1527"/>
                    <a:pt x="1081" y="1530"/>
                    <a:pt x="1083" y="1535"/>
                  </a:cubicBezTo>
                  <a:cubicBezTo>
                    <a:pt x="1085" y="1540"/>
                    <a:pt x="1082" y="1546"/>
                    <a:pt x="1077" y="1548"/>
                  </a:cubicBezTo>
                  <a:cubicBezTo>
                    <a:pt x="1052" y="1557"/>
                    <a:pt x="1026" y="1565"/>
                    <a:pt x="1000" y="1572"/>
                  </a:cubicBezTo>
                  <a:cubicBezTo>
                    <a:pt x="999" y="1572"/>
                    <a:pt x="998" y="1573"/>
                    <a:pt x="997" y="1573"/>
                  </a:cubicBezTo>
                  <a:close/>
                  <a:moveTo>
                    <a:pt x="452" y="1517"/>
                  </a:moveTo>
                  <a:cubicBezTo>
                    <a:pt x="451" y="1517"/>
                    <a:pt x="449" y="1517"/>
                    <a:pt x="448" y="1516"/>
                  </a:cubicBezTo>
                  <a:cubicBezTo>
                    <a:pt x="424" y="1505"/>
                    <a:pt x="400" y="1491"/>
                    <a:pt x="377" y="1477"/>
                  </a:cubicBezTo>
                  <a:cubicBezTo>
                    <a:pt x="372" y="1474"/>
                    <a:pt x="371" y="1468"/>
                    <a:pt x="374" y="1463"/>
                  </a:cubicBezTo>
                  <a:cubicBezTo>
                    <a:pt x="377" y="1459"/>
                    <a:pt x="383" y="1457"/>
                    <a:pt x="388" y="1460"/>
                  </a:cubicBezTo>
                  <a:cubicBezTo>
                    <a:pt x="410" y="1474"/>
                    <a:pt x="433" y="1487"/>
                    <a:pt x="457" y="1498"/>
                  </a:cubicBezTo>
                  <a:cubicBezTo>
                    <a:pt x="462" y="1501"/>
                    <a:pt x="464" y="1507"/>
                    <a:pt x="461" y="1512"/>
                  </a:cubicBezTo>
                  <a:cubicBezTo>
                    <a:pt x="459" y="1515"/>
                    <a:pt x="456" y="1517"/>
                    <a:pt x="452" y="1517"/>
                  </a:cubicBezTo>
                  <a:close/>
                  <a:moveTo>
                    <a:pt x="1147" y="1517"/>
                  </a:moveTo>
                  <a:cubicBezTo>
                    <a:pt x="1143" y="1517"/>
                    <a:pt x="1139" y="1515"/>
                    <a:pt x="1138" y="1511"/>
                  </a:cubicBezTo>
                  <a:cubicBezTo>
                    <a:pt x="1135" y="1506"/>
                    <a:pt x="1137" y="1501"/>
                    <a:pt x="1142" y="1498"/>
                  </a:cubicBezTo>
                  <a:cubicBezTo>
                    <a:pt x="1166" y="1487"/>
                    <a:pt x="1189" y="1474"/>
                    <a:pt x="1211" y="1460"/>
                  </a:cubicBezTo>
                  <a:cubicBezTo>
                    <a:pt x="1216" y="1457"/>
                    <a:pt x="1222" y="1458"/>
                    <a:pt x="1225" y="1463"/>
                  </a:cubicBezTo>
                  <a:cubicBezTo>
                    <a:pt x="1228" y="1468"/>
                    <a:pt x="1226" y="1474"/>
                    <a:pt x="1222" y="1477"/>
                  </a:cubicBezTo>
                  <a:cubicBezTo>
                    <a:pt x="1199" y="1491"/>
                    <a:pt x="1175" y="1504"/>
                    <a:pt x="1151" y="1516"/>
                  </a:cubicBezTo>
                  <a:cubicBezTo>
                    <a:pt x="1150" y="1517"/>
                    <a:pt x="1148" y="1517"/>
                    <a:pt x="1147" y="1517"/>
                  </a:cubicBezTo>
                  <a:close/>
                  <a:moveTo>
                    <a:pt x="317" y="1433"/>
                  </a:moveTo>
                  <a:cubicBezTo>
                    <a:pt x="315" y="1433"/>
                    <a:pt x="313" y="1432"/>
                    <a:pt x="311" y="1431"/>
                  </a:cubicBezTo>
                  <a:cubicBezTo>
                    <a:pt x="289" y="1414"/>
                    <a:pt x="269" y="1397"/>
                    <a:pt x="249" y="1378"/>
                  </a:cubicBezTo>
                  <a:cubicBezTo>
                    <a:pt x="245" y="1374"/>
                    <a:pt x="245" y="1368"/>
                    <a:pt x="249" y="1364"/>
                  </a:cubicBezTo>
                  <a:cubicBezTo>
                    <a:pt x="253" y="1360"/>
                    <a:pt x="259" y="1360"/>
                    <a:pt x="263" y="1364"/>
                  </a:cubicBezTo>
                  <a:cubicBezTo>
                    <a:pt x="282" y="1382"/>
                    <a:pt x="302" y="1399"/>
                    <a:pt x="323" y="1415"/>
                  </a:cubicBezTo>
                  <a:cubicBezTo>
                    <a:pt x="327" y="1418"/>
                    <a:pt x="328" y="1425"/>
                    <a:pt x="325" y="1429"/>
                  </a:cubicBezTo>
                  <a:cubicBezTo>
                    <a:pt x="323" y="1432"/>
                    <a:pt x="320" y="1433"/>
                    <a:pt x="317" y="1433"/>
                  </a:cubicBezTo>
                  <a:close/>
                  <a:moveTo>
                    <a:pt x="1282" y="1432"/>
                  </a:moveTo>
                  <a:cubicBezTo>
                    <a:pt x="1279" y="1432"/>
                    <a:pt x="1276" y="1431"/>
                    <a:pt x="1274" y="1429"/>
                  </a:cubicBezTo>
                  <a:cubicBezTo>
                    <a:pt x="1271" y="1424"/>
                    <a:pt x="1271" y="1418"/>
                    <a:pt x="1276" y="1415"/>
                  </a:cubicBezTo>
                  <a:cubicBezTo>
                    <a:pt x="1297" y="1399"/>
                    <a:pt x="1317" y="1381"/>
                    <a:pt x="1336" y="1363"/>
                  </a:cubicBezTo>
                  <a:cubicBezTo>
                    <a:pt x="1340" y="1359"/>
                    <a:pt x="1346" y="1360"/>
                    <a:pt x="1350" y="1364"/>
                  </a:cubicBezTo>
                  <a:cubicBezTo>
                    <a:pt x="1354" y="1368"/>
                    <a:pt x="1353" y="1374"/>
                    <a:pt x="1349" y="1378"/>
                  </a:cubicBezTo>
                  <a:cubicBezTo>
                    <a:pt x="1330" y="1396"/>
                    <a:pt x="1309" y="1414"/>
                    <a:pt x="1288" y="1430"/>
                  </a:cubicBezTo>
                  <a:cubicBezTo>
                    <a:pt x="1286" y="1432"/>
                    <a:pt x="1284" y="1432"/>
                    <a:pt x="1282" y="1432"/>
                  </a:cubicBezTo>
                  <a:close/>
                  <a:moveTo>
                    <a:pt x="201" y="1323"/>
                  </a:moveTo>
                  <a:cubicBezTo>
                    <a:pt x="198" y="1323"/>
                    <a:pt x="196" y="1322"/>
                    <a:pt x="194" y="1320"/>
                  </a:cubicBezTo>
                  <a:cubicBezTo>
                    <a:pt x="176" y="1299"/>
                    <a:pt x="159" y="1278"/>
                    <a:pt x="144" y="1256"/>
                  </a:cubicBezTo>
                  <a:cubicBezTo>
                    <a:pt x="141" y="1251"/>
                    <a:pt x="142" y="1245"/>
                    <a:pt x="146" y="1242"/>
                  </a:cubicBezTo>
                  <a:cubicBezTo>
                    <a:pt x="151" y="1239"/>
                    <a:pt x="157" y="1240"/>
                    <a:pt x="160" y="1244"/>
                  </a:cubicBezTo>
                  <a:cubicBezTo>
                    <a:pt x="175" y="1266"/>
                    <a:pt x="192" y="1287"/>
                    <a:pt x="209" y="1307"/>
                  </a:cubicBezTo>
                  <a:cubicBezTo>
                    <a:pt x="212" y="1311"/>
                    <a:pt x="212" y="1317"/>
                    <a:pt x="208" y="1321"/>
                  </a:cubicBezTo>
                  <a:cubicBezTo>
                    <a:pt x="206" y="1322"/>
                    <a:pt x="203" y="1323"/>
                    <a:pt x="201" y="1323"/>
                  </a:cubicBezTo>
                  <a:close/>
                  <a:moveTo>
                    <a:pt x="1398" y="1323"/>
                  </a:moveTo>
                  <a:cubicBezTo>
                    <a:pt x="1395" y="1323"/>
                    <a:pt x="1393" y="1322"/>
                    <a:pt x="1391" y="1320"/>
                  </a:cubicBezTo>
                  <a:cubicBezTo>
                    <a:pt x="1387" y="1317"/>
                    <a:pt x="1386" y="1310"/>
                    <a:pt x="1390" y="1306"/>
                  </a:cubicBezTo>
                  <a:cubicBezTo>
                    <a:pt x="1407" y="1286"/>
                    <a:pt x="1423" y="1265"/>
                    <a:pt x="1438" y="1244"/>
                  </a:cubicBezTo>
                  <a:cubicBezTo>
                    <a:pt x="1441" y="1239"/>
                    <a:pt x="1448" y="1238"/>
                    <a:pt x="1452" y="1241"/>
                  </a:cubicBezTo>
                  <a:cubicBezTo>
                    <a:pt x="1457" y="1244"/>
                    <a:pt x="1458" y="1251"/>
                    <a:pt x="1455" y="1255"/>
                  </a:cubicBezTo>
                  <a:cubicBezTo>
                    <a:pt x="1439" y="1277"/>
                    <a:pt x="1423" y="1299"/>
                    <a:pt x="1405" y="1319"/>
                  </a:cubicBezTo>
                  <a:cubicBezTo>
                    <a:pt x="1403" y="1321"/>
                    <a:pt x="1400" y="1323"/>
                    <a:pt x="1398" y="1323"/>
                  </a:cubicBezTo>
                  <a:close/>
                  <a:moveTo>
                    <a:pt x="110" y="1192"/>
                  </a:moveTo>
                  <a:cubicBezTo>
                    <a:pt x="106" y="1192"/>
                    <a:pt x="103" y="1191"/>
                    <a:pt x="101" y="1187"/>
                  </a:cubicBezTo>
                  <a:cubicBezTo>
                    <a:pt x="88" y="1164"/>
                    <a:pt x="76" y="1139"/>
                    <a:pt x="65" y="1115"/>
                  </a:cubicBezTo>
                  <a:cubicBezTo>
                    <a:pt x="63" y="1110"/>
                    <a:pt x="65" y="1104"/>
                    <a:pt x="71" y="1102"/>
                  </a:cubicBezTo>
                  <a:cubicBezTo>
                    <a:pt x="76" y="1099"/>
                    <a:pt x="81" y="1102"/>
                    <a:pt x="84" y="1107"/>
                  </a:cubicBezTo>
                  <a:cubicBezTo>
                    <a:pt x="94" y="1131"/>
                    <a:pt x="106" y="1155"/>
                    <a:pt x="119" y="1177"/>
                  </a:cubicBezTo>
                  <a:cubicBezTo>
                    <a:pt x="121" y="1182"/>
                    <a:pt x="119" y="1188"/>
                    <a:pt x="115" y="1191"/>
                  </a:cubicBezTo>
                  <a:cubicBezTo>
                    <a:pt x="113" y="1192"/>
                    <a:pt x="111" y="1192"/>
                    <a:pt x="110" y="1192"/>
                  </a:cubicBezTo>
                  <a:close/>
                  <a:moveTo>
                    <a:pt x="1489" y="1192"/>
                  </a:moveTo>
                  <a:cubicBezTo>
                    <a:pt x="1487" y="1192"/>
                    <a:pt x="1485" y="1191"/>
                    <a:pt x="1484" y="1190"/>
                  </a:cubicBezTo>
                  <a:cubicBezTo>
                    <a:pt x="1479" y="1188"/>
                    <a:pt x="1477" y="1182"/>
                    <a:pt x="1480" y="1177"/>
                  </a:cubicBezTo>
                  <a:cubicBezTo>
                    <a:pt x="1493" y="1154"/>
                    <a:pt x="1505" y="1130"/>
                    <a:pt x="1515" y="1106"/>
                  </a:cubicBezTo>
                  <a:cubicBezTo>
                    <a:pt x="1517" y="1101"/>
                    <a:pt x="1523" y="1099"/>
                    <a:pt x="1528" y="1101"/>
                  </a:cubicBezTo>
                  <a:cubicBezTo>
                    <a:pt x="1533" y="1103"/>
                    <a:pt x="1535" y="1109"/>
                    <a:pt x="1533" y="1114"/>
                  </a:cubicBezTo>
                  <a:cubicBezTo>
                    <a:pt x="1523" y="1139"/>
                    <a:pt x="1511" y="1163"/>
                    <a:pt x="1498" y="1186"/>
                  </a:cubicBezTo>
                  <a:cubicBezTo>
                    <a:pt x="1496" y="1190"/>
                    <a:pt x="1492" y="1192"/>
                    <a:pt x="1489" y="1192"/>
                  </a:cubicBezTo>
                  <a:close/>
                  <a:moveTo>
                    <a:pt x="47" y="1046"/>
                  </a:moveTo>
                  <a:cubicBezTo>
                    <a:pt x="42" y="1046"/>
                    <a:pt x="38" y="1043"/>
                    <a:pt x="37" y="1039"/>
                  </a:cubicBezTo>
                  <a:cubicBezTo>
                    <a:pt x="29" y="1013"/>
                    <a:pt x="22" y="987"/>
                    <a:pt x="17" y="961"/>
                  </a:cubicBezTo>
                  <a:cubicBezTo>
                    <a:pt x="16" y="955"/>
                    <a:pt x="19" y="950"/>
                    <a:pt x="25" y="949"/>
                  </a:cubicBezTo>
                  <a:cubicBezTo>
                    <a:pt x="30" y="948"/>
                    <a:pt x="35" y="951"/>
                    <a:pt x="36" y="957"/>
                  </a:cubicBezTo>
                  <a:cubicBezTo>
                    <a:pt x="42" y="982"/>
                    <a:pt x="48" y="1008"/>
                    <a:pt x="56" y="1033"/>
                  </a:cubicBezTo>
                  <a:cubicBezTo>
                    <a:pt x="58" y="1038"/>
                    <a:pt x="55" y="1044"/>
                    <a:pt x="50" y="1045"/>
                  </a:cubicBezTo>
                  <a:cubicBezTo>
                    <a:pt x="49" y="1046"/>
                    <a:pt x="48" y="1046"/>
                    <a:pt x="47" y="1046"/>
                  </a:cubicBezTo>
                  <a:close/>
                  <a:moveTo>
                    <a:pt x="1552" y="1045"/>
                  </a:moveTo>
                  <a:cubicBezTo>
                    <a:pt x="1551" y="1045"/>
                    <a:pt x="1550" y="1045"/>
                    <a:pt x="1549" y="1045"/>
                  </a:cubicBezTo>
                  <a:cubicBezTo>
                    <a:pt x="1543" y="1043"/>
                    <a:pt x="1541" y="1037"/>
                    <a:pt x="1542" y="1032"/>
                  </a:cubicBezTo>
                  <a:cubicBezTo>
                    <a:pt x="1550" y="1007"/>
                    <a:pt x="1557" y="981"/>
                    <a:pt x="1562" y="956"/>
                  </a:cubicBezTo>
                  <a:cubicBezTo>
                    <a:pt x="1563" y="950"/>
                    <a:pt x="1568" y="947"/>
                    <a:pt x="1574" y="948"/>
                  </a:cubicBezTo>
                  <a:cubicBezTo>
                    <a:pt x="1579" y="949"/>
                    <a:pt x="1583" y="954"/>
                    <a:pt x="1582" y="960"/>
                  </a:cubicBezTo>
                  <a:cubicBezTo>
                    <a:pt x="1576" y="986"/>
                    <a:pt x="1569" y="1012"/>
                    <a:pt x="1561" y="1038"/>
                  </a:cubicBezTo>
                  <a:cubicBezTo>
                    <a:pt x="1560" y="1042"/>
                    <a:pt x="1556" y="1045"/>
                    <a:pt x="1552" y="1045"/>
                  </a:cubicBezTo>
                  <a:close/>
                  <a:moveTo>
                    <a:pt x="15" y="890"/>
                  </a:moveTo>
                  <a:cubicBezTo>
                    <a:pt x="9" y="890"/>
                    <a:pt x="5" y="886"/>
                    <a:pt x="5" y="881"/>
                  </a:cubicBezTo>
                  <a:cubicBezTo>
                    <a:pt x="2" y="854"/>
                    <a:pt x="1" y="827"/>
                    <a:pt x="0" y="800"/>
                  </a:cubicBezTo>
                  <a:cubicBezTo>
                    <a:pt x="0" y="794"/>
                    <a:pt x="5" y="790"/>
                    <a:pt x="10" y="790"/>
                  </a:cubicBezTo>
                  <a:cubicBezTo>
                    <a:pt x="10" y="790"/>
                    <a:pt x="10" y="790"/>
                    <a:pt x="10" y="790"/>
                  </a:cubicBezTo>
                  <a:cubicBezTo>
                    <a:pt x="16" y="790"/>
                    <a:pt x="20" y="794"/>
                    <a:pt x="20" y="800"/>
                  </a:cubicBezTo>
                  <a:cubicBezTo>
                    <a:pt x="21" y="826"/>
                    <a:pt x="22" y="853"/>
                    <a:pt x="24" y="879"/>
                  </a:cubicBezTo>
                  <a:cubicBezTo>
                    <a:pt x="25" y="884"/>
                    <a:pt x="21" y="889"/>
                    <a:pt x="16" y="890"/>
                  </a:cubicBezTo>
                  <a:lnTo>
                    <a:pt x="15" y="890"/>
                  </a:lnTo>
                  <a:close/>
                  <a:moveTo>
                    <a:pt x="1584" y="889"/>
                  </a:moveTo>
                  <a:cubicBezTo>
                    <a:pt x="1583" y="889"/>
                    <a:pt x="1583" y="889"/>
                    <a:pt x="1583" y="889"/>
                  </a:cubicBezTo>
                  <a:cubicBezTo>
                    <a:pt x="1577" y="888"/>
                    <a:pt x="1573" y="883"/>
                    <a:pt x="1574" y="878"/>
                  </a:cubicBezTo>
                  <a:cubicBezTo>
                    <a:pt x="1576" y="852"/>
                    <a:pt x="1578" y="825"/>
                    <a:pt x="1578" y="799"/>
                  </a:cubicBezTo>
                  <a:cubicBezTo>
                    <a:pt x="1578" y="797"/>
                    <a:pt x="1578" y="797"/>
                    <a:pt x="1578" y="797"/>
                  </a:cubicBezTo>
                  <a:cubicBezTo>
                    <a:pt x="1578" y="792"/>
                    <a:pt x="1582" y="787"/>
                    <a:pt x="1588" y="787"/>
                  </a:cubicBezTo>
                  <a:cubicBezTo>
                    <a:pt x="1593" y="787"/>
                    <a:pt x="1598" y="792"/>
                    <a:pt x="1598" y="797"/>
                  </a:cubicBezTo>
                  <a:cubicBezTo>
                    <a:pt x="1598" y="799"/>
                    <a:pt x="1598" y="799"/>
                    <a:pt x="1598" y="799"/>
                  </a:cubicBezTo>
                  <a:cubicBezTo>
                    <a:pt x="1598" y="826"/>
                    <a:pt x="1596" y="853"/>
                    <a:pt x="1594" y="880"/>
                  </a:cubicBezTo>
                  <a:cubicBezTo>
                    <a:pt x="1593" y="885"/>
                    <a:pt x="1589" y="889"/>
                    <a:pt x="1584" y="889"/>
                  </a:cubicBezTo>
                  <a:close/>
                  <a:moveTo>
                    <a:pt x="14" y="730"/>
                  </a:moveTo>
                  <a:cubicBezTo>
                    <a:pt x="13" y="730"/>
                    <a:pt x="13" y="730"/>
                    <a:pt x="13" y="730"/>
                  </a:cubicBezTo>
                  <a:cubicBezTo>
                    <a:pt x="8" y="730"/>
                    <a:pt x="4" y="725"/>
                    <a:pt x="4" y="719"/>
                  </a:cubicBezTo>
                  <a:cubicBezTo>
                    <a:pt x="7" y="692"/>
                    <a:pt x="11" y="665"/>
                    <a:pt x="16" y="639"/>
                  </a:cubicBezTo>
                  <a:cubicBezTo>
                    <a:pt x="18" y="634"/>
                    <a:pt x="23" y="630"/>
                    <a:pt x="28" y="631"/>
                  </a:cubicBezTo>
                  <a:cubicBezTo>
                    <a:pt x="34" y="632"/>
                    <a:pt x="37" y="638"/>
                    <a:pt x="36" y="643"/>
                  </a:cubicBezTo>
                  <a:cubicBezTo>
                    <a:pt x="31" y="669"/>
                    <a:pt x="27" y="695"/>
                    <a:pt x="24" y="721"/>
                  </a:cubicBezTo>
                  <a:cubicBezTo>
                    <a:pt x="24" y="726"/>
                    <a:pt x="19" y="730"/>
                    <a:pt x="14" y="730"/>
                  </a:cubicBezTo>
                  <a:close/>
                  <a:moveTo>
                    <a:pt x="1584" y="727"/>
                  </a:moveTo>
                  <a:cubicBezTo>
                    <a:pt x="1578" y="727"/>
                    <a:pt x="1574" y="724"/>
                    <a:pt x="1574" y="718"/>
                  </a:cubicBezTo>
                  <a:cubicBezTo>
                    <a:pt x="1571" y="692"/>
                    <a:pt x="1567" y="666"/>
                    <a:pt x="1562" y="641"/>
                  </a:cubicBezTo>
                  <a:cubicBezTo>
                    <a:pt x="1560" y="635"/>
                    <a:pt x="1564" y="630"/>
                    <a:pt x="1569" y="629"/>
                  </a:cubicBezTo>
                  <a:cubicBezTo>
                    <a:pt x="1575" y="628"/>
                    <a:pt x="1580" y="631"/>
                    <a:pt x="1581" y="637"/>
                  </a:cubicBezTo>
                  <a:cubicBezTo>
                    <a:pt x="1587" y="663"/>
                    <a:pt x="1591" y="690"/>
                    <a:pt x="1593" y="716"/>
                  </a:cubicBezTo>
                  <a:cubicBezTo>
                    <a:pt x="1594" y="722"/>
                    <a:pt x="1590" y="727"/>
                    <a:pt x="1585" y="727"/>
                  </a:cubicBezTo>
                  <a:lnTo>
                    <a:pt x="1584" y="727"/>
                  </a:lnTo>
                  <a:close/>
                  <a:moveTo>
                    <a:pt x="46" y="574"/>
                  </a:moveTo>
                  <a:cubicBezTo>
                    <a:pt x="45" y="574"/>
                    <a:pt x="44" y="574"/>
                    <a:pt x="43" y="573"/>
                  </a:cubicBezTo>
                  <a:cubicBezTo>
                    <a:pt x="38" y="572"/>
                    <a:pt x="35" y="566"/>
                    <a:pt x="37" y="561"/>
                  </a:cubicBezTo>
                  <a:cubicBezTo>
                    <a:pt x="45" y="535"/>
                    <a:pt x="54" y="510"/>
                    <a:pt x="65" y="485"/>
                  </a:cubicBezTo>
                  <a:cubicBezTo>
                    <a:pt x="67" y="480"/>
                    <a:pt x="73" y="477"/>
                    <a:pt x="78" y="480"/>
                  </a:cubicBezTo>
                  <a:cubicBezTo>
                    <a:pt x="83" y="482"/>
                    <a:pt x="85" y="488"/>
                    <a:pt x="83" y="493"/>
                  </a:cubicBezTo>
                  <a:cubicBezTo>
                    <a:pt x="73" y="517"/>
                    <a:pt x="63" y="542"/>
                    <a:pt x="56" y="567"/>
                  </a:cubicBezTo>
                  <a:cubicBezTo>
                    <a:pt x="54" y="571"/>
                    <a:pt x="50" y="574"/>
                    <a:pt x="46" y="574"/>
                  </a:cubicBezTo>
                  <a:close/>
                  <a:moveTo>
                    <a:pt x="1551" y="571"/>
                  </a:moveTo>
                  <a:cubicBezTo>
                    <a:pt x="1547" y="571"/>
                    <a:pt x="1543" y="569"/>
                    <a:pt x="1542" y="564"/>
                  </a:cubicBezTo>
                  <a:cubicBezTo>
                    <a:pt x="1534" y="539"/>
                    <a:pt x="1525" y="514"/>
                    <a:pt x="1514" y="490"/>
                  </a:cubicBezTo>
                  <a:cubicBezTo>
                    <a:pt x="1512" y="485"/>
                    <a:pt x="1514" y="479"/>
                    <a:pt x="1519" y="477"/>
                  </a:cubicBezTo>
                  <a:cubicBezTo>
                    <a:pt x="1524" y="475"/>
                    <a:pt x="1530" y="477"/>
                    <a:pt x="1533" y="482"/>
                  </a:cubicBezTo>
                  <a:cubicBezTo>
                    <a:pt x="1543" y="507"/>
                    <a:pt x="1553" y="533"/>
                    <a:pt x="1561" y="558"/>
                  </a:cubicBezTo>
                  <a:cubicBezTo>
                    <a:pt x="1562" y="564"/>
                    <a:pt x="1560" y="569"/>
                    <a:pt x="1554" y="571"/>
                  </a:cubicBezTo>
                  <a:cubicBezTo>
                    <a:pt x="1553" y="571"/>
                    <a:pt x="1552" y="571"/>
                    <a:pt x="1551" y="571"/>
                  </a:cubicBezTo>
                  <a:close/>
                  <a:moveTo>
                    <a:pt x="109" y="427"/>
                  </a:moveTo>
                  <a:cubicBezTo>
                    <a:pt x="107" y="427"/>
                    <a:pt x="106" y="427"/>
                    <a:pt x="104" y="426"/>
                  </a:cubicBezTo>
                  <a:cubicBezTo>
                    <a:pt x="99" y="423"/>
                    <a:pt x="98" y="417"/>
                    <a:pt x="100" y="412"/>
                  </a:cubicBezTo>
                  <a:cubicBezTo>
                    <a:pt x="113" y="389"/>
                    <a:pt x="128" y="366"/>
                    <a:pt x="143" y="344"/>
                  </a:cubicBezTo>
                  <a:cubicBezTo>
                    <a:pt x="146" y="339"/>
                    <a:pt x="152" y="338"/>
                    <a:pt x="157" y="341"/>
                  </a:cubicBezTo>
                  <a:cubicBezTo>
                    <a:pt x="161" y="344"/>
                    <a:pt x="163" y="350"/>
                    <a:pt x="159" y="355"/>
                  </a:cubicBezTo>
                  <a:cubicBezTo>
                    <a:pt x="144" y="377"/>
                    <a:pt x="130" y="399"/>
                    <a:pt x="118" y="422"/>
                  </a:cubicBezTo>
                  <a:cubicBezTo>
                    <a:pt x="116" y="425"/>
                    <a:pt x="112" y="427"/>
                    <a:pt x="109" y="427"/>
                  </a:cubicBezTo>
                  <a:close/>
                  <a:moveTo>
                    <a:pt x="1488" y="425"/>
                  </a:moveTo>
                  <a:cubicBezTo>
                    <a:pt x="1484" y="425"/>
                    <a:pt x="1481" y="423"/>
                    <a:pt x="1479" y="420"/>
                  </a:cubicBezTo>
                  <a:cubicBezTo>
                    <a:pt x="1466" y="397"/>
                    <a:pt x="1452" y="374"/>
                    <a:pt x="1437" y="353"/>
                  </a:cubicBezTo>
                  <a:cubicBezTo>
                    <a:pt x="1434" y="348"/>
                    <a:pt x="1435" y="342"/>
                    <a:pt x="1440" y="339"/>
                  </a:cubicBezTo>
                  <a:cubicBezTo>
                    <a:pt x="1444" y="336"/>
                    <a:pt x="1451" y="337"/>
                    <a:pt x="1454" y="341"/>
                  </a:cubicBezTo>
                  <a:cubicBezTo>
                    <a:pt x="1469" y="363"/>
                    <a:pt x="1484" y="387"/>
                    <a:pt x="1497" y="410"/>
                  </a:cubicBezTo>
                  <a:cubicBezTo>
                    <a:pt x="1499" y="415"/>
                    <a:pt x="1498" y="421"/>
                    <a:pt x="1493" y="424"/>
                  </a:cubicBezTo>
                  <a:cubicBezTo>
                    <a:pt x="1491" y="424"/>
                    <a:pt x="1490" y="425"/>
                    <a:pt x="1488" y="425"/>
                  </a:cubicBezTo>
                  <a:close/>
                  <a:moveTo>
                    <a:pt x="200" y="296"/>
                  </a:moveTo>
                  <a:cubicBezTo>
                    <a:pt x="198" y="296"/>
                    <a:pt x="195" y="295"/>
                    <a:pt x="194" y="294"/>
                  </a:cubicBezTo>
                  <a:cubicBezTo>
                    <a:pt x="189" y="290"/>
                    <a:pt x="189" y="284"/>
                    <a:pt x="192" y="280"/>
                  </a:cubicBezTo>
                  <a:cubicBezTo>
                    <a:pt x="210" y="259"/>
                    <a:pt x="229" y="239"/>
                    <a:pt x="248" y="221"/>
                  </a:cubicBezTo>
                  <a:cubicBezTo>
                    <a:pt x="252" y="217"/>
                    <a:pt x="258" y="217"/>
                    <a:pt x="262" y="221"/>
                  </a:cubicBezTo>
                  <a:cubicBezTo>
                    <a:pt x="266" y="225"/>
                    <a:pt x="266" y="232"/>
                    <a:pt x="262" y="235"/>
                  </a:cubicBezTo>
                  <a:cubicBezTo>
                    <a:pt x="243" y="253"/>
                    <a:pt x="225" y="273"/>
                    <a:pt x="208" y="293"/>
                  </a:cubicBezTo>
                  <a:cubicBezTo>
                    <a:pt x="206" y="295"/>
                    <a:pt x="203" y="296"/>
                    <a:pt x="200" y="296"/>
                  </a:cubicBezTo>
                  <a:close/>
                  <a:moveTo>
                    <a:pt x="1396" y="294"/>
                  </a:moveTo>
                  <a:cubicBezTo>
                    <a:pt x="1394" y="294"/>
                    <a:pt x="1391" y="293"/>
                    <a:pt x="1389" y="291"/>
                  </a:cubicBezTo>
                  <a:cubicBezTo>
                    <a:pt x="1372" y="271"/>
                    <a:pt x="1353" y="252"/>
                    <a:pt x="1334" y="234"/>
                  </a:cubicBezTo>
                  <a:cubicBezTo>
                    <a:pt x="1330" y="230"/>
                    <a:pt x="1330" y="223"/>
                    <a:pt x="1334" y="219"/>
                  </a:cubicBezTo>
                  <a:cubicBezTo>
                    <a:pt x="1338" y="215"/>
                    <a:pt x="1344" y="215"/>
                    <a:pt x="1348" y="219"/>
                  </a:cubicBezTo>
                  <a:cubicBezTo>
                    <a:pt x="1368" y="238"/>
                    <a:pt x="1387" y="257"/>
                    <a:pt x="1404" y="278"/>
                  </a:cubicBezTo>
                  <a:cubicBezTo>
                    <a:pt x="1408" y="282"/>
                    <a:pt x="1407" y="288"/>
                    <a:pt x="1403" y="292"/>
                  </a:cubicBezTo>
                  <a:cubicBezTo>
                    <a:pt x="1401" y="293"/>
                    <a:pt x="1399" y="294"/>
                    <a:pt x="1396" y="294"/>
                  </a:cubicBezTo>
                  <a:close/>
                  <a:moveTo>
                    <a:pt x="315" y="186"/>
                  </a:moveTo>
                  <a:cubicBezTo>
                    <a:pt x="313" y="186"/>
                    <a:pt x="310" y="185"/>
                    <a:pt x="308" y="182"/>
                  </a:cubicBezTo>
                  <a:cubicBezTo>
                    <a:pt x="304" y="178"/>
                    <a:pt x="305" y="172"/>
                    <a:pt x="309" y="168"/>
                  </a:cubicBezTo>
                  <a:cubicBezTo>
                    <a:pt x="331" y="152"/>
                    <a:pt x="353" y="136"/>
                    <a:pt x="376" y="122"/>
                  </a:cubicBezTo>
                  <a:cubicBezTo>
                    <a:pt x="380" y="119"/>
                    <a:pt x="386" y="120"/>
                    <a:pt x="389" y="125"/>
                  </a:cubicBezTo>
                  <a:cubicBezTo>
                    <a:pt x="392" y="130"/>
                    <a:pt x="391" y="136"/>
                    <a:pt x="386" y="139"/>
                  </a:cubicBezTo>
                  <a:cubicBezTo>
                    <a:pt x="364" y="153"/>
                    <a:pt x="342" y="168"/>
                    <a:pt x="322" y="184"/>
                  </a:cubicBezTo>
                  <a:cubicBezTo>
                    <a:pt x="320" y="185"/>
                    <a:pt x="318" y="186"/>
                    <a:pt x="315" y="186"/>
                  </a:cubicBezTo>
                  <a:close/>
                  <a:moveTo>
                    <a:pt x="1281" y="184"/>
                  </a:moveTo>
                  <a:cubicBezTo>
                    <a:pt x="1279" y="184"/>
                    <a:pt x="1276" y="184"/>
                    <a:pt x="1275" y="182"/>
                  </a:cubicBezTo>
                  <a:cubicBezTo>
                    <a:pt x="1254" y="166"/>
                    <a:pt x="1232" y="151"/>
                    <a:pt x="1210" y="137"/>
                  </a:cubicBezTo>
                  <a:cubicBezTo>
                    <a:pt x="1205" y="134"/>
                    <a:pt x="1204" y="128"/>
                    <a:pt x="1207" y="124"/>
                  </a:cubicBezTo>
                  <a:cubicBezTo>
                    <a:pt x="1209" y="119"/>
                    <a:pt x="1216" y="117"/>
                    <a:pt x="1220" y="120"/>
                  </a:cubicBezTo>
                  <a:cubicBezTo>
                    <a:pt x="1243" y="135"/>
                    <a:pt x="1265" y="150"/>
                    <a:pt x="1287" y="167"/>
                  </a:cubicBezTo>
                  <a:cubicBezTo>
                    <a:pt x="1291" y="170"/>
                    <a:pt x="1292" y="176"/>
                    <a:pt x="1289" y="181"/>
                  </a:cubicBezTo>
                  <a:cubicBezTo>
                    <a:pt x="1287" y="183"/>
                    <a:pt x="1284" y="184"/>
                    <a:pt x="1281" y="184"/>
                  </a:cubicBezTo>
                  <a:close/>
                  <a:moveTo>
                    <a:pt x="451" y="101"/>
                  </a:moveTo>
                  <a:cubicBezTo>
                    <a:pt x="447" y="101"/>
                    <a:pt x="443" y="99"/>
                    <a:pt x="442" y="96"/>
                  </a:cubicBezTo>
                  <a:cubicBezTo>
                    <a:pt x="439" y="91"/>
                    <a:pt x="441" y="85"/>
                    <a:pt x="446" y="82"/>
                  </a:cubicBezTo>
                  <a:cubicBezTo>
                    <a:pt x="470" y="70"/>
                    <a:pt x="495" y="60"/>
                    <a:pt x="521" y="50"/>
                  </a:cubicBezTo>
                  <a:cubicBezTo>
                    <a:pt x="526" y="48"/>
                    <a:pt x="531" y="51"/>
                    <a:pt x="533" y="56"/>
                  </a:cubicBezTo>
                  <a:cubicBezTo>
                    <a:pt x="535" y="61"/>
                    <a:pt x="533" y="67"/>
                    <a:pt x="527" y="69"/>
                  </a:cubicBezTo>
                  <a:cubicBezTo>
                    <a:pt x="503" y="78"/>
                    <a:pt x="479" y="89"/>
                    <a:pt x="455" y="100"/>
                  </a:cubicBezTo>
                  <a:cubicBezTo>
                    <a:pt x="454" y="101"/>
                    <a:pt x="452" y="101"/>
                    <a:pt x="451" y="101"/>
                  </a:cubicBezTo>
                  <a:close/>
                  <a:moveTo>
                    <a:pt x="1145" y="100"/>
                  </a:moveTo>
                  <a:cubicBezTo>
                    <a:pt x="1144" y="100"/>
                    <a:pt x="1142" y="100"/>
                    <a:pt x="1141" y="99"/>
                  </a:cubicBezTo>
                  <a:cubicBezTo>
                    <a:pt x="1117" y="88"/>
                    <a:pt x="1093" y="77"/>
                    <a:pt x="1068" y="68"/>
                  </a:cubicBezTo>
                  <a:cubicBezTo>
                    <a:pt x="1063" y="66"/>
                    <a:pt x="1060" y="60"/>
                    <a:pt x="1062" y="55"/>
                  </a:cubicBezTo>
                  <a:cubicBezTo>
                    <a:pt x="1064" y="50"/>
                    <a:pt x="1070" y="47"/>
                    <a:pt x="1075" y="49"/>
                  </a:cubicBezTo>
                  <a:cubicBezTo>
                    <a:pt x="1100" y="59"/>
                    <a:pt x="1125" y="69"/>
                    <a:pt x="1150" y="81"/>
                  </a:cubicBezTo>
                  <a:cubicBezTo>
                    <a:pt x="1155" y="84"/>
                    <a:pt x="1157" y="90"/>
                    <a:pt x="1154" y="95"/>
                  </a:cubicBezTo>
                  <a:cubicBezTo>
                    <a:pt x="1152" y="98"/>
                    <a:pt x="1149" y="100"/>
                    <a:pt x="1145" y="100"/>
                  </a:cubicBezTo>
                  <a:close/>
                  <a:moveTo>
                    <a:pt x="600" y="46"/>
                  </a:moveTo>
                  <a:cubicBezTo>
                    <a:pt x="596" y="46"/>
                    <a:pt x="592" y="43"/>
                    <a:pt x="591" y="38"/>
                  </a:cubicBezTo>
                  <a:cubicBezTo>
                    <a:pt x="589" y="33"/>
                    <a:pt x="592" y="27"/>
                    <a:pt x="598" y="26"/>
                  </a:cubicBezTo>
                  <a:cubicBezTo>
                    <a:pt x="624" y="19"/>
                    <a:pt x="650" y="14"/>
                    <a:pt x="677" y="10"/>
                  </a:cubicBezTo>
                  <a:cubicBezTo>
                    <a:pt x="682" y="9"/>
                    <a:pt x="687" y="13"/>
                    <a:pt x="688" y="18"/>
                  </a:cubicBezTo>
                  <a:cubicBezTo>
                    <a:pt x="689" y="23"/>
                    <a:pt x="685" y="29"/>
                    <a:pt x="680" y="29"/>
                  </a:cubicBezTo>
                  <a:cubicBezTo>
                    <a:pt x="654" y="33"/>
                    <a:pt x="628" y="39"/>
                    <a:pt x="603" y="45"/>
                  </a:cubicBezTo>
                  <a:cubicBezTo>
                    <a:pt x="602" y="46"/>
                    <a:pt x="601" y="46"/>
                    <a:pt x="600" y="46"/>
                  </a:cubicBezTo>
                  <a:close/>
                  <a:moveTo>
                    <a:pt x="995" y="45"/>
                  </a:moveTo>
                  <a:cubicBezTo>
                    <a:pt x="995" y="45"/>
                    <a:pt x="994" y="45"/>
                    <a:pt x="993" y="45"/>
                  </a:cubicBezTo>
                  <a:cubicBezTo>
                    <a:pt x="968" y="38"/>
                    <a:pt x="942" y="33"/>
                    <a:pt x="916" y="29"/>
                  </a:cubicBezTo>
                  <a:cubicBezTo>
                    <a:pt x="910" y="28"/>
                    <a:pt x="906" y="23"/>
                    <a:pt x="907" y="18"/>
                  </a:cubicBezTo>
                  <a:cubicBezTo>
                    <a:pt x="908" y="12"/>
                    <a:pt x="913" y="8"/>
                    <a:pt x="919" y="9"/>
                  </a:cubicBezTo>
                  <a:cubicBezTo>
                    <a:pt x="945" y="13"/>
                    <a:pt x="972" y="19"/>
                    <a:pt x="998" y="25"/>
                  </a:cubicBezTo>
                  <a:cubicBezTo>
                    <a:pt x="1003" y="27"/>
                    <a:pt x="1007" y="32"/>
                    <a:pt x="1005" y="37"/>
                  </a:cubicBezTo>
                  <a:cubicBezTo>
                    <a:pt x="1004" y="42"/>
                    <a:pt x="1000" y="45"/>
                    <a:pt x="995" y="45"/>
                  </a:cubicBezTo>
                  <a:close/>
                  <a:moveTo>
                    <a:pt x="758" y="21"/>
                  </a:moveTo>
                  <a:cubicBezTo>
                    <a:pt x="753" y="21"/>
                    <a:pt x="748" y="17"/>
                    <a:pt x="748" y="12"/>
                  </a:cubicBezTo>
                  <a:cubicBezTo>
                    <a:pt x="748" y="6"/>
                    <a:pt x="752" y="2"/>
                    <a:pt x="757" y="1"/>
                  </a:cubicBezTo>
                  <a:cubicBezTo>
                    <a:pt x="784" y="0"/>
                    <a:pt x="811" y="0"/>
                    <a:pt x="838" y="1"/>
                  </a:cubicBezTo>
                  <a:cubicBezTo>
                    <a:pt x="844" y="2"/>
                    <a:pt x="848" y="6"/>
                    <a:pt x="848" y="12"/>
                  </a:cubicBezTo>
                  <a:cubicBezTo>
                    <a:pt x="847" y="17"/>
                    <a:pt x="843" y="22"/>
                    <a:pt x="837" y="21"/>
                  </a:cubicBezTo>
                  <a:cubicBezTo>
                    <a:pt x="811" y="20"/>
                    <a:pt x="784" y="20"/>
                    <a:pt x="758" y="21"/>
                  </a:cubicBezTo>
                  <a:close/>
                </a:path>
              </a:pathLst>
            </a:custGeom>
            <a:solidFill>
              <a:srgbClr val="FFC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1" name="Oval 50"/>
            <p:cNvSpPr>
              <a:spLocks noChangeArrowheads="1"/>
            </p:cNvSpPr>
            <p:nvPr/>
          </p:nvSpPr>
          <p:spPr bwMode="auto">
            <a:xfrm>
              <a:off x="4378042" y="5054831"/>
              <a:ext cx="2073439" cy="92564"/>
            </a:xfrm>
            <a:prstGeom prst="ellipse">
              <a:avLst/>
            </a:prstGeom>
            <a:solidFill>
              <a:srgbClr val="A0A0A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2" name="Freeform 51"/>
            <p:cNvSpPr>
              <a:spLocks/>
            </p:cNvSpPr>
            <p:nvPr/>
          </p:nvSpPr>
          <p:spPr bwMode="auto">
            <a:xfrm>
              <a:off x="6002951" y="4381427"/>
              <a:ext cx="150418" cy="115705"/>
            </a:xfrm>
            <a:custGeom>
              <a:avLst/>
              <a:gdLst>
                <a:gd name="T0" fmla="*/ 0 w 65"/>
                <a:gd name="T1" fmla="*/ 16 h 50"/>
                <a:gd name="T2" fmla="*/ 31 w 65"/>
                <a:gd name="T3" fmla="*/ 0 h 50"/>
                <a:gd name="T4" fmla="*/ 65 w 65"/>
                <a:gd name="T5" fmla="*/ 33 h 50"/>
                <a:gd name="T6" fmla="*/ 65 w 65"/>
                <a:gd name="T7" fmla="*/ 47 h 50"/>
                <a:gd name="T8" fmla="*/ 58 w 65"/>
                <a:gd name="T9" fmla="*/ 50 h 50"/>
                <a:gd name="T10" fmla="*/ 11 w 65"/>
                <a:gd name="T11" fmla="*/ 34 h 50"/>
                <a:gd name="T12" fmla="*/ 0 w 65"/>
                <a:gd name="T13" fmla="*/ 16 h 50"/>
              </a:gdLst>
              <a:ahLst/>
              <a:cxnLst>
                <a:cxn ang="0">
                  <a:pos x="T0" y="T1"/>
                </a:cxn>
                <a:cxn ang="0">
                  <a:pos x="T2" y="T3"/>
                </a:cxn>
                <a:cxn ang="0">
                  <a:pos x="T4" y="T5"/>
                </a:cxn>
                <a:cxn ang="0">
                  <a:pos x="T6" y="T7"/>
                </a:cxn>
                <a:cxn ang="0">
                  <a:pos x="T8" y="T9"/>
                </a:cxn>
                <a:cxn ang="0">
                  <a:pos x="T10" y="T11"/>
                </a:cxn>
                <a:cxn ang="0">
                  <a:pos x="T12" y="T13"/>
                </a:cxn>
              </a:cxnLst>
              <a:rect l="0" t="0" r="r" b="b"/>
              <a:pathLst>
                <a:path w="65" h="50">
                  <a:moveTo>
                    <a:pt x="0" y="16"/>
                  </a:moveTo>
                  <a:lnTo>
                    <a:pt x="31" y="0"/>
                  </a:lnTo>
                  <a:lnTo>
                    <a:pt x="65" y="33"/>
                  </a:lnTo>
                  <a:lnTo>
                    <a:pt x="65" y="47"/>
                  </a:lnTo>
                  <a:lnTo>
                    <a:pt x="58" y="50"/>
                  </a:lnTo>
                  <a:lnTo>
                    <a:pt x="11" y="34"/>
                  </a:lnTo>
                  <a:lnTo>
                    <a:pt x="0" y="16"/>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3" name="Freeform 52"/>
            <p:cNvSpPr>
              <a:spLocks/>
            </p:cNvSpPr>
            <p:nvPr/>
          </p:nvSpPr>
          <p:spPr bwMode="auto">
            <a:xfrm>
              <a:off x="5417483" y="3666368"/>
              <a:ext cx="657206" cy="768283"/>
            </a:xfrm>
            <a:custGeom>
              <a:avLst/>
              <a:gdLst>
                <a:gd name="T0" fmla="*/ 0 w 284"/>
                <a:gd name="T1" fmla="*/ 25 h 332"/>
                <a:gd name="T2" fmla="*/ 257 w 284"/>
                <a:gd name="T3" fmla="*/ 332 h 332"/>
                <a:gd name="T4" fmla="*/ 284 w 284"/>
                <a:gd name="T5" fmla="*/ 310 h 332"/>
                <a:gd name="T6" fmla="*/ 62 w 284"/>
                <a:gd name="T7" fmla="*/ 0 h 332"/>
                <a:gd name="T8" fmla="*/ 0 w 284"/>
                <a:gd name="T9" fmla="*/ 25 h 332"/>
              </a:gdLst>
              <a:ahLst/>
              <a:cxnLst>
                <a:cxn ang="0">
                  <a:pos x="T0" y="T1"/>
                </a:cxn>
                <a:cxn ang="0">
                  <a:pos x="T2" y="T3"/>
                </a:cxn>
                <a:cxn ang="0">
                  <a:pos x="T4" y="T5"/>
                </a:cxn>
                <a:cxn ang="0">
                  <a:pos x="T6" y="T7"/>
                </a:cxn>
                <a:cxn ang="0">
                  <a:pos x="T8" y="T9"/>
                </a:cxn>
              </a:cxnLst>
              <a:rect l="0" t="0" r="r" b="b"/>
              <a:pathLst>
                <a:path w="284" h="332">
                  <a:moveTo>
                    <a:pt x="0" y="25"/>
                  </a:moveTo>
                  <a:lnTo>
                    <a:pt x="257" y="332"/>
                  </a:lnTo>
                  <a:lnTo>
                    <a:pt x="284" y="310"/>
                  </a:lnTo>
                  <a:lnTo>
                    <a:pt x="62" y="0"/>
                  </a:lnTo>
                  <a:lnTo>
                    <a:pt x="0" y="25"/>
                  </a:lnTo>
                  <a:close/>
                </a:path>
              </a:pathLst>
            </a:custGeom>
            <a:solidFill>
              <a:srgbClr val="5B9BD5"/>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4" name="Freeform 53"/>
            <p:cNvSpPr>
              <a:spLocks/>
            </p:cNvSpPr>
            <p:nvPr/>
          </p:nvSpPr>
          <p:spPr bwMode="auto">
            <a:xfrm>
              <a:off x="5259717" y="3670996"/>
              <a:ext cx="155046" cy="978868"/>
            </a:xfrm>
            <a:custGeom>
              <a:avLst/>
              <a:gdLst>
                <a:gd name="T0" fmla="*/ 67 w 67"/>
                <a:gd name="T1" fmla="*/ 423 h 423"/>
                <a:gd name="T2" fmla="*/ 67 w 67"/>
                <a:gd name="T3" fmla="*/ 28 h 423"/>
                <a:gd name="T4" fmla="*/ 0 w 67"/>
                <a:gd name="T5" fmla="*/ 0 h 423"/>
                <a:gd name="T6" fmla="*/ 32 w 67"/>
                <a:gd name="T7" fmla="*/ 423 h 423"/>
                <a:gd name="T8" fmla="*/ 67 w 67"/>
                <a:gd name="T9" fmla="*/ 423 h 423"/>
              </a:gdLst>
              <a:ahLst/>
              <a:cxnLst>
                <a:cxn ang="0">
                  <a:pos x="T0" y="T1"/>
                </a:cxn>
                <a:cxn ang="0">
                  <a:pos x="T2" y="T3"/>
                </a:cxn>
                <a:cxn ang="0">
                  <a:pos x="T4" y="T5"/>
                </a:cxn>
                <a:cxn ang="0">
                  <a:pos x="T6" y="T7"/>
                </a:cxn>
                <a:cxn ang="0">
                  <a:pos x="T8" y="T9"/>
                </a:cxn>
              </a:cxnLst>
              <a:rect l="0" t="0" r="r" b="b"/>
              <a:pathLst>
                <a:path w="67" h="423">
                  <a:moveTo>
                    <a:pt x="67" y="423"/>
                  </a:moveTo>
                  <a:lnTo>
                    <a:pt x="67" y="28"/>
                  </a:lnTo>
                  <a:lnTo>
                    <a:pt x="0" y="0"/>
                  </a:lnTo>
                  <a:lnTo>
                    <a:pt x="32" y="423"/>
                  </a:lnTo>
                  <a:lnTo>
                    <a:pt x="67" y="423"/>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5" name="Freeform 54"/>
            <p:cNvSpPr>
              <a:spLocks/>
            </p:cNvSpPr>
            <p:nvPr/>
          </p:nvSpPr>
          <p:spPr bwMode="auto">
            <a:xfrm>
              <a:off x="4739042" y="3080899"/>
              <a:ext cx="32397" cy="94879"/>
            </a:xfrm>
            <a:custGeom>
              <a:avLst/>
              <a:gdLst>
                <a:gd name="T0" fmla="*/ 9 w 14"/>
                <a:gd name="T1" fmla="*/ 0 h 41"/>
                <a:gd name="T2" fmla="*/ 0 w 14"/>
                <a:gd name="T3" fmla="*/ 40 h 41"/>
                <a:gd name="T4" fmla="*/ 5 w 14"/>
                <a:gd name="T5" fmla="*/ 41 h 41"/>
                <a:gd name="T6" fmla="*/ 14 w 14"/>
                <a:gd name="T7" fmla="*/ 1 h 41"/>
                <a:gd name="T8" fmla="*/ 9 w 14"/>
                <a:gd name="T9" fmla="*/ 0 h 41"/>
              </a:gdLst>
              <a:ahLst/>
              <a:cxnLst>
                <a:cxn ang="0">
                  <a:pos x="T0" y="T1"/>
                </a:cxn>
                <a:cxn ang="0">
                  <a:pos x="T2" y="T3"/>
                </a:cxn>
                <a:cxn ang="0">
                  <a:pos x="T4" y="T5"/>
                </a:cxn>
                <a:cxn ang="0">
                  <a:pos x="T6" y="T7"/>
                </a:cxn>
                <a:cxn ang="0">
                  <a:pos x="T8" y="T9"/>
                </a:cxn>
              </a:cxnLst>
              <a:rect l="0" t="0" r="r" b="b"/>
              <a:pathLst>
                <a:path w="14" h="41">
                  <a:moveTo>
                    <a:pt x="9" y="0"/>
                  </a:moveTo>
                  <a:lnTo>
                    <a:pt x="0" y="40"/>
                  </a:lnTo>
                  <a:lnTo>
                    <a:pt x="5" y="41"/>
                  </a:lnTo>
                  <a:lnTo>
                    <a:pt x="14" y="1"/>
                  </a:lnTo>
                  <a:lnTo>
                    <a:pt x="9"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6" name="Freeform 55"/>
            <p:cNvSpPr>
              <a:spLocks/>
            </p:cNvSpPr>
            <p:nvPr/>
          </p:nvSpPr>
          <p:spPr bwMode="auto">
            <a:xfrm>
              <a:off x="6060397" y="3080899"/>
              <a:ext cx="30084" cy="94879"/>
            </a:xfrm>
            <a:custGeom>
              <a:avLst/>
              <a:gdLst>
                <a:gd name="T0" fmla="*/ 5 w 13"/>
                <a:gd name="T1" fmla="*/ 0 h 41"/>
                <a:gd name="T2" fmla="*/ 13 w 13"/>
                <a:gd name="T3" fmla="*/ 40 h 41"/>
                <a:gd name="T4" fmla="*/ 8 w 13"/>
                <a:gd name="T5" fmla="*/ 41 h 41"/>
                <a:gd name="T6" fmla="*/ 0 w 13"/>
                <a:gd name="T7" fmla="*/ 1 h 41"/>
                <a:gd name="T8" fmla="*/ 5 w 13"/>
                <a:gd name="T9" fmla="*/ 0 h 41"/>
              </a:gdLst>
              <a:ahLst/>
              <a:cxnLst>
                <a:cxn ang="0">
                  <a:pos x="T0" y="T1"/>
                </a:cxn>
                <a:cxn ang="0">
                  <a:pos x="T2" y="T3"/>
                </a:cxn>
                <a:cxn ang="0">
                  <a:pos x="T4" y="T5"/>
                </a:cxn>
                <a:cxn ang="0">
                  <a:pos x="T6" y="T7"/>
                </a:cxn>
                <a:cxn ang="0">
                  <a:pos x="T8" y="T9"/>
                </a:cxn>
              </a:cxnLst>
              <a:rect l="0" t="0" r="r" b="b"/>
              <a:pathLst>
                <a:path w="13" h="41">
                  <a:moveTo>
                    <a:pt x="5" y="0"/>
                  </a:moveTo>
                  <a:lnTo>
                    <a:pt x="13" y="40"/>
                  </a:lnTo>
                  <a:lnTo>
                    <a:pt x="8" y="41"/>
                  </a:lnTo>
                  <a:lnTo>
                    <a:pt x="0" y="1"/>
                  </a:lnTo>
                  <a:lnTo>
                    <a:pt x="5" y="0"/>
                  </a:lnTo>
                  <a:close/>
                </a:path>
              </a:pathLst>
            </a:custGeom>
            <a:solidFill>
              <a:srgbClr val="F3F3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7" name="Oval 28"/>
            <p:cNvSpPr>
              <a:spLocks noChangeArrowheads="1"/>
            </p:cNvSpPr>
            <p:nvPr/>
          </p:nvSpPr>
          <p:spPr bwMode="auto">
            <a:xfrm>
              <a:off x="5206492" y="4696145"/>
              <a:ext cx="416539" cy="416539"/>
            </a:xfrm>
            <a:prstGeom prst="ellipse">
              <a:avLst/>
            </a:prstGeom>
            <a:solidFill>
              <a:srgbClr val="FFC000"/>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8" name="Freeform 29"/>
            <p:cNvSpPr>
              <a:spLocks/>
            </p:cNvSpPr>
            <p:nvPr/>
          </p:nvSpPr>
          <p:spPr bwMode="auto">
            <a:xfrm>
              <a:off x="5206492" y="4883588"/>
              <a:ext cx="416539" cy="229097"/>
            </a:xfrm>
            <a:custGeom>
              <a:avLst/>
              <a:gdLst>
                <a:gd name="T0" fmla="*/ 192 w 383"/>
                <a:gd name="T1" fmla="*/ 210 h 210"/>
                <a:gd name="T2" fmla="*/ 383 w 383"/>
                <a:gd name="T3" fmla="*/ 18 h 210"/>
                <a:gd name="T4" fmla="*/ 382 w 383"/>
                <a:gd name="T5" fmla="*/ 0 h 210"/>
                <a:gd name="T6" fmla="*/ 192 w 383"/>
                <a:gd name="T7" fmla="*/ 173 h 210"/>
                <a:gd name="T8" fmla="*/ 1 w 383"/>
                <a:gd name="T9" fmla="*/ 0 h 210"/>
                <a:gd name="T10" fmla="*/ 0 w 383"/>
                <a:gd name="T11" fmla="*/ 18 h 210"/>
                <a:gd name="T12" fmla="*/ 192 w 383"/>
                <a:gd name="T13" fmla="*/ 210 h 210"/>
              </a:gdLst>
              <a:ahLst/>
              <a:cxnLst>
                <a:cxn ang="0">
                  <a:pos x="T0" y="T1"/>
                </a:cxn>
                <a:cxn ang="0">
                  <a:pos x="T2" y="T3"/>
                </a:cxn>
                <a:cxn ang="0">
                  <a:pos x="T4" y="T5"/>
                </a:cxn>
                <a:cxn ang="0">
                  <a:pos x="T6" y="T7"/>
                </a:cxn>
                <a:cxn ang="0">
                  <a:pos x="T8" y="T9"/>
                </a:cxn>
                <a:cxn ang="0">
                  <a:pos x="T10" y="T11"/>
                </a:cxn>
                <a:cxn ang="0">
                  <a:pos x="T12" y="T13"/>
                </a:cxn>
              </a:cxnLst>
              <a:rect l="0" t="0" r="r" b="b"/>
              <a:pathLst>
                <a:path w="383" h="210">
                  <a:moveTo>
                    <a:pt x="192" y="210"/>
                  </a:moveTo>
                  <a:cubicBezTo>
                    <a:pt x="298" y="210"/>
                    <a:pt x="383" y="124"/>
                    <a:pt x="383" y="18"/>
                  </a:cubicBezTo>
                  <a:cubicBezTo>
                    <a:pt x="383" y="12"/>
                    <a:pt x="383" y="6"/>
                    <a:pt x="382" y="0"/>
                  </a:cubicBezTo>
                  <a:cubicBezTo>
                    <a:pt x="373" y="97"/>
                    <a:pt x="291" y="173"/>
                    <a:pt x="192" y="173"/>
                  </a:cubicBezTo>
                  <a:cubicBezTo>
                    <a:pt x="92" y="173"/>
                    <a:pt x="10" y="97"/>
                    <a:pt x="1" y="0"/>
                  </a:cubicBezTo>
                  <a:cubicBezTo>
                    <a:pt x="0" y="6"/>
                    <a:pt x="0" y="12"/>
                    <a:pt x="0" y="18"/>
                  </a:cubicBezTo>
                  <a:cubicBezTo>
                    <a:pt x="0" y="124"/>
                    <a:pt x="86" y="210"/>
                    <a:pt x="192" y="210"/>
                  </a:cubicBezTo>
                </a:path>
              </a:pathLst>
            </a:custGeom>
            <a:solidFill>
              <a:srgbClr val="ED7D31"/>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59" name="Freeform 30"/>
            <p:cNvSpPr>
              <a:spLocks/>
            </p:cNvSpPr>
            <p:nvPr/>
          </p:nvSpPr>
          <p:spPr bwMode="auto">
            <a:xfrm>
              <a:off x="5299056" y="4649863"/>
              <a:ext cx="113392" cy="131905"/>
            </a:xfrm>
            <a:custGeom>
              <a:avLst/>
              <a:gdLst>
                <a:gd name="T0" fmla="*/ 49 w 49"/>
                <a:gd name="T1" fmla="*/ 0 h 57"/>
                <a:gd name="T2" fmla="*/ 15 w 49"/>
                <a:gd name="T3" fmla="*/ 0 h 57"/>
                <a:gd name="T4" fmla="*/ 0 w 49"/>
                <a:gd name="T5" fmla="*/ 44 h 57"/>
                <a:gd name="T6" fmla="*/ 6 w 49"/>
                <a:gd name="T7" fmla="*/ 57 h 57"/>
                <a:gd name="T8" fmla="*/ 14 w 49"/>
                <a:gd name="T9" fmla="*/ 57 h 57"/>
                <a:gd name="T10" fmla="*/ 49 w 49"/>
                <a:gd name="T11" fmla="*/ 19 h 57"/>
                <a:gd name="T12" fmla="*/ 49 w 49"/>
                <a:gd name="T13" fmla="*/ 0 h 57"/>
              </a:gdLst>
              <a:ahLst/>
              <a:cxnLst>
                <a:cxn ang="0">
                  <a:pos x="T0" y="T1"/>
                </a:cxn>
                <a:cxn ang="0">
                  <a:pos x="T2" y="T3"/>
                </a:cxn>
                <a:cxn ang="0">
                  <a:pos x="T4" y="T5"/>
                </a:cxn>
                <a:cxn ang="0">
                  <a:pos x="T6" y="T7"/>
                </a:cxn>
                <a:cxn ang="0">
                  <a:pos x="T8" y="T9"/>
                </a:cxn>
                <a:cxn ang="0">
                  <a:pos x="T10" y="T11"/>
                </a:cxn>
                <a:cxn ang="0">
                  <a:pos x="T12" y="T13"/>
                </a:cxn>
              </a:cxnLst>
              <a:rect l="0" t="0" r="r" b="b"/>
              <a:pathLst>
                <a:path w="49" h="57">
                  <a:moveTo>
                    <a:pt x="49" y="0"/>
                  </a:moveTo>
                  <a:lnTo>
                    <a:pt x="15" y="0"/>
                  </a:lnTo>
                  <a:lnTo>
                    <a:pt x="0" y="44"/>
                  </a:lnTo>
                  <a:lnTo>
                    <a:pt x="6" y="57"/>
                  </a:lnTo>
                  <a:lnTo>
                    <a:pt x="14" y="57"/>
                  </a:lnTo>
                  <a:lnTo>
                    <a:pt x="49" y="19"/>
                  </a:lnTo>
                  <a:lnTo>
                    <a:pt x="49" y="0"/>
                  </a:lnTo>
                  <a:close/>
                </a:path>
              </a:pathLst>
            </a:custGeom>
            <a:solidFill>
              <a:srgbClr val="0020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0" name="Group 59"/>
            <p:cNvGrpSpPr>
              <a:grpSpLocks noChangeAspect="1"/>
            </p:cNvGrpSpPr>
            <p:nvPr>
              <p:custDataLst>
                <p:custData r:id="rId1"/>
              </p:custDataLst>
            </p:nvPr>
          </p:nvGrpSpPr>
          <p:grpSpPr>
            <a:xfrm>
              <a:off x="4696944" y="2059194"/>
              <a:ext cx="415996" cy="234364"/>
              <a:chOff x="3370263" y="896938"/>
              <a:chExt cx="450850" cy="254000"/>
            </a:xfrm>
            <a:solidFill>
              <a:srgbClr val="0072C6"/>
            </a:solidFill>
          </p:grpSpPr>
          <p:sp>
            <p:nvSpPr>
              <p:cNvPr id="88" name="Freeform 107"/>
              <p:cNvSpPr>
                <a:spLocks noEditPoints="1"/>
              </p:cNvSpPr>
              <p:nvPr/>
            </p:nvSpPr>
            <p:spPr bwMode="auto">
              <a:xfrm>
                <a:off x="3370263" y="896938"/>
                <a:ext cx="450850" cy="254000"/>
              </a:xfrm>
              <a:custGeom>
                <a:avLst/>
                <a:gdLst>
                  <a:gd name="T0" fmla="*/ 268 w 284"/>
                  <a:gd name="T1" fmla="*/ 0 h 160"/>
                  <a:gd name="T2" fmla="*/ 16 w 284"/>
                  <a:gd name="T3" fmla="*/ 0 h 160"/>
                  <a:gd name="T4" fmla="*/ 16 w 284"/>
                  <a:gd name="T5" fmla="*/ 0 h 160"/>
                  <a:gd name="T6" fmla="*/ 10 w 284"/>
                  <a:gd name="T7" fmla="*/ 2 h 160"/>
                  <a:gd name="T8" fmla="*/ 6 w 284"/>
                  <a:gd name="T9" fmla="*/ 6 h 160"/>
                  <a:gd name="T10" fmla="*/ 2 w 284"/>
                  <a:gd name="T11" fmla="*/ 10 h 160"/>
                  <a:gd name="T12" fmla="*/ 0 w 284"/>
                  <a:gd name="T13" fmla="*/ 16 h 160"/>
                  <a:gd name="T14" fmla="*/ 0 w 284"/>
                  <a:gd name="T15" fmla="*/ 144 h 160"/>
                  <a:gd name="T16" fmla="*/ 0 w 284"/>
                  <a:gd name="T17" fmla="*/ 144 h 160"/>
                  <a:gd name="T18" fmla="*/ 2 w 284"/>
                  <a:gd name="T19" fmla="*/ 150 h 160"/>
                  <a:gd name="T20" fmla="*/ 6 w 284"/>
                  <a:gd name="T21" fmla="*/ 156 h 160"/>
                  <a:gd name="T22" fmla="*/ 10 w 284"/>
                  <a:gd name="T23" fmla="*/ 160 h 160"/>
                  <a:gd name="T24" fmla="*/ 16 w 284"/>
                  <a:gd name="T25" fmla="*/ 160 h 160"/>
                  <a:gd name="T26" fmla="*/ 268 w 284"/>
                  <a:gd name="T27" fmla="*/ 160 h 160"/>
                  <a:gd name="T28" fmla="*/ 268 w 284"/>
                  <a:gd name="T29" fmla="*/ 160 h 160"/>
                  <a:gd name="T30" fmla="*/ 274 w 284"/>
                  <a:gd name="T31" fmla="*/ 160 h 160"/>
                  <a:gd name="T32" fmla="*/ 280 w 284"/>
                  <a:gd name="T33" fmla="*/ 156 h 160"/>
                  <a:gd name="T34" fmla="*/ 282 w 284"/>
                  <a:gd name="T35" fmla="*/ 150 h 160"/>
                  <a:gd name="T36" fmla="*/ 284 w 284"/>
                  <a:gd name="T37" fmla="*/ 144 h 160"/>
                  <a:gd name="T38" fmla="*/ 284 w 284"/>
                  <a:gd name="T39" fmla="*/ 16 h 160"/>
                  <a:gd name="T40" fmla="*/ 284 w 284"/>
                  <a:gd name="T41" fmla="*/ 16 h 160"/>
                  <a:gd name="T42" fmla="*/ 282 w 284"/>
                  <a:gd name="T43" fmla="*/ 10 h 160"/>
                  <a:gd name="T44" fmla="*/ 280 w 284"/>
                  <a:gd name="T45" fmla="*/ 6 h 160"/>
                  <a:gd name="T46" fmla="*/ 274 w 284"/>
                  <a:gd name="T47" fmla="*/ 2 h 160"/>
                  <a:gd name="T48" fmla="*/ 268 w 284"/>
                  <a:gd name="T49" fmla="*/ 0 h 160"/>
                  <a:gd name="T50" fmla="*/ 268 w 284"/>
                  <a:gd name="T51" fmla="*/ 0 h 160"/>
                  <a:gd name="T52" fmla="*/ 256 w 284"/>
                  <a:gd name="T53" fmla="*/ 136 h 160"/>
                  <a:gd name="T54" fmla="*/ 28 w 284"/>
                  <a:gd name="T55" fmla="*/ 136 h 160"/>
                  <a:gd name="T56" fmla="*/ 28 w 284"/>
                  <a:gd name="T57" fmla="*/ 26 h 160"/>
                  <a:gd name="T58" fmla="*/ 256 w 284"/>
                  <a:gd name="T59" fmla="*/ 26 h 160"/>
                  <a:gd name="T60" fmla="*/ 256 w 284"/>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4" h="160">
                    <a:moveTo>
                      <a:pt x="268" y="0"/>
                    </a:moveTo>
                    <a:lnTo>
                      <a:pt x="16" y="0"/>
                    </a:lnTo>
                    <a:lnTo>
                      <a:pt x="16" y="0"/>
                    </a:lnTo>
                    <a:lnTo>
                      <a:pt x="10" y="2"/>
                    </a:lnTo>
                    <a:lnTo>
                      <a:pt x="6" y="6"/>
                    </a:lnTo>
                    <a:lnTo>
                      <a:pt x="2" y="10"/>
                    </a:lnTo>
                    <a:lnTo>
                      <a:pt x="0" y="16"/>
                    </a:lnTo>
                    <a:lnTo>
                      <a:pt x="0" y="144"/>
                    </a:lnTo>
                    <a:lnTo>
                      <a:pt x="0" y="144"/>
                    </a:lnTo>
                    <a:lnTo>
                      <a:pt x="2" y="150"/>
                    </a:lnTo>
                    <a:lnTo>
                      <a:pt x="6" y="156"/>
                    </a:lnTo>
                    <a:lnTo>
                      <a:pt x="10" y="160"/>
                    </a:lnTo>
                    <a:lnTo>
                      <a:pt x="16" y="160"/>
                    </a:lnTo>
                    <a:lnTo>
                      <a:pt x="268" y="160"/>
                    </a:lnTo>
                    <a:lnTo>
                      <a:pt x="268" y="160"/>
                    </a:lnTo>
                    <a:lnTo>
                      <a:pt x="274" y="160"/>
                    </a:lnTo>
                    <a:lnTo>
                      <a:pt x="280" y="156"/>
                    </a:lnTo>
                    <a:lnTo>
                      <a:pt x="282" y="150"/>
                    </a:lnTo>
                    <a:lnTo>
                      <a:pt x="284" y="144"/>
                    </a:lnTo>
                    <a:lnTo>
                      <a:pt x="284" y="16"/>
                    </a:lnTo>
                    <a:lnTo>
                      <a:pt x="284" y="16"/>
                    </a:lnTo>
                    <a:lnTo>
                      <a:pt x="282" y="10"/>
                    </a:lnTo>
                    <a:lnTo>
                      <a:pt x="280" y="6"/>
                    </a:lnTo>
                    <a:lnTo>
                      <a:pt x="274" y="2"/>
                    </a:lnTo>
                    <a:lnTo>
                      <a:pt x="268" y="0"/>
                    </a:lnTo>
                    <a:lnTo>
                      <a:pt x="268" y="0"/>
                    </a:lnTo>
                    <a:close/>
                    <a:moveTo>
                      <a:pt x="256" y="136"/>
                    </a:moveTo>
                    <a:lnTo>
                      <a:pt x="28" y="136"/>
                    </a:lnTo>
                    <a:lnTo>
                      <a:pt x="28" y="26"/>
                    </a:lnTo>
                    <a:lnTo>
                      <a:pt x="256" y="26"/>
                    </a:lnTo>
                    <a:lnTo>
                      <a:pt x="256"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9" name="Freeform 108"/>
              <p:cNvSpPr>
                <a:spLocks/>
              </p:cNvSpPr>
              <p:nvPr/>
            </p:nvSpPr>
            <p:spPr bwMode="auto">
              <a:xfrm>
                <a:off x="3570288"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1" name="Group 60"/>
            <p:cNvGrpSpPr>
              <a:grpSpLocks noChangeAspect="1"/>
            </p:cNvGrpSpPr>
            <p:nvPr>
              <p:custDataLst>
                <p:custData r:id="rId2"/>
              </p:custDataLst>
            </p:nvPr>
          </p:nvGrpSpPr>
          <p:grpSpPr>
            <a:xfrm>
              <a:off x="4173933" y="2731263"/>
              <a:ext cx="337455" cy="204957"/>
              <a:chOff x="4722813" y="836613"/>
              <a:chExt cx="517525" cy="314325"/>
            </a:xfrm>
            <a:solidFill>
              <a:srgbClr val="0072C6"/>
            </a:solidFill>
          </p:grpSpPr>
          <p:sp>
            <p:nvSpPr>
              <p:cNvPr id="85" name="Freeform 104"/>
              <p:cNvSpPr>
                <a:spLocks/>
              </p:cNvSpPr>
              <p:nvPr/>
            </p:nvSpPr>
            <p:spPr bwMode="auto">
              <a:xfrm>
                <a:off x="4792663" y="836613"/>
                <a:ext cx="447675" cy="254000"/>
              </a:xfrm>
              <a:custGeom>
                <a:avLst/>
                <a:gdLst>
                  <a:gd name="T0" fmla="*/ 266 w 282"/>
                  <a:gd name="T1" fmla="*/ 0 h 160"/>
                  <a:gd name="T2" fmla="*/ 14 w 282"/>
                  <a:gd name="T3" fmla="*/ 0 h 160"/>
                  <a:gd name="T4" fmla="*/ 14 w 282"/>
                  <a:gd name="T5" fmla="*/ 0 h 160"/>
                  <a:gd name="T6" fmla="*/ 8 w 282"/>
                  <a:gd name="T7" fmla="*/ 0 h 160"/>
                  <a:gd name="T8" fmla="*/ 4 w 282"/>
                  <a:gd name="T9" fmla="*/ 4 h 160"/>
                  <a:gd name="T10" fmla="*/ 0 w 282"/>
                  <a:gd name="T11" fmla="*/ 8 h 160"/>
                  <a:gd name="T12" fmla="*/ 0 w 282"/>
                  <a:gd name="T13" fmla="*/ 16 h 160"/>
                  <a:gd name="T14" fmla="*/ 0 w 282"/>
                  <a:gd name="T15" fmla="*/ 20 h 160"/>
                  <a:gd name="T16" fmla="*/ 242 w 282"/>
                  <a:gd name="T17" fmla="*/ 20 h 160"/>
                  <a:gd name="T18" fmla="*/ 242 w 282"/>
                  <a:gd name="T19" fmla="*/ 20 h 160"/>
                  <a:gd name="T20" fmla="*/ 248 w 282"/>
                  <a:gd name="T21" fmla="*/ 22 h 160"/>
                  <a:gd name="T22" fmla="*/ 254 w 282"/>
                  <a:gd name="T23" fmla="*/ 24 h 160"/>
                  <a:gd name="T24" fmla="*/ 258 w 282"/>
                  <a:gd name="T25" fmla="*/ 30 h 160"/>
                  <a:gd name="T26" fmla="*/ 258 w 282"/>
                  <a:gd name="T27" fmla="*/ 36 h 160"/>
                  <a:gd name="T28" fmla="*/ 258 w 282"/>
                  <a:gd name="T29" fmla="*/ 160 h 160"/>
                  <a:gd name="T30" fmla="*/ 266 w 282"/>
                  <a:gd name="T31" fmla="*/ 160 h 160"/>
                  <a:gd name="T32" fmla="*/ 266 w 282"/>
                  <a:gd name="T33" fmla="*/ 160 h 160"/>
                  <a:gd name="T34" fmla="*/ 272 w 282"/>
                  <a:gd name="T35" fmla="*/ 158 h 160"/>
                  <a:gd name="T36" fmla="*/ 278 w 282"/>
                  <a:gd name="T37" fmla="*/ 154 h 160"/>
                  <a:gd name="T38" fmla="*/ 282 w 282"/>
                  <a:gd name="T39" fmla="*/ 150 h 160"/>
                  <a:gd name="T40" fmla="*/ 282 w 282"/>
                  <a:gd name="T41" fmla="*/ 144 h 160"/>
                  <a:gd name="T42" fmla="*/ 282 w 282"/>
                  <a:gd name="T43" fmla="*/ 16 h 160"/>
                  <a:gd name="T44" fmla="*/ 282 w 282"/>
                  <a:gd name="T45" fmla="*/ 16 h 160"/>
                  <a:gd name="T46" fmla="*/ 282 w 282"/>
                  <a:gd name="T47" fmla="*/ 8 h 160"/>
                  <a:gd name="T48" fmla="*/ 278 w 282"/>
                  <a:gd name="T49" fmla="*/ 4 h 160"/>
                  <a:gd name="T50" fmla="*/ 272 w 282"/>
                  <a:gd name="T51" fmla="*/ 0 h 160"/>
                  <a:gd name="T52" fmla="*/ 266 w 282"/>
                  <a:gd name="T53" fmla="*/ 0 h 160"/>
                  <a:gd name="T54" fmla="*/ 266 w 282"/>
                  <a:gd name="T55" fmla="*/ 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82" h="160">
                    <a:moveTo>
                      <a:pt x="266" y="0"/>
                    </a:moveTo>
                    <a:lnTo>
                      <a:pt x="14" y="0"/>
                    </a:lnTo>
                    <a:lnTo>
                      <a:pt x="14" y="0"/>
                    </a:lnTo>
                    <a:lnTo>
                      <a:pt x="8" y="0"/>
                    </a:lnTo>
                    <a:lnTo>
                      <a:pt x="4" y="4"/>
                    </a:lnTo>
                    <a:lnTo>
                      <a:pt x="0" y="8"/>
                    </a:lnTo>
                    <a:lnTo>
                      <a:pt x="0" y="16"/>
                    </a:lnTo>
                    <a:lnTo>
                      <a:pt x="0" y="20"/>
                    </a:lnTo>
                    <a:lnTo>
                      <a:pt x="242" y="20"/>
                    </a:lnTo>
                    <a:lnTo>
                      <a:pt x="242" y="20"/>
                    </a:lnTo>
                    <a:lnTo>
                      <a:pt x="248" y="22"/>
                    </a:lnTo>
                    <a:lnTo>
                      <a:pt x="254" y="24"/>
                    </a:lnTo>
                    <a:lnTo>
                      <a:pt x="258" y="30"/>
                    </a:lnTo>
                    <a:lnTo>
                      <a:pt x="258" y="36"/>
                    </a:lnTo>
                    <a:lnTo>
                      <a:pt x="258" y="160"/>
                    </a:lnTo>
                    <a:lnTo>
                      <a:pt x="266" y="160"/>
                    </a:lnTo>
                    <a:lnTo>
                      <a:pt x="266" y="160"/>
                    </a:lnTo>
                    <a:lnTo>
                      <a:pt x="272" y="158"/>
                    </a:lnTo>
                    <a:lnTo>
                      <a:pt x="278" y="154"/>
                    </a:lnTo>
                    <a:lnTo>
                      <a:pt x="282" y="150"/>
                    </a:lnTo>
                    <a:lnTo>
                      <a:pt x="282" y="144"/>
                    </a:lnTo>
                    <a:lnTo>
                      <a:pt x="282" y="16"/>
                    </a:lnTo>
                    <a:lnTo>
                      <a:pt x="282" y="16"/>
                    </a:lnTo>
                    <a:lnTo>
                      <a:pt x="282" y="8"/>
                    </a:lnTo>
                    <a:lnTo>
                      <a:pt x="278" y="4"/>
                    </a:lnTo>
                    <a:lnTo>
                      <a:pt x="272" y="0"/>
                    </a:lnTo>
                    <a:lnTo>
                      <a:pt x="266" y="0"/>
                    </a:lnTo>
                    <a:lnTo>
                      <a:pt x="266"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6" name="Freeform 105"/>
              <p:cNvSpPr>
                <a:spLocks noEditPoints="1"/>
              </p:cNvSpPr>
              <p:nvPr/>
            </p:nvSpPr>
            <p:spPr bwMode="auto">
              <a:xfrm>
                <a:off x="4722813" y="896938"/>
                <a:ext cx="447675" cy="254000"/>
              </a:xfrm>
              <a:custGeom>
                <a:avLst/>
                <a:gdLst>
                  <a:gd name="T0" fmla="*/ 266 w 282"/>
                  <a:gd name="T1" fmla="*/ 0 h 160"/>
                  <a:gd name="T2" fmla="*/ 14 w 282"/>
                  <a:gd name="T3" fmla="*/ 0 h 160"/>
                  <a:gd name="T4" fmla="*/ 14 w 282"/>
                  <a:gd name="T5" fmla="*/ 0 h 160"/>
                  <a:gd name="T6" fmla="*/ 8 w 282"/>
                  <a:gd name="T7" fmla="*/ 2 h 160"/>
                  <a:gd name="T8" fmla="*/ 4 w 282"/>
                  <a:gd name="T9" fmla="*/ 6 h 160"/>
                  <a:gd name="T10" fmla="*/ 0 w 282"/>
                  <a:gd name="T11" fmla="*/ 10 h 160"/>
                  <a:gd name="T12" fmla="*/ 0 w 282"/>
                  <a:gd name="T13" fmla="*/ 16 h 160"/>
                  <a:gd name="T14" fmla="*/ 0 w 282"/>
                  <a:gd name="T15" fmla="*/ 144 h 160"/>
                  <a:gd name="T16" fmla="*/ 0 w 282"/>
                  <a:gd name="T17" fmla="*/ 144 h 160"/>
                  <a:gd name="T18" fmla="*/ 0 w 282"/>
                  <a:gd name="T19" fmla="*/ 150 h 160"/>
                  <a:gd name="T20" fmla="*/ 4 w 282"/>
                  <a:gd name="T21" fmla="*/ 156 h 160"/>
                  <a:gd name="T22" fmla="*/ 8 w 282"/>
                  <a:gd name="T23" fmla="*/ 160 h 160"/>
                  <a:gd name="T24" fmla="*/ 14 w 282"/>
                  <a:gd name="T25" fmla="*/ 160 h 160"/>
                  <a:gd name="T26" fmla="*/ 266 w 282"/>
                  <a:gd name="T27" fmla="*/ 160 h 160"/>
                  <a:gd name="T28" fmla="*/ 266 w 282"/>
                  <a:gd name="T29" fmla="*/ 160 h 160"/>
                  <a:gd name="T30" fmla="*/ 272 w 282"/>
                  <a:gd name="T31" fmla="*/ 160 h 160"/>
                  <a:gd name="T32" fmla="*/ 278 w 282"/>
                  <a:gd name="T33" fmla="*/ 156 h 160"/>
                  <a:gd name="T34" fmla="*/ 282 w 282"/>
                  <a:gd name="T35" fmla="*/ 150 h 160"/>
                  <a:gd name="T36" fmla="*/ 282 w 282"/>
                  <a:gd name="T37" fmla="*/ 144 h 160"/>
                  <a:gd name="T38" fmla="*/ 282 w 282"/>
                  <a:gd name="T39" fmla="*/ 16 h 160"/>
                  <a:gd name="T40" fmla="*/ 282 w 282"/>
                  <a:gd name="T41" fmla="*/ 16 h 160"/>
                  <a:gd name="T42" fmla="*/ 282 w 282"/>
                  <a:gd name="T43" fmla="*/ 10 h 160"/>
                  <a:gd name="T44" fmla="*/ 278 w 282"/>
                  <a:gd name="T45" fmla="*/ 6 h 160"/>
                  <a:gd name="T46" fmla="*/ 272 w 282"/>
                  <a:gd name="T47" fmla="*/ 2 h 160"/>
                  <a:gd name="T48" fmla="*/ 266 w 282"/>
                  <a:gd name="T49" fmla="*/ 0 h 160"/>
                  <a:gd name="T50" fmla="*/ 266 w 282"/>
                  <a:gd name="T51" fmla="*/ 0 h 160"/>
                  <a:gd name="T52" fmla="*/ 254 w 282"/>
                  <a:gd name="T53" fmla="*/ 136 h 160"/>
                  <a:gd name="T54" fmla="*/ 28 w 282"/>
                  <a:gd name="T55" fmla="*/ 136 h 160"/>
                  <a:gd name="T56" fmla="*/ 28 w 282"/>
                  <a:gd name="T57" fmla="*/ 26 h 160"/>
                  <a:gd name="T58" fmla="*/ 254 w 282"/>
                  <a:gd name="T59" fmla="*/ 26 h 160"/>
                  <a:gd name="T60" fmla="*/ 254 w 282"/>
                  <a:gd name="T61" fmla="*/ 136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2" h="160">
                    <a:moveTo>
                      <a:pt x="266" y="0"/>
                    </a:moveTo>
                    <a:lnTo>
                      <a:pt x="14" y="0"/>
                    </a:lnTo>
                    <a:lnTo>
                      <a:pt x="14" y="0"/>
                    </a:lnTo>
                    <a:lnTo>
                      <a:pt x="8" y="2"/>
                    </a:lnTo>
                    <a:lnTo>
                      <a:pt x="4" y="6"/>
                    </a:lnTo>
                    <a:lnTo>
                      <a:pt x="0" y="10"/>
                    </a:lnTo>
                    <a:lnTo>
                      <a:pt x="0" y="16"/>
                    </a:lnTo>
                    <a:lnTo>
                      <a:pt x="0" y="144"/>
                    </a:lnTo>
                    <a:lnTo>
                      <a:pt x="0" y="144"/>
                    </a:lnTo>
                    <a:lnTo>
                      <a:pt x="0" y="150"/>
                    </a:lnTo>
                    <a:lnTo>
                      <a:pt x="4" y="156"/>
                    </a:lnTo>
                    <a:lnTo>
                      <a:pt x="8" y="160"/>
                    </a:lnTo>
                    <a:lnTo>
                      <a:pt x="14" y="160"/>
                    </a:lnTo>
                    <a:lnTo>
                      <a:pt x="266" y="160"/>
                    </a:lnTo>
                    <a:lnTo>
                      <a:pt x="266" y="160"/>
                    </a:lnTo>
                    <a:lnTo>
                      <a:pt x="272" y="160"/>
                    </a:lnTo>
                    <a:lnTo>
                      <a:pt x="278" y="156"/>
                    </a:lnTo>
                    <a:lnTo>
                      <a:pt x="282" y="150"/>
                    </a:lnTo>
                    <a:lnTo>
                      <a:pt x="282" y="144"/>
                    </a:lnTo>
                    <a:lnTo>
                      <a:pt x="282" y="16"/>
                    </a:lnTo>
                    <a:lnTo>
                      <a:pt x="282" y="16"/>
                    </a:lnTo>
                    <a:lnTo>
                      <a:pt x="282" y="10"/>
                    </a:lnTo>
                    <a:lnTo>
                      <a:pt x="278" y="6"/>
                    </a:lnTo>
                    <a:lnTo>
                      <a:pt x="272" y="2"/>
                    </a:lnTo>
                    <a:lnTo>
                      <a:pt x="266" y="0"/>
                    </a:lnTo>
                    <a:lnTo>
                      <a:pt x="266" y="0"/>
                    </a:lnTo>
                    <a:close/>
                    <a:moveTo>
                      <a:pt x="254" y="136"/>
                    </a:moveTo>
                    <a:lnTo>
                      <a:pt x="28" y="136"/>
                    </a:lnTo>
                    <a:lnTo>
                      <a:pt x="28" y="26"/>
                    </a:lnTo>
                    <a:lnTo>
                      <a:pt x="254" y="26"/>
                    </a:lnTo>
                    <a:lnTo>
                      <a:pt x="254" y="136"/>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7" name="Freeform 106"/>
              <p:cNvSpPr>
                <a:spLocks/>
              </p:cNvSpPr>
              <p:nvPr/>
            </p:nvSpPr>
            <p:spPr bwMode="auto">
              <a:xfrm>
                <a:off x="4919663" y="966788"/>
                <a:ext cx="76200" cy="117475"/>
              </a:xfrm>
              <a:custGeom>
                <a:avLst/>
                <a:gdLst>
                  <a:gd name="T0" fmla="*/ 0 w 48"/>
                  <a:gd name="T1" fmla="*/ 0 h 74"/>
                  <a:gd name="T2" fmla="*/ 0 w 48"/>
                  <a:gd name="T3" fmla="*/ 74 h 74"/>
                  <a:gd name="T4" fmla="*/ 48 w 48"/>
                  <a:gd name="T5" fmla="*/ 36 h 74"/>
                  <a:gd name="T6" fmla="*/ 0 w 48"/>
                  <a:gd name="T7" fmla="*/ 0 h 74"/>
                </a:gdLst>
                <a:ahLst/>
                <a:cxnLst>
                  <a:cxn ang="0">
                    <a:pos x="T0" y="T1"/>
                  </a:cxn>
                  <a:cxn ang="0">
                    <a:pos x="T2" y="T3"/>
                  </a:cxn>
                  <a:cxn ang="0">
                    <a:pos x="T4" y="T5"/>
                  </a:cxn>
                  <a:cxn ang="0">
                    <a:pos x="T6" y="T7"/>
                  </a:cxn>
                </a:cxnLst>
                <a:rect l="0" t="0" r="r" b="b"/>
                <a:pathLst>
                  <a:path w="48" h="74">
                    <a:moveTo>
                      <a:pt x="0" y="0"/>
                    </a:moveTo>
                    <a:lnTo>
                      <a:pt x="0" y="74"/>
                    </a:lnTo>
                    <a:lnTo>
                      <a:pt x="48" y="36"/>
                    </a:lnTo>
                    <a:lnTo>
                      <a:pt x="0" y="0"/>
                    </a:ln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sp>
          <p:nvSpPr>
            <p:cNvPr id="62" name="Freeform 59"/>
            <p:cNvSpPr>
              <a:spLocks noChangeAspect="1" noEditPoints="1"/>
            </p:cNvSpPr>
            <p:nvPr>
              <p:custDataLst>
                <p:custData r:id="rId3"/>
              </p:custDataLst>
            </p:nvPr>
          </p:nvSpPr>
          <p:spPr bwMode="auto">
            <a:xfrm>
              <a:off x="6351773" y="2659837"/>
              <a:ext cx="279320" cy="337291"/>
            </a:xfrm>
            <a:custGeom>
              <a:avLst/>
              <a:gdLst>
                <a:gd name="T0" fmla="*/ 0 w 212"/>
                <a:gd name="T1" fmla="*/ 188 h 256"/>
                <a:gd name="T2" fmla="*/ 106 w 212"/>
                <a:gd name="T3" fmla="*/ 56 h 256"/>
                <a:gd name="T4" fmla="*/ 128 w 212"/>
                <a:gd name="T5" fmla="*/ 90 h 256"/>
                <a:gd name="T6" fmla="*/ 134 w 212"/>
                <a:gd name="T7" fmla="*/ 110 h 256"/>
                <a:gd name="T8" fmla="*/ 134 w 212"/>
                <a:gd name="T9" fmla="*/ 152 h 256"/>
                <a:gd name="T10" fmla="*/ 128 w 212"/>
                <a:gd name="T11" fmla="*/ 170 h 256"/>
                <a:gd name="T12" fmla="*/ 106 w 212"/>
                <a:gd name="T13" fmla="*/ 206 h 256"/>
                <a:gd name="T14" fmla="*/ 104 w 212"/>
                <a:gd name="T15" fmla="*/ 208 h 256"/>
                <a:gd name="T16" fmla="*/ 90 w 212"/>
                <a:gd name="T17" fmla="*/ 200 h 256"/>
                <a:gd name="T18" fmla="*/ 106 w 212"/>
                <a:gd name="T19" fmla="*/ 182 h 256"/>
                <a:gd name="T20" fmla="*/ 120 w 212"/>
                <a:gd name="T21" fmla="*/ 148 h 256"/>
                <a:gd name="T22" fmla="*/ 122 w 212"/>
                <a:gd name="T23" fmla="*/ 130 h 256"/>
                <a:gd name="T24" fmla="*/ 116 w 212"/>
                <a:gd name="T25" fmla="*/ 96 h 256"/>
                <a:gd name="T26" fmla="*/ 94 w 212"/>
                <a:gd name="T27" fmla="*/ 66 h 256"/>
                <a:gd name="T28" fmla="*/ 90 w 212"/>
                <a:gd name="T29" fmla="*/ 62 h 256"/>
                <a:gd name="T30" fmla="*/ 98 w 212"/>
                <a:gd name="T31" fmla="*/ 48 h 256"/>
                <a:gd name="T32" fmla="*/ 106 w 212"/>
                <a:gd name="T33" fmla="*/ 56 h 256"/>
                <a:gd name="T34" fmla="*/ 122 w 212"/>
                <a:gd name="T35" fmla="*/ 222 h 256"/>
                <a:gd name="T36" fmla="*/ 138 w 212"/>
                <a:gd name="T37" fmla="*/ 202 h 256"/>
                <a:gd name="T38" fmla="*/ 150 w 212"/>
                <a:gd name="T39" fmla="*/ 180 h 256"/>
                <a:gd name="T40" fmla="*/ 154 w 212"/>
                <a:gd name="T41" fmla="*/ 168 h 256"/>
                <a:gd name="T42" fmla="*/ 158 w 212"/>
                <a:gd name="T43" fmla="*/ 144 h 256"/>
                <a:gd name="T44" fmla="*/ 160 w 212"/>
                <a:gd name="T45" fmla="*/ 130 h 256"/>
                <a:gd name="T46" fmla="*/ 156 w 212"/>
                <a:gd name="T47" fmla="*/ 106 h 256"/>
                <a:gd name="T48" fmla="*/ 154 w 212"/>
                <a:gd name="T49" fmla="*/ 94 h 256"/>
                <a:gd name="T50" fmla="*/ 144 w 212"/>
                <a:gd name="T51" fmla="*/ 70 h 256"/>
                <a:gd name="T52" fmla="*/ 130 w 212"/>
                <a:gd name="T53" fmla="*/ 48 h 256"/>
                <a:gd name="T54" fmla="*/ 118 w 212"/>
                <a:gd name="T55" fmla="*/ 36 h 256"/>
                <a:gd name="T56" fmla="*/ 128 w 212"/>
                <a:gd name="T57" fmla="*/ 26 h 256"/>
                <a:gd name="T58" fmla="*/ 130 w 212"/>
                <a:gd name="T59" fmla="*/ 28 h 256"/>
                <a:gd name="T60" fmla="*/ 142 w 212"/>
                <a:gd name="T61" fmla="*/ 40 h 256"/>
                <a:gd name="T62" fmla="*/ 158 w 212"/>
                <a:gd name="T63" fmla="*/ 64 h 256"/>
                <a:gd name="T64" fmla="*/ 168 w 212"/>
                <a:gd name="T65" fmla="*/ 90 h 256"/>
                <a:gd name="T66" fmla="*/ 172 w 212"/>
                <a:gd name="T67" fmla="*/ 116 h 256"/>
                <a:gd name="T68" fmla="*/ 172 w 212"/>
                <a:gd name="T69" fmla="*/ 144 h 256"/>
                <a:gd name="T70" fmla="*/ 168 w 212"/>
                <a:gd name="T71" fmla="*/ 172 h 256"/>
                <a:gd name="T72" fmla="*/ 158 w 212"/>
                <a:gd name="T73" fmla="*/ 198 h 256"/>
                <a:gd name="T74" fmla="*/ 142 w 212"/>
                <a:gd name="T75" fmla="*/ 220 h 256"/>
                <a:gd name="T76" fmla="*/ 160 w 212"/>
                <a:gd name="T77" fmla="*/ 2 h 256"/>
                <a:gd name="T78" fmla="*/ 182 w 212"/>
                <a:gd name="T79" fmla="*/ 30 h 256"/>
                <a:gd name="T80" fmla="*/ 200 w 212"/>
                <a:gd name="T81" fmla="*/ 62 h 256"/>
                <a:gd name="T82" fmla="*/ 210 w 212"/>
                <a:gd name="T83" fmla="*/ 96 h 256"/>
                <a:gd name="T84" fmla="*/ 212 w 212"/>
                <a:gd name="T85" fmla="*/ 130 h 256"/>
                <a:gd name="T86" fmla="*/ 210 w 212"/>
                <a:gd name="T87" fmla="*/ 164 h 256"/>
                <a:gd name="T88" fmla="*/ 200 w 212"/>
                <a:gd name="T89" fmla="*/ 198 h 256"/>
                <a:gd name="T90" fmla="*/ 184 w 212"/>
                <a:gd name="T91" fmla="*/ 228 h 256"/>
                <a:gd name="T92" fmla="*/ 162 w 212"/>
                <a:gd name="T93" fmla="*/ 256 h 256"/>
                <a:gd name="T94" fmla="*/ 162 w 212"/>
                <a:gd name="T95" fmla="*/ 236 h 256"/>
                <a:gd name="T96" fmla="*/ 170 w 212"/>
                <a:gd name="T97" fmla="*/ 224 h 256"/>
                <a:gd name="T98" fmla="*/ 186 w 212"/>
                <a:gd name="T99" fmla="*/ 194 h 256"/>
                <a:gd name="T100" fmla="*/ 196 w 212"/>
                <a:gd name="T101" fmla="*/ 162 h 256"/>
                <a:gd name="T102" fmla="*/ 198 w 212"/>
                <a:gd name="T103" fmla="*/ 146 h 256"/>
                <a:gd name="T104" fmla="*/ 198 w 212"/>
                <a:gd name="T105" fmla="*/ 114 h 256"/>
                <a:gd name="T106" fmla="*/ 196 w 212"/>
                <a:gd name="T107" fmla="*/ 98 h 256"/>
                <a:gd name="T108" fmla="*/ 186 w 212"/>
                <a:gd name="T109" fmla="*/ 68 h 256"/>
                <a:gd name="T110" fmla="*/ 178 w 212"/>
                <a:gd name="T111" fmla="*/ 52 h 256"/>
                <a:gd name="T112" fmla="*/ 160 w 212"/>
                <a:gd name="T113" fmla="*/ 24 h 256"/>
                <a:gd name="T114" fmla="*/ 148 w 212"/>
                <a:gd name="T115" fmla="*/ 10 h 256"/>
                <a:gd name="T116" fmla="*/ 158 w 212"/>
                <a:gd name="T117" fmla="*/ 0 h 256"/>
                <a:gd name="T118" fmla="*/ 158 w 212"/>
                <a:gd name="T119" fmla="*/ 2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6">
                  <a:moveTo>
                    <a:pt x="0" y="74"/>
                  </a:moveTo>
                  <a:lnTo>
                    <a:pt x="74" y="130"/>
                  </a:lnTo>
                  <a:lnTo>
                    <a:pt x="0" y="188"/>
                  </a:lnTo>
                  <a:lnTo>
                    <a:pt x="0" y="74"/>
                  </a:lnTo>
                  <a:close/>
                  <a:moveTo>
                    <a:pt x="106" y="56"/>
                  </a:moveTo>
                  <a:lnTo>
                    <a:pt x="106" y="56"/>
                  </a:lnTo>
                  <a:lnTo>
                    <a:pt x="118" y="72"/>
                  </a:lnTo>
                  <a:lnTo>
                    <a:pt x="118" y="72"/>
                  </a:lnTo>
                  <a:lnTo>
                    <a:pt x="128" y="90"/>
                  </a:lnTo>
                  <a:lnTo>
                    <a:pt x="128" y="90"/>
                  </a:lnTo>
                  <a:lnTo>
                    <a:pt x="134" y="110"/>
                  </a:lnTo>
                  <a:lnTo>
                    <a:pt x="134" y="110"/>
                  </a:lnTo>
                  <a:lnTo>
                    <a:pt x="136" y="130"/>
                  </a:lnTo>
                  <a:lnTo>
                    <a:pt x="136" y="130"/>
                  </a:lnTo>
                  <a:lnTo>
                    <a:pt x="134" y="152"/>
                  </a:lnTo>
                  <a:lnTo>
                    <a:pt x="134" y="152"/>
                  </a:lnTo>
                  <a:lnTo>
                    <a:pt x="128" y="170"/>
                  </a:lnTo>
                  <a:lnTo>
                    <a:pt x="128" y="170"/>
                  </a:lnTo>
                  <a:lnTo>
                    <a:pt x="118" y="190"/>
                  </a:lnTo>
                  <a:lnTo>
                    <a:pt x="118" y="190"/>
                  </a:lnTo>
                  <a:lnTo>
                    <a:pt x="106" y="206"/>
                  </a:lnTo>
                  <a:lnTo>
                    <a:pt x="106" y="206"/>
                  </a:lnTo>
                  <a:lnTo>
                    <a:pt x="104" y="208"/>
                  </a:lnTo>
                  <a:lnTo>
                    <a:pt x="104" y="208"/>
                  </a:lnTo>
                  <a:lnTo>
                    <a:pt x="102" y="208"/>
                  </a:lnTo>
                  <a:lnTo>
                    <a:pt x="90" y="200"/>
                  </a:lnTo>
                  <a:lnTo>
                    <a:pt x="90" y="200"/>
                  </a:lnTo>
                  <a:lnTo>
                    <a:pt x="94" y="196"/>
                  </a:lnTo>
                  <a:lnTo>
                    <a:pt x="94" y="196"/>
                  </a:lnTo>
                  <a:lnTo>
                    <a:pt x="106" y="182"/>
                  </a:lnTo>
                  <a:lnTo>
                    <a:pt x="116" y="166"/>
                  </a:lnTo>
                  <a:lnTo>
                    <a:pt x="116" y="166"/>
                  </a:lnTo>
                  <a:lnTo>
                    <a:pt x="120" y="148"/>
                  </a:lnTo>
                  <a:lnTo>
                    <a:pt x="120" y="148"/>
                  </a:lnTo>
                  <a:lnTo>
                    <a:pt x="122" y="130"/>
                  </a:lnTo>
                  <a:lnTo>
                    <a:pt x="122" y="130"/>
                  </a:lnTo>
                  <a:lnTo>
                    <a:pt x="120" y="114"/>
                  </a:lnTo>
                  <a:lnTo>
                    <a:pt x="116" y="96"/>
                  </a:lnTo>
                  <a:lnTo>
                    <a:pt x="116" y="96"/>
                  </a:lnTo>
                  <a:lnTo>
                    <a:pt x="106" y="80"/>
                  </a:lnTo>
                  <a:lnTo>
                    <a:pt x="106" y="80"/>
                  </a:lnTo>
                  <a:lnTo>
                    <a:pt x="94" y="66"/>
                  </a:lnTo>
                  <a:lnTo>
                    <a:pt x="94" y="66"/>
                  </a:lnTo>
                  <a:lnTo>
                    <a:pt x="90" y="62"/>
                  </a:lnTo>
                  <a:lnTo>
                    <a:pt x="90" y="62"/>
                  </a:lnTo>
                  <a:lnTo>
                    <a:pt x="86" y="58"/>
                  </a:lnTo>
                  <a:lnTo>
                    <a:pt x="98" y="48"/>
                  </a:lnTo>
                  <a:lnTo>
                    <a:pt x="98" y="48"/>
                  </a:lnTo>
                  <a:lnTo>
                    <a:pt x="102" y="52"/>
                  </a:lnTo>
                  <a:lnTo>
                    <a:pt x="102" y="52"/>
                  </a:lnTo>
                  <a:lnTo>
                    <a:pt x="106" y="56"/>
                  </a:lnTo>
                  <a:lnTo>
                    <a:pt x="106" y="56"/>
                  </a:lnTo>
                  <a:close/>
                  <a:moveTo>
                    <a:pt x="120" y="222"/>
                  </a:moveTo>
                  <a:lnTo>
                    <a:pt x="122" y="222"/>
                  </a:lnTo>
                  <a:lnTo>
                    <a:pt x="122" y="222"/>
                  </a:lnTo>
                  <a:lnTo>
                    <a:pt x="130" y="212"/>
                  </a:lnTo>
                  <a:lnTo>
                    <a:pt x="138" y="202"/>
                  </a:lnTo>
                  <a:lnTo>
                    <a:pt x="138" y="202"/>
                  </a:lnTo>
                  <a:lnTo>
                    <a:pt x="144" y="192"/>
                  </a:lnTo>
                  <a:lnTo>
                    <a:pt x="150" y="180"/>
                  </a:lnTo>
                  <a:lnTo>
                    <a:pt x="150" y="180"/>
                  </a:lnTo>
                  <a:lnTo>
                    <a:pt x="154" y="168"/>
                  </a:lnTo>
                  <a:lnTo>
                    <a:pt x="154" y="168"/>
                  </a:lnTo>
                  <a:lnTo>
                    <a:pt x="156" y="156"/>
                  </a:lnTo>
                  <a:lnTo>
                    <a:pt x="156" y="156"/>
                  </a:lnTo>
                  <a:lnTo>
                    <a:pt x="158" y="144"/>
                  </a:lnTo>
                  <a:lnTo>
                    <a:pt x="158" y="144"/>
                  </a:lnTo>
                  <a:lnTo>
                    <a:pt x="160" y="130"/>
                  </a:lnTo>
                  <a:lnTo>
                    <a:pt x="160" y="130"/>
                  </a:lnTo>
                  <a:lnTo>
                    <a:pt x="158" y="118"/>
                  </a:lnTo>
                  <a:lnTo>
                    <a:pt x="158" y="118"/>
                  </a:lnTo>
                  <a:lnTo>
                    <a:pt x="156" y="106"/>
                  </a:lnTo>
                  <a:lnTo>
                    <a:pt x="156" y="106"/>
                  </a:lnTo>
                  <a:lnTo>
                    <a:pt x="154" y="94"/>
                  </a:lnTo>
                  <a:lnTo>
                    <a:pt x="154" y="94"/>
                  </a:lnTo>
                  <a:lnTo>
                    <a:pt x="150" y="82"/>
                  </a:lnTo>
                  <a:lnTo>
                    <a:pt x="150" y="82"/>
                  </a:lnTo>
                  <a:lnTo>
                    <a:pt x="144" y="70"/>
                  </a:lnTo>
                  <a:lnTo>
                    <a:pt x="138" y="60"/>
                  </a:lnTo>
                  <a:lnTo>
                    <a:pt x="138" y="60"/>
                  </a:lnTo>
                  <a:lnTo>
                    <a:pt x="130" y="48"/>
                  </a:lnTo>
                  <a:lnTo>
                    <a:pt x="122" y="40"/>
                  </a:lnTo>
                  <a:lnTo>
                    <a:pt x="122" y="40"/>
                  </a:lnTo>
                  <a:lnTo>
                    <a:pt x="118" y="36"/>
                  </a:lnTo>
                  <a:lnTo>
                    <a:pt x="118" y="36"/>
                  </a:lnTo>
                  <a:lnTo>
                    <a:pt x="116" y="34"/>
                  </a:lnTo>
                  <a:lnTo>
                    <a:pt x="128" y="26"/>
                  </a:lnTo>
                  <a:lnTo>
                    <a:pt x="128" y="26"/>
                  </a:lnTo>
                  <a:lnTo>
                    <a:pt x="130" y="28"/>
                  </a:lnTo>
                  <a:lnTo>
                    <a:pt x="130" y="28"/>
                  </a:lnTo>
                  <a:lnTo>
                    <a:pt x="132" y="30"/>
                  </a:lnTo>
                  <a:lnTo>
                    <a:pt x="132" y="30"/>
                  </a:lnTo>
                  <a:lnTo>
                    <a:pt x="142" y="40"/>
                  </a:lnTo>
                  <a:lnTo>
                    <a:pt x="150" y="52"/>
                  </a:lnTo>
                  <a:lnTo>
                    <a:pt x="150" y="52"/>
                  </a:lnTo>
                  <a:lnTo>
                    <a:pt x="158" y="64"/>
                  </a:lnTo>
                  <a:lnTo>
                    <a:pt x="164" y="76"/>
                  </a:lnTo>
                  <a:lnTo>
                    <a:pt x="164" y="76"/>
                  </a:lnTo>
                  <a:lnTo>
                    <a:pt x="168" y="90"/>
                  </a:lnTo>
                  <a:lnTo>
                    <a:pt x="170" y="104"/>
                  </a:lnTo>
                  <a:lnTo>
                    <a:pt x="170" y="104"/>
                  </a:lnTo>
                  <a:lnTo>
                    <a:pt x="172" y="116"/>
                  </a:lnTo>
                  <a:lnTo>
                    <a:pt x="174" y="130"/>
                  </a:lnTo>
                  <a:lnTo>
                    <a:pt x="174" y="130"/>
                  </a:lnTo>
                  <a:lnTo>
                    <a:pt x="172" y="144"/>
                  </a:lnTo>
                  <a:lnTo>
                    <a:pt x="170" y="158"/>
                  </a:lnTo>
                  <a:lnTo>
                    <a:pt x="170" y="158"/>
                  </a:lnTo>
                  <a:lnTo>
                    <a:pt x="168" y="172"/>
                  </a:lnTo>
                  <a:lnTo>
                    <a:pt x="164" y="184"/>
                  </a:lnTo>
                  <a:lnTo>
                    <a:pt x="164" y="184"/>
                  </a:lnTo>
                  <a:lnTo>
                    <a:pt x="158" y="198"/>
                  </a:lnTo>
                  <a:lnTo>
                    <a:pt x="150" y="210"/>
                  </a:lnTo>
                  <a:lnTo>
                    <a:pt x="150" y="210"/>
                  </a:lnTo>
                  <a:lnTo>
                    <a:pt x="142" y="220"/>
                  </a:lnTo>
                  <a:lnTo>
                    <a:pt x="132" y="232"/>
                  </a:lnTo>
                  <a:lnTo>
                    <a:pt x="120" y="222"/>
                  </a:lnTo>
                  <a:close/>
                  <a:moveTo>
                    <a:pt x="160" y="2"/>
                  </a:moveTo>
                  <a:lnTo>
                    <a:pt x="160" y="2"/>
                  </a:lnTo>
                  <a:lnTo>
                    <a:pt x="172" y="16"/>
                  </a:lnTo>
                  <a:lnTo>
                    <a:pt x="182" y="30"/>
                  </a:lnTo>
                  <a:lnTo>
                    <a:pt x="182" y="30"/>
                  </a:lnTo>
                  <a:lnTo>
                    <a:pt x="192" y="46"/>
                  </a:lnTo>
                  <a:lnTo>
                    <a:pt x="200" y="62"/>
                  </a:lnTo>
                  <a:lnTo>
                    <a:pt x="200" y="62"/>
                  </a:lnTo>
                  <a:lnTo>
                    <a:pt x="206" y="78"/>
                  </a:lnTo>
                  <a:lnTo>
                    <a:pt x="210" y="96"/>
                  </a:lnTo>
                  <a:lnTo>
                    <a:pt x="210" y="96"/>
                  </a:lnTo>
                  <a:lnTo>
                    <a:pt x="212" y="114"/>
                  </a:lnTo>
                  <a:lnTo>
                    <a:pt x="212" y="130"/>
                  </a:lnTo>
                  <a:lnTo>
                    <a:pt x="212" y="130"/>
                  </a:lnTo>
                  <a:lnTo>
                    <a:pt x="212" y="148"/>
                  </a:lnTo>
                  <a:lnTo>
                    <a:pt x="210" y="164"/>
                  </a:lnTo>
                  <a:lnTo>
                    <a:pt x="210" y="164"/>
                  </a:lnTo>
                  <a:lnTo>
                    <a:pt x="206" y="180"/>
                  </a:lnTo>
                  <a:lnTo>
                    <a:pt x="200" y="198"/>
                  </a:lnTo>
                  <a:lnTo>
                    <a:pt x="200" y="198"/>
                  </a:lnTo>
                  <a:lnTo>
                    <a:pt x="194" y="212"/>
                  </a:lnTo>
                  <a:lnTo>
                    <a:pt x="184" y="228"/>
                  </a:lnTo>
                  <a:lnTo>
                    <a:pt x="184" y="228"/>
                  </a:lnTo>
                  <a:lnTo>
                    <a:pt x="174" y="242"/>
                  </a:lnTo>
                  <a:lnTo>
                    <a:pt x="162" y="256"/>
                  </a:lnTo>
                  <a:lnTo>
                    <a:pt x="152" y="248"/>
                  </a:lnTo>
                  <a:lnTo>
                    <a:pt x="152" y="248"/>
                  </a:lnTo>
                  <a:lnTo>
                    <a:pt x="162" y="236"/>
                  </a:lnTo>
                  <a:lnTo>
                    <a:pt x="162" y="236"/>
                  </a:lnTo>
                  <a:lnTo>
                    <a:pt x="170" y="224"/>
                  </a:lnTo>
                  <a:lnTo>
                    <a:pt x="170" y="224"/>
                  </a:lnTo>
                  <a:lnTo>
                    <a:pt x="178" y="210"/>
                  </a:lnTo>
                  <a:lnTo>
                    <a:pt x="186" y="194"/>
                  </a:lnTo>
                  <a:lnTo>
                    <a:pt x="186" y="194"/>
                  </a:lnTo>
                  <a:lnTo>
                    <a:pt x="192" y="178"/>
                  </a:lnTo>
                  <a:lnTo>
                    <a:pt x="192" y="178"/>
                  </a:lnTo>
                  <a:lnTo>
                    <a:pt x="196" y="162"/>
                  </a:lnTo>
                  <a:lnTo>
                    <a:pt x="196" y="162"/>
                  </a:lnTo>
                  <a:lnTo>
                    <a:pt x="198" y="146"/>
                  </a:lnTo>
                  <a:lnTo>
                    <a:pt x="198" y="146"/>
                  </a:lnTo>
                  <a:lnTo>
                    <a:pt x="198" y="130"/>
                  </a:lnTo>
                  <a:lnTo>
                    <a:pt x="198" y="130"/>
                  </a:lnTo>
                  <a:lnTo>
                    <a:pt x="198" y="114"/>
                  </a:lnTo>
                  <a:lnTo>
                    <a:pt x="198" y="114"/>
                  </a:lnTo>
                  <a:lnTo>
                    <a:pt x="196" y="98"/>
                  </a:lnTo>
                  <a:lnTo>
                    <a:pt x="196" y="98"/>
                  </a:lnTo>
                  <a:lnTo>
                    <a:pt x="192" y="82"/>
                  </a:lnTo>
                  <a:lnTo>
                    <a:pt x="192" y="82"/>
                  </a:lnTo>
                  <a:lnTo>
                    <a:pt x="186" y="68"/>
                  </a:lnTo>
                  <a:lnTo>
                    <a:pt x="186" y="68"/>
                  </a:lnTo>
                  <a:lnTo>
                    <a:pt x="178" y="52"/>
                  </a:lnTo>
                  <a:lnTo>
                    <a:pt x="178" y="52"/>
                  </a:lnTo>
                  <a:lnTo>
                    <a:pt x="170" y="38"/>
                  </a:lnTo>
                  <a:lnTo>
                    <a:pt x="170" y="38"/>
                  </a:lnTo>
                  <a:lnTo>
                    <a:pt x="160" y="24"/>
                  </a:lnTo>
                  <a:lnTo>
                    <a:pt x="148" y="12"/>
                  </a:lnTo>
                  <a:lnTo>
                    <a:pt x="148" y="12"/>
                  </a:lnTo>
                  <a:lnTo>
                    <a:pt x="148" y="10"/>
                  </a:lnTo>
                  <a:lnTo>
                    <a:pt x="148" y="10"/>
                  </a:lnTo>
                  <a:lnTo>
                    <a:pt x="148" y="10"/>
                  </a:lnTo>
                  <a:lnTo>
                    <a:pt x="158" y="0"/>
                  </a:lnTo>
                  <a:lnTo>
                    <a:pt x="158" y="0"/>
                  </a:lnTo>
                  <a:lnTo>
                    <a:pt x="158" y="2"/>
                  </a:lnTo>
                  <a:lnTo>
                    <a:pt x="158" y="2"/>
                  </a:lnTo>
                  <a:lnTo>
                    <a:pt x="160" y="2"/>
                  </a:lnTo>
                  <a:lnTo>
                    <a:pt x="160" y="2"/>
                  </a:ln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3" name="Freeform 131"/>
            <p:cNvSpPr>
              <a:spLocks noChangeAspect="1" noEditPoints="1"/>
            </p:cNvSpPr>
            <p:nvPr>
              <p:custDataLst>
                <p:custData r:id="rId4"/>
              </p:custDataLst>
            </p:nvPr>
          </p:nvSpPr>
          <p:spPr bwMode="auto">
            <a:xfrm>
              <a:off x="4576419" y="3479171"/>
              <a:ext cx="340241" cy="267244"/>
            </a:xfrm>
            <a:custGeom>
              <a:avLst/>
              <a:gdLst>
                <a:gd name="T0" fmla="*/ 62 w 275"/>
                <a:gd name="T1" fmla="*/ 5 h 216"/>
                <a:gd name="T2" fmla="*/ 62 w 275"/>
                <a:gd name="T3" fmla="*/ 212 h 216"/>
                <a:gd name="T4" fmla="*/ 0 w 275"/>
                <a:gd name="T5" fmla="*/ 212 h 216"/>
                <a:gd name="T6" fmla="*/ 0 w 275"/>
                <a:gd name="T7" fmla="*/ 5 h 216"/>
                <a:gd name="T8" fmla="*/ 62 w 275"/>
                <a:gd name="T9" fmla="*/ 5 h 216"/>
                <a:gd name="T10" fmla="*/ 50 w 275"/>
                <a:gd name="T11" fmla="*/ 29 h 216"/>
                <a:gd name="T12" fmla="*/ 12 w 275"/>
                <a:gd name="T13" fmla="*/ 29 h 216"/>
                <a:gd name="T14" fmla="*/ 12 w 275"/>
                <a:gd name="T15" fmla="*/ 41 h 216"/>
                <a:gd name="T16" fmla="*/ 50 w 275"/>
                <a:gd name="T17" fmla="*/ 41 h 216"/>
                <a:gd name="T18" fmla="*/ 50 w 275"/>
                <a:gd name="T19" fmla="*/ 29 h 216"/>
                <a:gd name="T20" fmla="*/ 50 w 275"/>
                <a:gd name="T21" fmla="*/ 53 h 216"/>
                <a:gd name="T22" fmla="*/ 12 w 275"/>
                <a:gd name="T23" fmla="*/ 53 h 216"/>
                <a:gd name="T24" fmla="*/ 12 w 275"/>
                <a:gd name="T25" fmla="*/ 66 h 216"/>
                <a:gd name="T26" fmla="*/ 50 w 275"/>
                <a:gd name="T27" fmla="*/ 66 h 216"/>
                <a:gd name="T28" fmla="*/ 50 w 275"/>
                <a:gd name="T29" fmla="*/ 53 h 216"/>
                <a:gd name="T30" fmla="*/ 134 w 275"/>
                <a:gd name="T31" fmla="*/ 5 h 216"/>
                <a:gd name="T32" fmla="*/ 134 w 275"/>
                <a:gd name="T33" fmla="*/ 212 h 216"/>
                <a:gd name="T34" fmla="*/ 74 w 275"/>
                <a:gd name="T35" fmla="*/ 212 h 216"/>
                <a:gd name="T36" fmla="*/ 74 w 275"/>
                <a:gd name="T37" fmla="*/ 5 h 216"/>
                <a:gd name="T38" fmla="*/ 134 w 275"/>
                <a:gd name="T39" fmla="*/ 5 h 216"/>
                <a:gd name="T40" fmla="*/ 122 w 275"/>
                <a:gd name="T41" fmla="*/ 29 h 216"/>
                <a:gd name="T42" fmla="*/ 86 w 275"/>
                <a:gd name="T43" fmla="*/ 29 h 216"/>
                <a:gd name="T44" fmla="*/ 86 w 275"/>
                <a:gd name="T45" fmla="*/ 41 h 216"/>
                <a:gd name="T46" fmla="*/ 122 w 275"/>
                <a:gd name="T47" fmla="*/ 41 h 216"/>
                <a:gd name="T48" fmla="*/ 122 w 275"/>
                <a:gd name="T49" fmla="*/ 29 h 216"/>
                <a:gd name="T50" fmla="*/ 122 w 275"/>
                <a:gd name="T51" fmla="*/ 53 h 216"/>
                <a:gd name="T52" fmla="*/ 86 w 275"/>
                <a:gd name="T53" fmla="*/ 53 h 216"/>
                <a:gd name="T54" fmla="*/ 86 w 275"/>
                <a:gd name="T55" fmla="*/ 66 h 216"/>
                <a:gd name="T56" fmla="*/ 122 w 275"/>
                <a:gd name="T57" fmla="*/ 66 h 216"/>
                <a:gd name="T58" fmla="*/ 122 w 275"/>
                <a:gd name="T59" fmla="*/ 53 h 216"/>
                <a:gd name="T60" fmla="*/ 275 w 275"/>
                <a:gd name="T61" fmla="*/ 195 h 216"/>
                <a:gd name="T62" fmla="*/ 218 w 275"/>
                <a:gd name="T63" fmla="*/ 216 h 216"/>
                <a:gd name="T64" fmla="*/ 147 w 275"/>
                <a:gd name="T65" fmla="*/ 21 h 216"/>
                <a:gd name="T66" fmla="*/ 204 w 275"/>
                <a:gd name="T67" fmla="*/ 0 h 216"/>
                <a:gd name="T68" fmla="*/ 275 w 275"/>
                <a:gd name="T69" fmla="*/ 195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75" h="216">
                  <a:moveTo>
                    <a:pt x="62" y="5"/>
                  </a:moveTo>
                  <a:lnTo>
                    <a:pt x="62" y="212"/>
                  </a:lnTo>
                  <a:lnTo>
                    <a:pt x="0" y="212"/>
                  </a:lnTo>
                  <a:lnTo>
                    <a:pt x="0" y="5"/>
                  </a:lnTo>
                  <a:lnTo>
                    <a:pt x="62" y="5"/>
                  </a:lnTo>
                  <a:close/>
                  <a:moveTo>
                    <a:pt x="50" y="29"/>
                  </a:moveTo>
                  <a:lnTo>
                    <a:pt x="12" y="29"/>
                  </a:lnTo>
                  <a:lnTo>
                    <a:pt x="12" y="41"/>
                  </a:lnTo>
                  <a:lnTo>
                    <a:pt x="50" y="41"/>
                  </a:lnTo>
                  <a:lnTo>
                    <a:pt x="50" y="29"/>
                  </a:lnTo>
                  <a:close/>
                  <a:moveTo>
                    <a:pt x="50" y="53"/>
                  </a:moveTo>
                  <a:lnTo>
                    <a:pt x="12" y="53"/>
                  </a:lnTo>
                  <a:lnTo>
                    <a:pt x="12" y="66"/>
                  </a:lnTo>
                  <a:lnTo>
                    <a:pt x="50" y="66"/>
                  </a:lnTo>
                  <a:lnTo>
                    <a:pt x="50" y="53"/>
                  </a:lnTo>
                  <a:close/>
                  <a:moveTo>
                    <a:pt x="134" y="5"/>
                  </a:moveTo>
                  <a:lnTo>
                    <a:pt x="134" y="212"/>
                  </a:lnTo>
                  <a:lnTo>
                    <a:pt x="74" y="212"/>
                  </a:lnTo>
                  <a:lnTo>
                    <a:pt x="74" y="5"/>
                  </a:lnTo>
                  <a:lnTo>
                    <a:pt x="134" y="5"/>
                  </a:lnTo>
                  <a:close/>
                  <a:moveTo>
                    <a:pt x="122" y="29"/>
                  </a:moveTo>
                  <a:lnTo>
                    <a:pt x="86" y="29"/>
                  </a:lnTo>
                  <a:lnTo>
                    <a:pt x="86" y="41"/>
                  </a:lnTo>
                  <a:lnTo>
                    <a:pt x="122" y="41"/>
                  </a:lnTo>
                  <a:lnTo>
                    <a:pt x="122" y="29"/>
                  </a:lnTo>
                  <a:close/>
                  <a:moveTo>
                    <a:pt x="122" y="53"/>
                  </a:moveTo>
                  <a:lnTo>
                    <a:pt x="86" y="53"/>
                  </a:lnTo>
                  <a:lnTo>
                    <a:pt x="86" y="66"/>
                  </a:lnTo>
                  <a:lnTo>
                    <a:pt x="122" y="66"/>
                  </a:lnTo>
                  <a:lnTo>
                    <a:pt x="122" y="53"/>
                  </a:lnTo>
                  <a:close/>
                  <a:moveTo>
                    <a:pt x="275" y="195"/>
                  </a:moveTo>
                  <a:lnTo>
                    <a:pt x="218" y="216"/>
                  </a:lnTo>
                  <a:lnTo>
                    <a:pt x="147" y="21"/>
                  </a:lnTo>
                  <a:lnTo>
                    <a:pt x="204" y="0"/>
                  </a:lnTo>
                  <a:lnTo>
                    <a:pt x="275" y="195"/>
                  </a:lnTo>
                  <a:close/>
                </a:path>
              </a:pathLst>
            </a:custGeom>
            <a:solidFill>
              <a:srgbClr val="0072C6"/>
            </a:solidFill>
            <a:ln>
              <a:noFill/>
            </a:ln>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nvGrpSpPr>
            <p:cNvPr id="64" name="Group 63"/>
            <p:cNvGrpSpPr/>
            <p:nvPr/>
          </p:nvGrpSpPr>
          <p:grpSpPr>
            <a:xfrm>
              <a:off x="5817717" y="1990739"/>
              <a:ext cx="256972" cy="381312"/>
              <a:chOff x="8785977" y="2372203"/>
              <a:chExt cx="482479" cy="715935"/>
            </a:xfrm>
            <a:solidFill>
              <a:srgbClr val="0072C6"/>
            </a:solidFill>
          </p:grpSpPr>
          <p:sp>
            <p:nvSpPr>
              <p:cNvPr id="83" name="Freeform 28"/>
              <p:cNvSpPr>
                <a:spLocks noEditPoints="1"/>
              </p:cNvSpPr>
              <p:nvPr/>
            </p:nvSpPr>
            <p:spPr bwMode="auto">
              <a:xfrm>
                <a:off x="8785977" y="2372203"/>
                <a:ext cx="482479" cy="715935"/>
              </a:xfrm>
              <a:custGeom>
                <a:avLst/>
                <a:gdLst>
                  <a:gd name="T0" fmla="*/ 90 w 93"/>
                  <a:gd name="T1" fmla="*/ 34 h 138"/>
                  <a:gd name="T2" fmla="*/ 86 w 93"/>
                  <a:gd name="T3" fmla="*/ 23 h 138"/>
                  <a:gd name="T4" fmla="*/ 79 w 93"/>
                  <a:gd name="T5" fmla="*/ 13 h 138"/>
                  <a:gd name="T6" fmla="*/ 69 w 93"/>
                  <a:gd name="T7" fmla="*/ 6 h 138"/>
                  <a:gd name="T8" fmla="*/ 58 w 93"/>
                  <a:gd name="T9" fmla="*/ 2 h 138"/>
                  <a:gd name="T10" fmla="*/ 46 w 93"/>
                  <a:gd name="T11" fmla="*/ 0 h 138"/>
                  <a:gd name="T12" fmla="*/ 35 w 93"/>
                  <a:gd name="T13" fmla="*/ 2 h 138"/>
                  <a:gd name="T14" fmla="*/ 24 w 93"/>
                  <a:gd name="T15" fmla="*/ 6 h 138"/>
                  <a:gd name="T16" fmla="*/ 14 w 93"/>
                  <a:gd name="T17" fmla="*/ 13 h 138"/>
                  <a:gd name="T18" fmla="*/ 7 w 93"/>
                  <a:gd name="T19" fmla="*/ 23 h 138"/>
                  <a:gd name="T20" fmla="*/ 2 w 93"/>
                  <a:gd name="T21" fmla="*/ 34 h 138"/>
                  <a:gd name="T22" fmla="*/ 0 w 93"/>
                  <a:gd name="T23" fmla="*/ 46 h 138"/>
                  <a:gd name="T24" fmla="*/ 2 w 93"/>
                  <a:gd name="T25" fmla="*/ 57 h 138"/>
                  <a:gd name="T26" fmla="*/ 7 w 93"/>
                  <a:gd name="T27" fmla="*/ 68 h 138"/>
                  <a:gd name="T28" fmla="*/ 14 w 93"/>
                  <a:gd name="T29" fmla="*/ 79 h 138"/>
                  <a:gd name="T30" fmla="*/ 21 w 93"/>
                  <a:gd name="T31" fmla="*/ 138 h 138"/>
                  <a:gd name="T32" fmla="*/ 71 w 93"/>
                  <a:gd name="T33" fmla="*/ 138 h 138"/>
                  <a:gd name="T34" fmla="*/ 79 w 93"/>
                  <a:gd name="T35" fmla="*/ 79 h 138"/>
                  <a:gd name="T36" fmla="*/ 86 w 93"/>
                  <a:gd name="T37" fmla="*/ 68 h 138"/>
                  <a:gd name="T38" fmla="*/ 90 w 93"/>
                  <a:gd name="T39" fmla="*/ 57 h 138"/>
                  <a:gd name="T40" fmla="*/ 93 w 93"/>
                  <a:gd name="T41" fmla="*/ 46 h 138"/>
                  <a:gd name="T42" fmla="*/ 46 w 93"/>
                  <a:gd name="T43" fmla="*/ 72 h 138"/>
                  <a:gd name="T44" fmla="*/ 41 w 93"/>
                  <a:gd name="T45" fmla="*/ 72 h 138"/>
                  <a:gd name="T46" fmla="*/ 32 w 93"/>
                  <a:gd name="T47" fmla="*/ 67 h 138"/>
                  <a:gd name="T48" fmla="*/ 25 w 93"/>
                  <a:gd name="T49" fmla="*/ 61 h 138"/>
                  <a:gd name="T50" fmla="*/ 21 w 93"/>
                  <a:gd name="T51" fmla="*/ 52 h 138"/>
                  <a:gd name="T52" fmla="*/ 20 w 93"/>
                  <a:gd name="T53" fmla="*/ 47 h 138"/>
                  <a:gd name="T54" fmla="*/ 23 w 93"/>
                  <a:gd name="T55" fmla="*/ 37 h 138"/>
                  <a:gd name="T56" fmla="*/ 28 w 93"/>
                  <a:gd name="T57" fmla="*/ 29 h 138"/>
                  <a:gd name="T58" fmla="*/ 36 w 93"/>
                  <a:gd name="T59" fmla="*/ 23 h 138"/>
                  <a:gd name="T60" fmla="*/ 46 w 93"/>
                  <a:gd name="T61" fmla="*/ 21 h 138"/>
                  <a:gd name="T62" fmla="*/ 52 w 93"/>
                  <a:gd name="T63" fmla="*/ 22 h 138"/>
                  <a:gd name="T64" fmla="*/ 61 w 93"/>
                  <a:gd name="T65" fmla="*/ 26 h 138"/>
                  <a:gd name="T66" fmla="*/ 68 w 93"/>
                  <a:gd name="T67" fmla="*/ 32 h 138"/>
                  <a:gd name="T68" fmla="*/ 71 w 93"/>
                  <a:gd name="T69" fmla="*/ 41 h 138"/>
                  <a:gd name="T70" fmla="*/ 72 w 93"/>
                  <a:gd name="T71" fmla="*/ 47 h 138"/>
                  <a:gd name="T72" fmla="*/ 70 w 93"/>
                  <a:gd name="T73" fmla="*/ 56 h 138"/>
                  <a:gd name="T74" fmla="*/ 64 w 93"/>
                  <a:gd name="T75" fmla="*/ 65 h 138"/>
                  <a:gd name="T76" fmla="*/ 56 w 93"/>
                  <a:gd name="T77" fmla="*/ 70 h 138"/>
                  <a:gd name="T78" fmla="*/ 46 w 93"/>
                  <a:gd name="T79" fmla="*/ 72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3" h="138">
                    <a:moveTo>
                      <a:pt x="80" y="41"/>
                    </a:moveTo>
                    <a:lnTo>
                      <a:pt x="90" y="34"/>
                    </a:lnTo>
                    <a:lnTo>
                      <a:pt x="78" y="32"/>
                    </a:lnTo>
                    <a:lnTo>
                      <a:pt x="86" y="23"/>
                    </a:lnTo>
                    <a:lnTo>
                      <a:pt x="73" y="24"/>
                    </a:lnTo>
                    <a:lnTo>
                      <a:pt x="79" y="13"/>
                    </a:lnTo>
                    <a:lnTo>
                      <a:pt x="68" y="19"/>
                    </a:lnTo>
                    <a:lnTo>
                      <a:pt x="69" y="6"/>
                    </a:lnTo>
                    <a:lnTo>
                      <a:pt x="60" y="14"/>
                    </a:lnTo>
                    <a:lnTo>
                      <a:pt x="58" y="2"/>
                    </a:lnTo>
                    <a:lnTo>
                      <a:pt x="51" y="12"/>
                    </a:lnTo>
                    <a:lnTo>
                      <a:pt x="46" y="0"/>
                    </a:lnTo>
                    <a:lnTo>
                      <a:pt x="42" y="12"/>
                    </a:lnTo>
                    <a:lnTo>
                      <a:pt x="35" y="2"/>
                    </a:lnTo>
                    <a:lnTo>
                      <a:pt x="33" y="14"/>
                    </a:lnTo>
                    <a:lnTo>
                      <a:pt x="24" y="6"/>
                    </a:lnTo>
                    <a:lnTo>
                      <a:pt x="25" y="19"/>
                    </a:lnTo>
                    <a:lnTo>
                      <a:pt x="14" y="13"/>
                    </a:lnTo>
                    <a:lnTo>
                      <a:pt x="19" y="24"/>
                    </a:lnTo>
                    <a:lnTo>
                      <a:pt x="7" y="23"/>
                    </a:lnTo>
                    <a:lnTo>
                      <a:pt x="15" y="32"/>
                    </a:lnTo>
                    <a:lnTo>
                      <a:pt x="2" y="34"/>
                    </a:lnTo>
                    <a:lnTo>
                      <a:pt x="12" y="41"/>
                    </a:lnTo>
                    <a:lnTo>
                      <a:pt x="0" y="46"/>
                    </a:lnTo>
                    <a:lnTo>
                      <a:pt x="12" y="50"/>
                    </a:lnTo>
                    <a:lnTo>
                      <a:pt x="2" y="57"/>
                    </a:lnTo>
                    <a:lnTo>
                      <a:pt x="15" y="59"/>
                    </a:lnTo>
                    <a:lnTo>
                      <a:pt x="7" y="68"/>
                    </a:lnTo>
                    <a:lnTo>
                      <a:pt x="19" y="67"/>
                    </a:lnTo>
                    <a:lnTo>
                      <a:pt x="14" y="79"/>
                    </a:lnTo>
                    <a:lnTo>
                      <a:pt x="21" y="75"/>
                    </a:lnTo>
                    <a:lnTo>
                      <a:pt x="21" y="138"/>
                    </a:lnTo>
                    <a:lnTo>
                      <a:pt x="46" y="113"/>
                    </a:lnTo>
                    <a:lnTo>
                      <a:pt x="71" y="138"/>
                    </a:lnTo>
                    <a:lnTo>
                      <a:pt x="71" y="75"/>
                    </a:lnTo>
                    <a:lnTo>
                      <a:pt x="79" y="79"/>
                    </a:lnTo>
                    <a:lnTo>
                      <a:pt x="73" y="67"/>
                    </a:lnTo>
                    <a:lnTo>
                      <a:pt x="86" y="68"/>
                    </a:lnTo>
                    <a:lnTo>
                      <a:pt x="78" y="59"/>
                    </a:lnTo>
                    <a:lnTo>
                      <a:pt x="90" y="57"/>
                    </a:lnTo>
                    <a:lnTo>
                      <a:pt x="80" y="50"/>
                    </a:lnTo>
                    <a:lnTo>
                      <a:pt x="93" y="46"/>
                    </a:lnTo>
                    <a:lnTo>
                      <a:pt x="80" y="41"/>
                    </a:lnTo>
                    <a:close/>
                    <a:moveTo>
                      <a:pt x="46" y="72"/>
                    </a:moveTo>
                    <a:lnTo>
                      <a:pt x="46" y="72"/>
                    </a:lnTo>
                    <a:lnTo>
                      <a:pt x="41" y="72"/>
                    </a:lnTo>
                    <a:lnTo>
                      <a:pt x="36" y="70"/>
                    </a:lnTo>
                    <a:lnTo>
                      <a:pt x="32" y="67"/>
                    </a:lnTo>
                    <a:lnTo>
                      <a:pt x="28" y="65"/>
                    </a:lnTo>
                    <a:lnTo>
                      <a:pt x="25" y="61"/>
                    </a:lnTo>
                    <a:lnTo>
                      <a:pt x="23" y="56"/>
                    </a:lnTo>
                    <a:lnTo>
                      <a:pt x="21" y="52"/>
                    </a:lnTo>
                    <a:lnTo>
                      <a:pt x="20" y="47"/>
                    </a:lnTo>
                    <a:lnTo>
                      <a:pt x="20" y="47"/>
                    </a:lnTo>
                    <a:lnTo>
                      <a:pt x="21" y="41"/>
                    </a:lnTo>
                    <a:lnTo>
                      <a:pt x="23" y="37"/>
                    </a:lnTo>
                    <a:lnTo>
                      <a:pt x="25" y="32"/>
                    </a:lnTo>
                    <a:lnTo>
                      <a:pt x="28" y="29"/>
                    </a:lnTo>
                    <a:lnTo>
                      <a:pt x="32" y="26"/>
                    </a:lnTo>
                    <a:lnTo>
                      <a:pt x="36" y="23"/>
                    </a:lnTo>
                    <a:lnTo>
                      <a:pt x="41" y="22"/>
                    </a:lnTo>
                    <a:lnTo>
                      <a:pt x="46" y="21"/>
                    </a:lnTo>
                    <a:lnTo>
                      <a:pt x="46" y="21"/>
                    </a:lnTo>
                    <a:lnTo>
                      <a:pt x="52" y="22"/>
                    </a:lnTo>
                    <a:lnTo>
                      <a:pt x="56" y="23"/>
                    </a:lnTo>
                    <a:lnTo>
                      <a:pt x="61" y="26"/>
                    </a:lnTo>
                    <a:lnTo>
                      <a:pt x="64" y="29"/>
                    </a:lnTo>
                    <a:lnTo>
                      <a:pt x="68" y="32"/>
                    </a:lnTo>
                    <a:lnTo>
                      <a:pt x="70" y="37"/>
                    </a:lnTo>
                    <a:lnTo>
                      <a:pt x="71" y="41"/>
                    </a:lnTo>
                    <a:lnTo>
                      <a:pt x="72" y="47"/>
                    </a:lnTo>
                    <a:lnTo>
                      <a:pt x="72" y="47"/>
                    </a:lnTo>
                    <a:lnTo>
                      <a:pt x="71" y="52"/>
                    </a:lnTo>
                    <a:lnTo>
                      <a:pt x="70" y="56"/>
                    </a:lnTo>
                    <a:lnTo>
                      <a:pt x="68" y="61"/>
                    </a:lnTo>
                    <a:lnTo>
                      <a:pt x="64" y="65"/>
                    </a:lnTo>
                    <a:lnTo>
                      <a:pt x="61" y="67"/>
                    </a:lnTo>
                    <a:lnTo>
                      <a:pt x="56" y="70"/>
                    </a:lnTo>
                    <a:lnTo>
                      <a:pt x="52" y="72"/>
                    </a:lnTo>
                    <a:lnTo>
                      <a:pt x="46" y="72"/>
                    </a:lnTo>
                    <a:lnTo>
                      <a:pt x="46"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4" name="Freeform 29"/>
              <p:cNvSpPr>
                <a:spLocks/>
              </p:cNvSpPr>
              <p:nvPr/>
            </p:nvSpPr>
            <p:spPr bwMode="auto">
              <a:xfrm>
                <a:off x="8926053" y="2517465"/>
                <a:ext cx="197141" cy="197141"/>
              </a:xfrm>
              <a:custGeom>
                <a:avLst/>
                <a:gdLst>
                  <a:gd name="T0" fmla="*/ 19 w 38"/>
                  <a:gd name="T1" fmla="*/ 0 h 38"/>
                  <a:gd name="T2" fmla="*/ 19 w 38"/>
                  <a:gd name="T3" fmla="*/ 0 h 38"/>
                  <a:gd name="T4" fmla="*/ 16 w 38"/>
                  <a:gd name="T5" fmla="*/ 0 h 38"/>
                  <a:gd name="T6" fmla="*/ 11 w 38"/>
                  <a:gd name="T7" fmla="*/ 1 h 38"/>
                  <a:gd name="T8" fmla="*/ 9 w 38"/>
                  <a:gd name="T9" fmla="*/ 3 h 38"/>
                  <a:gd name="T10" fmla="*/ 6 w 38"/>
                  <a:gd name="T11" fmla="*/ 6 h 38"/>
                  <a:gd name="T12" fmla="*/ 4 w 38"/>
                  <a:gd name="T13" fmla="*/ 8 h 38"/>
                  <a:gd name="T14" fmla="*/ 1 w 38"/>
                  <a:gd name="T15" fmla="*/ 11 h 38"/>
                  <a:gd name="T16" fmla="*/ 0 w 38"/>
                  <a:gd name="T17" fmla="*/ 15 h 38"/>
                  <a:gd name="T18" fmla="*/ 0 w 38"/>
                  <a:gd name="T19" fmla="*/ 19 h 38"/>
                  <a:gd name="T20" fmla="*/ 0 w 38"/>
                  <a:gd name="T21" fmla="*/ 19 h 38"/>
                  <a:gd name="T22" fmla="*/ 0 w 38"/>
                  <a:gd name="T23" fmla="*/ 22 h 38"/>
                  <a:gd name="T24" fmla="*/ 1 w 38"/>
                  <a:gd name="T25" fmla="*/ 26 h 38"/>
                  <a:gd name="T26" fmla="*/ 4 w 38"/>
                  <a:gd name="T27" fmla="*/ 29 h 38"/>
                  <a:gd name="T28" fmla="*/ 6 w 38"/>
                  <a:gd name="T29" fmla="*/ 33 h 38"/>
                  <a:gd name="T30" fmla="*/ 9 w 38"/>
                  <a:gd name="T31" fmla="*/ 35 h 38"/>
                  <a:gd name="T32" fmla="*/ 11 w 38"/>
                  <a:gd name="T33" fmla="*/ 36 h 38"/>
                  <a:gd name="T34" fmla="*/ 16 w 38"/>
                  <a:gd name="T35" fmla="*/ 37 h 38"/>
                  <a:gd name="T36" fmla="*/ 19 w 38"/>
                  <a:gd name="T37" fmla="*/ 38 h 38"/>
                  <a:gd name="T38" fmla="*/ 19 w 38"/>
                  <a:gd name="T39" fmla="*/ 38 h 38"/>
                  <a:gd name="T40" fmla="*/ 23 w 38"/>
                  <a:gd name="T41" fmla="*/ 37 h 38"/>
                  <a:gd name="T42" fmla="*/ 27 w 38"/>
                  <a:gd name="T43" fmla="*/ 36 h 38"/>
                  <a:gd name="T44" fmla="*/ 29 w 38"/>
                  <a:gd name="T45" fmla="*/ 35 h 38"/>
                  <a:gd name="T46" fmla="*/ 33 w 38"/>
                  <a:gd name="T47" fmla="*/ 33 h 38"/>
                  <a:gd name="T48" fmla="*/ 35 w 38"/>
                  <a:gd name="T49" fmla="*/ 29 h 38"/>
                  <a:gd name="T50" fmla="*/ 37 w 38"/>
                  <a:gd name="T51" fmla="*/ 26 h 38"/>
                  <a:gd name="T52" fmla="*/ 38 w 38"/>
                  <a:gd name="T53" fmla="*/ 22 h 38"/>
                  <a:gd name="T54" fmla="*/ 38 w 38"/>
                  <a:gd name="T55" fmla="*/ 19 h 38"/>
                  <a:gd name="T56" fmla="*/ 38 w 38"/>
                  <a:gd name="T57" fmla="*/ 19 h 38"/>
                  <a:gd name="T58" fmla="*/ 38 w 38"/>
                  <a:gd name="T59" fmla="*/ 15 h 38"/>
                  <a:gd name="T60" fmla="*/ 37 w 38"/>
                  <a:gd name="T61" fmla="*/ 11 h 38"/>
                  <a:gd name="T62" fmla="*/ 35 w 38"/>
                  <a:gd name="T63" fmla="*/ 8 h 38"/>
                  <a:gd name="T64" fmla="*/ 33 w 38"/>
                  <a:gd name="T65" fmla="*/ 6 h 38"/>
                  <a:gd name="T66" fmla="*/ 29 w 38"/>
                  <a:gd name="T67" fmla="*/ 3 h 38"/>
                  <a:gd name="T68" fmla="*/ 27 w 38"/>
                  <a:gd name="T69" fmla="*/ 1 h 38"/>
                  <a:gd name="T70" fmla="*/ 23 w 38"/>
                  <a:gd name="T71" fmla="*/ 0 h 38"/>
                  <a:gd name="T72" fmla="*/ 19 w 38"/>
                  <a:gd name="T73" fmla="*/ 0 h 38"/>
                  <a:gd name="T74" fmla="*/ 19 w 38"/>
                  <a:gd name="T7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8" h="38">
                    <a:moveTo>
                      <a:pt x="19" y="0"/>
                    </a:moveTo>
                    <a:lnTo>
                      <a:pt x="19" y="0"/>
                    </a:lnTo>
                    <a:lnTo>
                      <a:pt x="16" y="0"/>
                    </a:lnTo>
                    <a:lnTo>
                      <a:pt x="11" y="1"/>
                    </a:lnTo>
                    <a:lnTo>
                      <a:pt x="9" y="3"/>
                    </a:lnTo>
                    <a:lnTo>
                      <a:pt x="6" y="6"/>
                    </a:lnTo>
                    <a:lnTo>
                      <a:pt x="4" y="8"/>
                    </a:lnTo>
                    <a:lnTo>
                      <a:pt x="1" y="11"/>
                    </a:lnTo>
                    <a:lnTo>
                      <a:pt x="0" y="15"/>
                    </a:lnTo>
                    <a:lnTo>
                      <a:pt x="0" y="19"/>
                    </a:lnTo>
                    <a:lnTo>
                      <a:pt x="0" y="19"/>
                    </a:lnTo>
                    <a:lnTo>
                      <a:pt x="0" y="22"/>
                    </a:lnTo>
                    <a:lnTo>
                      <a:pt x="1" y="26"/>
                    </a:lnTo>
                    <a:lnTo>
                      <a:pt x="4" y="29"/>
                    </a:lnTo>
                    <a:lnTo>
                      <a:pt x="6" y="33"/>
                    </a:lnTo>
                    <a:lnTo>
                      <a:pt x="9" y="35"/>
                    </a:lnTo>
                    <a:lnTo>
                      <a:pt x="11" y="36"/>
                    </a:lnTo>
                    <a:lnTo>
                      <a:pt x="16" y="37"/>
                    </a:lnTo>
                    <a:lnTo>
                      <a:pt x="19" y="38"/>
                    </a:lnTo>
                    <a:lnTo>
                      <a:pt x="19" y="38"/>
                    </a:lnTo>
                    <a:lnTo>
                      <a:pt x="23" y="37"/>
                    </a:lnTo>
                    <a:lnTo>
                      <a:pt x="27" y="36"/>
                    </a:lnTo>
                    <a:lnTo>
                      <a:pt x="29" y="35"/>
                    </a:lnTo>
                    <a:lnTo>
                      <a:pt x="33" y="33"/>
                    </a:lnTo>
                    <a:lnTo>
                      <a:pt x="35" y="29"/>
                    </a:lnTo>
                    <a:lnTo>
                      <a:pt x="37" y="26"/>
                    </a:lnTo>
                    <a:lnTo>
                      <a:pt x="38" y="22"/>
                    </a:lnTo>
                    <a:lnTo>
                      <a:pt x="38" y="19"/>
                    </a:lnTo>
                    <a:lnTo>
                      <a:pt x="38" y="19"/>
                    </a:lnTo>
                    <a:lnTo>
                      <a:pt x="38" y="15"/>
                    </a:lnTo>
                    <a:lnTo>
                      <a:pt x="37" y="11"/>
                    </a:lnTo>
                    <a:lnTo>
                      <a:pt x="35" y="8"/>
                    </a:lnTo>
                    <a:lnTo>
                      <a:pt x="33" y="6"/>
                    </a:lnTo>
                    <a:lnTo>
                      <a:pt x="29" y="3"/>
                    </a:lnTo>
                    <a:lnTo>
                      <a:pt x="27" y="1"/>
                    </a:lnTo>
                    <a:lnTo>
                      <a:pt x="23" y="0"/>
                    </a:lnTo>
                    <a:lnTo>
                      <a:pt x="19" y="0"/>
                    </a:lnTo>
                    <a:lnTo>
                      <a:pt x="1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5" name="Group 64"/>
            <p:cNvGrpSpPr>
              <a:grpSpLocks noChangeAspect="1"/>
            </p:cNvGrpSpPr>
            <p:nvPr>
              <p:custDataLst>
                <p:custData r:id="rId5"/>
              </p:custDataLst>
            </p:nvPr>
          </p:nvGrpSpPr>
          <p:grpSpPr>
            <a:xfrm>
              <a:off x="5989763" y="3481970"/>
              <a:ext cx="359056" cy="244464"/>
              <a:chOff x="7554913" y="3697288"/>
              <a:chExt cx="596900" cy="406400"/>
            </a:xfrm>
            <a:solidFill>
              <a:srgbClr val="0072C6"/>
            </a:solidFill>
          </p:grpSpPr>
          <p:sp>
            <p:nvSpPr>
              <p:cNvPr id="78" name="Freeform 16"/>
              <p:cNvSpPr>
                <a:spLocks noEditPoints="1"/>
              </p:cNvSpPr>
              <p:nvPr/>
            </p:nvSpPr>
            <p:spPr bwMode="auto">
              <a:xfrm>
                <a:off x="7554913" y="3697288"/>
                <a:ext cx="596900" cy="406400"/>
              </a:xfrm>
              <a:custGeom>
                <a:avLst/>
                <a:gdLst>
                  <a:gd name="T0" fmla="*/ 358 w 376"/>
                  <a:gd name="T1" fmla="*/ 0 h 256"/>
                  <a:gd name="T2" fmla="*/ 18 w 376"/>
                  <a:gd name="T3" fmla="*/ 0 h 256"/>
                  <a:gd name="T4" fmla="*/ 18 w 376"/>
                  <a:gd name="T5" fmla="*/ 0 h 256"/>
                  <a:gd name="T6" fmla="*/ 10 w 376"/>
                  <a:gd name="T7" fmla="*/ 2 h 256"/>
                  <a:gd name="T8" fmla="*/ 4 w 376"/>
                  <a:gd name="T9" fmla="*/ 6 h 256"/>
                  <a:gd name="T10" fmla="*/ 0 w 376"/>
                  <a:gd name="T11" fmla="*/ 12 h 256"/>
                  <a:gd name="T12" fmla="*/ 0 w 376"/>
                  <a:gd name="T13" fmla="*/ 18 h 256"/>
                  <a:gd name="T14" fmla="*/ 0 w 376"/>
                  <a:gd name="T15" fmla="*/ 236 h 256"/>
                  <a:gd name="T16" fmla="*/ 0 w 376"/>
                  <a:gd name="T17" fmla="*/ 236 h 256"/>
                  <a:gd name="T18" fmla="*/ 0 w 376"/>
                  <a:gd name="T19" fmla="*/ 244 h 256"/>
                  <a:gd name="T20" fmla="*/ 4 w 376"/>
                  <a:gd name="T21" fmla="*/ 250 h 256"/>
                  <a:gd name="T22" fmla="*/ 10 w 376"/>
                  <a:gd name="T23" fmla="*/ 254 h 256"/>
                  <a:gd name="T24" fmla="*/ 18 w 376"/>
                  <a:gd name="T25" fmla="*/ 256 h 256"/>
                  <a:gd name="T26" fmla="*/ 358 w 376"/>
                  <a:gd name="T27" fmla="*/ 256 h 256"/>
                  <a:gd name="T28" fmla="*/ 358 w 376"/>
                  <a:gd name="T29" fmla="*/ 256 h 256"/>
                  <a:gd name="T30" fmla="*/ 364 w 376"/>
                  <a:gd name="T31" fmla="*/ 254 h 256"/>
                  <a:gd name="T32" fmla="*/ 370 w 376"/>
                  <a:gd name="T33" fmla="*/ 250 h 256"/>
                  <a:gd name="T34" fmla="*/ 376 w 376"/>
                  <a:gd name="T35" fmla="*/ 244 h 256"/>
                  <a:gd name="T36" fmla="*/ 376 w 376"/>
                  <a:gd name="T37" fmla="*/ 236 h 256"/>
                  <a:gd name="T38" fmla="*/ 376 w 376"/>
                  <a:gd name="T39" fmla="*/ 18 h 256"/>
                  <a:gd name="T40" fmla="*/ 376 w 376"/>
                  <a:gd name="T41" fmla="*/ 18 h 256"/>
                  <a:gd name="T42" fmla="*/ 376 w 376"/>
                  <a:gd name="T43" fmla="*/ 12 h 256"/>
                  <a:gd name="T44" fmla="*/ 370 w 376"/>
                  <a:gd name="T45" fmla="*/ 6 h 256"/>
                  <a:gd name="T46" fmla="*/ 364 w 376"/>
                  <a:gd name="T47" fmla="*/ 2 h 256"/>
                  <a:gd name="T48" fmla="*/ 358 w 376"/>
                  <a:gd name="T49" fmla="*/ 0 h 256"/>
                  <a:gd name="T50" fmla="*/ 358 w 376"/>
                  <a:gd name="T51" fmla="*/ 0 h 256"/>
                  <a:gd name="T52" fmla="*/ 342 w 376"/>
                  <a:gd name="T53" fmla="*/ 224 h 256"/>
                  <a:gd name="T54" fmla="*/ 34 w 376"/>
                  <a:gd name="T55" fmla="*/ 224 h 256"/>
                  <a:gd name="T56" fmla="*/ 34 w 376"/>
                  <a:gd name="T57" fmla="*/ 30 h 256"/>
                  <a:gd name="T58" fmla="*/ 342 w 376"/>
                  <a:gd name="T59" fmla="*/ 30 h 256"/>
                  <a:gd name="T60" fmla="*/ 342 w 376"/>
                  <a:gd name="T61" fmla="*/ 224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6" h="256">
                    <a:moveTo>
                      <a:pt x="358" y="0"/>
                    </a:moveTo>
                    <a:lnTo>
                      <a:pt x="18" y="0"/>
                    </a:lnTo>
                    <a:lnTo>
                      <a:pt x="18" y="0"/>
                    </a:lnTo>
                    <a:lnTo>
                      <a:pt x="10" y="2"/>
                    </a:lnTo>
                    <a:lnTo>
                      <a:pt x="4" y="6"/>
                    </a:lnTo>
                    <a:lnTo>
                      <a:pt x="0" y="12"/>
                    </a:lnTo>
                    <a:lnTo>
                      <a:pt x="0" y="18"/>
                    </a:lnTo>
                    <a:lnTo>
                      <a:pt x="0" y="236"/>
                    </a:lnTo>
                    <a:lnTo>
                      <a:pt x="0" y="236"/>
                    </a:lnTo>
                    <a:lnTo>
                      <a:pt x="0" y="244"/>
                    </a:lnTo>
                    <a:lnTo>
                      <a:pt x="4" y="250"/>
                    </a:lnTo>
                    <a:lnTo>
                      <a:pt x="10" y="254"/>
                    </a:lnTo>
                    <a:lnTo>
                      <a:pt x="18" y="256"/>
                    </a:lnTo>
                    <a:lnTo>
                      <a:pt x="358" y="256"/>
                    </a:lnTo>
                    <a:lnTo>
                      <a:pt x="358" y="256"/>
                    </a:lnTo>
                    <a:lnTo>
                      <a:pt x="364" y="254"/>
                    </a:lnTo>
                    <a:lnTo>
                      <a:pt x="370" y="250"/>
                    </a:lnTo>
                    <a:lnTo>
                      <a:pt x="376" y="244"/>
                    </a:lnTo>
                    <a:lnTo>
                      <a:pt x="376" y="236"/>
                    </a:lnTo>
                    <a:lnTo>
                      <a:pt x="376" y="18"/>
                    </a:lnTo>
                    <a:lnTo>
                      <a:pt x="376" y="18"/>
                    </a:lnTo>
                    <a:lnTo>
                      <a:pt x="376" y="12"/>
                    </a:lnTo>
                    <a:lnTo>
                      <a:pt x="370" y="6"/>
                    </a:lnTo>
                    <a:lnTo>
                      <a:pt x="364" y="2"/>
                    </a:lnTo>
                    <a:lnTo>
                      <a:pt x="358" y="0"/>
                    </a:lnTo>
                    <a:lnTo>
                      <a:pt x="358" y="0"/>
                    </a:lnTo>
                    <a:close/>
                    <a:moveTo>
                      <a:pt x="342" y="224"/>
                    </a:moveTo>
                    <a:lnTo>
                      <a:pt x="34" y="224"/>
                    </a:lnTo>
                    <a:lnTo>
                      <a:pt x="34" y="30"/>
                    </a:lnTo>
                    <a:lnTo>
                      <a:pt x="342" y="30"/>
                    </a:lnTo>
                    <a:lnTo>
                      <a:pt x="342" y="2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9" name="Freeform 17"/>
              <p:cNvSpPr>
                <a:spLocks/>
              </p:cNvSpPr>
              <p:nvPr/>
            </p:nvSpPr>
            <p:spPr bwMode="auto">
              <a:xfrm>
                <a:off x="7910513" y="3805238"/>
                <a:ext cx="117475" cy="187325"/>
              </a:xfrm>
              <a:custGeom>
                <a:avLst/>
                <a:gdLst>
                  <a:gd name="T0" fmla="*/ 18 w 74"/>
                  <a:gd name="T1" fmla="*/ 70 h 118"/>
                  <a:gd name="T2" fmla="*/ 18 w 74"/>
                  <a:gd name="T3" fmla="*/ 118 h 118"/>
                  <a:gd name="T4" fmla="*/ 36 w 74"/>
                  <a:gd name="T5" fmla="*/ 100 h 118"/>
                  <a:gd name="T6" fmla="*/ 56 w 74"/>
                  <a:gd name="T7" fmla="*/ 118 h 118"/>
                  <a:gd name="T8" fmla="*/ 56 w 74"/>
                  <a:gd name="T9" fmla="*/ 70 h 118"/>
                  <a:gd name="T10" fmla="*/ 56 w 74"/>
                  <a:gd name="T11" fmla="*/ 70 h 118"/>
                  <a:gd name="T12" fmla="*/ 62 w 74"/>
                  <a:gd name="T13" fmla="*/ 64 h 118"/>
                  <a:gd name="T14" fmla="*/ 68 w 74"/>
                  <a:gd name="T15" fmla="*/ 56 h 118"/>
                  <a:gd name="T16" fmla="*/ 72 w 74"/>
                  <a:gd name="T17" fmla="*/ 48 h 118"/>
                  <a:gd name="T18" fmla="*/ 74 w 74"/>
                  <a:gd name="T19" fmla="*/ 38 h 118"/>
                  <a:gd name="T20" fmla="*/ 74 w 74"/>
                  <a:gd name="T21" fmla="*/ 38 h 118"/>
                  <a:gd name="T22" fmla="*/ 72 w 74"/>
                  <a:gd name="T23" fmla="*/ 30 h 118"/>
                  <a:gd name="T24" fmla="*/ 70 w 74"/>
                  <a:gd name="T25" fmla="*/ 22 h 118"/>
                  <a:gd name="T26" fmla="*/ 68 w 74"/>
                  <a:gd name="T27" fmla="*/ 16 h 118"/>
                  <a:gd name="T28" fmla="*/ 62 w 74"/>
                  <a:gd name="T29" fmla="*/ 10 h 118"/>
                  <a:gd name="T30" fmla="*/ 58 w 74"/>
                  <a:gd name="T31" fmla="*/ 6 h 118"/>
                  <a:gd name="T32" fmla="*/ 50 w 74"/>
                  <a:gd name="T33" fmla="*/ 2 h 118"/>
                  <a:gd name="T34" fmla="*/ 44 w 74"/>
                  <a:gd name="T35" fmla="*/ 0 h 118"/>
                  <a:gd name="T36" fmla="*/ 36 w 74"/>
                  <a:gd name="T37" fmla="*/ 0 h 118"/>
                  <a:gd name="T38" fmla="*/ 36 w 74"/>
                  <a:gd name="T39" fmla="*/ 0 h 118"/>
                  <a:gd name="T40" fmla="*/ 28 w 74"/>
                  <a:gd name="T41" fmla="*/ 0 h 118"/>
                  <a:gd name="T42" fmla="*/ 22 w 74"/>
                  <a:gd name="T43" fmla="*/ 2 h 118"/>
                  <a:gd name="T44" fmla="*/ 16 w 74"/>
                  <a:gd name="T45" fmla="*/ 6 h 118"/>
                  <a:gd name="T46" fmla="*/ 10 w 74"/>
                  <a:gd name="T47" fmla="*/ 10 h 118"/>
                  <a:gd name="T48" fmla="*/ 6 w 74"/>
                  <a:gd name="T49" fmla="*/ 16 h 118"/>
                  <a:gd name="T50" fmla="*/ 2 w 74"/>
                  <a:gd name="T51" fmla="*/ 22 h 118"/>
                  <a:gd name="T52" fmla="*/ 0 w 74"/>
                  <a:gd name="T53" fmla="*/ 30 h 118"/>
                  <a:gd name="T54" fmla="*/ 0 w 74"/>
                  <a:gd name="T55" fmla="*/ 38 h 118"/>
                  <a:gd name="T56" fmla="*/ 0 w 74"/>
                  <a:gd name="T57" fmla="*/ 38 h 118"/>
                  <a:gd name="T58" fmla="*/ 0 w 74"/>
                  <a:gd name="T59" fmla="*/ 48 h 118"/>
                  <a:gd name="T60" fmla="*/ 4 w 74"/>
                  <a:gd name="T61" fmla="*/ 56 h 118"/>
                  <a:gd name="T62" fmla="*/ 10 w 74"/>
                  <a:gd name="T63" fmla="*/ 64 h 118"/>
                  <a:gd name="T64" fmla="*/ 18 w 74"/>
                  <a:gd name="T65" fmla="*/ 70 h 118"/>
                  <a:gd name="T66" fmla="*/ 18 w 74"/>
                  <a:gd name="T67" fmla="*/ 70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4" h="118">
                    <a:moveTo>
                      <a:pt x="18" y="70"/>
                    </a:moveTo>
                    <a:lnTo>
                      <a:pt x="18" y="118"/>
                    </a:lnTo>
                    <a:lnTo>
                      <a:pt x="36" y="100"/>
                    </a:lnTo>
                    <a:lnTo>
                      <a:pt x="56" y="118"/>
                    </a:lnTo>
                    <a:lnTo>
                      <a:pt x="56" y="70"/>
                    </a:lnTo>
                    <a:lnTo>
                      <a:pt x="56" y="70"/>
                    </a:lnTo>
                    <a:lnTo>
                      <a:pt x="62" y="64"/>
                    </a:lnTo>
                    <a:lnTo>
                      <a:pt x="68" y="56"/>
                    </a:lnTo>
                    <a:lnTo>
                      <a:pt x="72" y="48"/>
                    </a:lnTo>
                    <a:lnTo>
                      <a:pt x="74" y="38"/>
                    </a:lnTo>
                    <a:lnTo>
                      <a:pt x="74" y="38"/>
                    </a:lnTo>
                    <a:lnTo>
                      <a:pt x="72" y="30"/>
                    </a:lnTo>
                    <a:lnTo>
                      <a:pt x="70" y="22"/>
                    </a:lnTo>
                    <a:lnTo>
                      <a:pt x="68" y="16"/>
                    </a:lnTo>
                    <a:lnTo>
                      <a:pt x="62" y="10"/>
                    </a:lnTo>
                    <a:lnTo>
                      <a:pt x="58" y="6"/>
                    </a:lnTo>
                    <a:lnTo>
                      <a:pt x="50" y="2"/>
                    </a:lnTo>
                    <a:lnTo>
                      <a:pt x="44" y="0"/>
                    </a:lnTo>
                    <a:lnTo>
                      <a:pt x="36" y="0"/>
                    </a:lnTo>
                    <a:lnTo>
                      <a:pt x="36" y="0"/>
                    </a:lnTo>
                    <a:lnTo>
                      <a:pt x="28" y="0"/>
                    </a:lnTo>
                    <a:lnTo>
                      <a:pt x="22" y="2"/>
                    </a:lnTo>
                    <a:lnTo>
                      <a:pt x="16" y="6"/>
                    </a:lnTo>
                    <a:lnTo>
                      <a:pt x="10" y="10"/>
                    </a:lnTo>
                    <a:lnTo>
                      <a:pt x="6" y="16"/>
                    </a:lnTo>
                    <a:lnTo>
                      <a:pt x="2" y="22"/>
                    </a:lnTo>
                    <a:lnTo>
                      <a:pt x="0" y="30"/>
                    </a:lnTo>
                    <a:lnTo>
                      <a:pt x="0" y="38"/>
                    </a:lnTo>
                    <a:lnTo>
                      <a:pt x="0" y="38"/>
                    </a:lnTo>
                    <a:lnTo>
                      <a:pt x="0" y="48"/>
                    </a:lnTo>
                    <a:lnTo>
                      <a:pt x="4" y="56"/>
                    </a:lnTo>
                    <a:lnTo>
                      <a:pt x="10" y="64"/>
                    </a:lnTo>
                    <a:lnTo>
                      <a:pt x="18" y="70"/>
                    </a:lnTo>
                    <a:lnTo>
                      <a:pt x="18"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0" name="Rectangle 18"/>
              <p:cNvSpPr>
                <a:spLocks noChangeArrowheads="1"/>
              </p:cNvSpPr>
              <p:nvPr/>
            </p:nvSpPr>
            <p:spPr bwMode="auto">
              <a:xfrm>
                <a:off x="7694613" y="380841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1" name="Rectangle 19"/>
              <p:cNvSpPr>
                <a:spLocks noChangeArrowheads="1"/>
              </p:cNvSpPr>
              <p:nvPr/>
            </p:nvSpPr>
            <p:spPr bwMode="auto">
              <a:xfrm>
                <a:off x="7694613" y="3878263"/>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82" name="Rectangle 20"/>
              <p:cNvSpPr>
                <a:spLocks noChangeArrowheads="1"/>
              </p:cNvSpPr>
              <p:nvPr/>
            </p:nvSpPr>
            <p:spPr bwMode="auto">
              <a:xfrm>
                <a:off x="7694613" y="3951288"/>
                <a:ext cx="180975" cy="381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nvGrpSpPr>
            <p:cNvPr id="66" name="Group 65"/>
            <p:cNvGrpSpPr/>
            <p:nvPr/>
          </p:nvGrpSpPr>
          <p:grpSpPr>
            <a:xfrm>
              <a:off x="4576010" y="2578029"/>
              <a:ext cx="1719157" cy="1164284"/>
              <a:chOff x="8933043" y="3080582"/>
              <a:chExt cx="1940444" cy="1314148"/>
            </a:xfrm>
          </p:grpSpPr>
          <p:sp>
            <p:nvSpPr>
              <p:cNvPr id="67" name="Freeform 12"/>
              <p:cNvSpPr>
                <a:spLocks/>
              </p:cNvSpPr>
              <p:nvPr/>
            </p:nvSpPr>
            <p:spPr bwMode="auto">
              <a:xfrm>
                <a:off x="10739663" y="3286670"/>
                <a:ext cx="133824" cy="211441"/>
              </a:xfrm>
              <a:custGeom>
                <a:avLst/>
                <a:gdLst>
                  <a:gd name="T0" fmla="*/ 102 w 107"/>
                  <a:gd name="T1" fmla="*/ 60 h 169"/>
                  <a:gd name="T2" fmla="*/ 96 w 107"/>
                  <a:gd name="T3" fmla="*/ 60 h 169"/>
                  <a:gd name="T4" fmla="*/ 101 w 107"/>
                  <a:gd name="T5" fmla="*/ 47 h 169"/>
                  <a:gd name="T6" fmla="*/ 97 w 107"/>
                  <a:gd name="T7" fmla="*/ 37 h 169"/>
                  <a:gd name="T8" fmla="*/ 94 w 107"/>
                  <a:gd name="T9" fmla="*/ 37 h 169"/>
                  <a:gd name="T10" fmla="*/ 98 w 107"/>
                  <a:gd name="T11" fmla="*/ 26 h 169"/>
                  <a:gd name="T12" fmla="*/ 93 w 107"/>
                  <a:gd name="T13" fmla="*/ 14 h 169"/>
                  <a:gd name="T14" fmla="*/ 86 w 107"/>
                  <a:gd name="T15" fmla="*/ 15 h 169"/>
                  <a:gd name="T16" fmla="*/ 86 w 107"/>
                  <a:gd name="T17" fmla="*/ 13 h 169"/>
                  <a:gd name="T18" fmla="*/ 81 w 107"/>
                  <a:gd name="T19" fmla="*/ 1 h 169"/>
                  <a:gd name="T20" fmla="*/ 69 w 107"/>
                  <a:gd name="T21" fmla="*/ 7 h 169"/>
                  <a:gd name="T22" fmla="*/ 50 w 107"/>
                  <a:gd name="T23" fmla="*/ 56 h 169"/>
                  <a:gd name="T24" fmla="*/ 44 w 107"/>
                  <a:gd name="T25" fmla="*/ 49 h 169"/>
                  <a:gd name="T26" fmla="*/ 29 w 107"/>
                  <a:gd name="T27" fmla="*/ 55 h 169"/>
                  <a:gd name="T28" fmla="*/ 28 w 107"/>
                  <a:gd name="T29" fmla="*/ 58 h 169"/>
                  <a:gd name="T30" fmla="*/ 16 w 107"/>
                  <a:gd name="T31" fmla="*/ 89 h 169"/>
                  <a:gd name="T32" fmla="*/ 7 w 107"/>
                  <a:gd name="T33" fmla="*/ 112 h 169"/>
                  <a:gd name="T34" fmla="*/ 7 w 107"/>
                  <a:gd name="T35" fmla="*/ 112 h 169"/>
                  <a:gd name="T36" fmla="*/ 29 w 107"/>
                  <a:gd name="T37" fmla="*/ 161 h 169"/>
                  <a:gd name="T38" fmla="*/ 79 w 107"/>
                  <a:gd name="T39" fmla="*/ 139 h 169"/>
                  <a:gd name="T40" fmla="*/ 79 w 107"/>
                  <a:gd name="T41" fmla="*/ 139 h 169"/>
                  <a:gd name="T42" fmla="*/ 89 w 107"/>
                  <a:gd name="T43" fmla="*/ 114 h 169"/>
                  <a:gd name="T44" fmla="*/ 99 w 107"/>
                  <a:gd name="T45" fmla="*/ 86 h 169"/>
                  <a:gd name="T46" fmla="*/ 106 w 107"/>
                  <a:gd name="T47" fmla="*/ 69 h 169"/>
                  <a:gd name="T48" fmla="*/ 102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102" y="60"/>
                    </a:moveTo>
                    <a:cubicBezTo>
                      <a:pt x="100" y="59"/>
                      <a:pt x="98" y="59"/>
                      <a:pt x="96" y="60"/>
                    </a:cubicBezTo>
                    <a:cubicBezTo>
                      <a:pt x="99" y="53"/>
                      <a:pt x="101" y="47"/>
                      <a:pt x="101" y="47"/>
                    </a:cubicBezTo>
                    <a:cubicBezTo>
                      <a:pt x="102" y="43"/>
                      <a:pt x="101" y="39"/>
                      <a:pt x="97" y="37"/>
                    </a:cubicBezTo>
                    <a:cubicBezTo>
                      <a:pt x="96" y="37"/>
                      <a:pt x="95" y="37"/>
                      <a:pt x="94" y="37"/>
                    </a:cubicBezTo>
                    <a:cubicBezTo>
                      <a:pt x="96" y="31"/>
                      <a:pt x="98" y="27"/>
                      <a:pt x="98" y="26"/>
                    </a:cubicBezTo>
                    <a:cubicBezTo>
                      <a:pt x="100" y="21"/>
                      <a:pt x="98" y="16"/>
                      <a:pt x="93" y="14"/>
                    </a:cubicBezTo>
                    <a:cubicBezTo>
                      <a:pt x="90" y="13"/>
                      <a:pt x="88" y="13"/>
                      <a:pt x="86" y="15"/>
                    </a:cubicBezTo>
                    <a:cubicBezTo>
                      <a:pt x="86" y="14"/>
                      <a:pt x="86" y="13"/>
                      <a:pt x="86" y="13"/>
                    </a:cubicBezTo>
                    <a:cubicBezTo>
                      <a:pt x="88" y="8"/>
                      <a:pt x="86" y="3"/>
                      <a:pt x="81" y="1"/>
                    </a:cubicBezTo>
                    <a:cubicBezTo>
                      <a:pt x="76" y="0"/>
                      <a:pt x="71" y="2"/>
                      <a:pt x="69" y="7"/>
                    </a:cubicBezTo>
                    <a:cubicBezTo>
                      <a:pt x="68" y="9"/>
                      <a:pt x="56" y="41"/>
                      <a:pt x="50" y="56"/>
                    </a:cubicBezTo>
                    <a:cubicBezTo>
                      <a:pt x="49" y="53"/>
                      <a:pt x="47" y="50"/>
                      <a:pt x="44" y="49"/>
                    </a:cubicBezTo>
                    <a:cubicBezTo>
                      <a:pt x="38" y="46"/>
                      <a:pt x="31" y="49"/>
                      <a:pt x="29" y="55"/>
                    </a:cubicBezTo>
                    <a:cubicBezTo>
                      <a:pt x="29" y="56"/>
                      <a:pt x="28" y="57"/>
                      <a:pt x="28" y="58"/>
                    </a:cubicBezTo>
                    <a:cubicBezTo>
                      <a:pt x="25" y="67"/>
                      <a:pt x="17" y="86"/>
                      <a:pt x="16" y="89"/>
                    </a:cubicBezTo>
                    <a:cubicBezTo>
                      <a:pt x="7" y="112"/>
                      <a:pt x="7" y="112"/>
                      <a:pt x="7" y="112"/>
                    </a:cubicBezTo>
                    <a:cubicBezTo>
                      <a:pt x="7" y="112"/>
                      <a:pt x="7" y="112"/>
                      <a:pt x="7" y="112"/>
                    </a:cubicBezTo>
                    <a:cubicBezTo>
                      <a:pt x="0" y="132"/>
                      <a:pt x="10" y="154"/>
                      <a:pt x="29" y="161"/>
                    </a:cubicBezTo>
                    <a:cubicBezTo>
                      <a:pt x="49" y="169"/>
                      <a:pt x="71" y="159"/>
                      <a:pt x="79" y="139"/>
                    </a:cubicBezTo>
                    <a:cubicBezTo>
                      <a:pt x="79" y="139"/>
                      <a:pt x="79" y="139"/>
                      <a:pt x="79" y="139"/>
                    </a:cubicBezTo>
                    <a:cubicBezTo>
                      <a:pt x="89" y="114"/>
                      <a:pt x="89" y="114"/>
                      <a:pt x="89" y="114"/>
                    </a:cubicBezTo>
                    <a:cubicBezTo>
                      <a:pt x="89" y="113"/>
                      <a:pt x="95" y="98"/>
                      <a:pt x="99" y="86"/>
                    </a:cubicBezTo>
                    <a:cubicBezTo>
                      <a:pt x="103" y="77"/>
                      <a:pt x="106" y="70"/>
                      <a:pt x="106" y="69"/>
                    </a:cubicBezTo>
                    <a:cubicBezTo>
                      <a:pt x="107" y="65"/>
                      <a:pt x="105" y="61"/>
                      <a:pt x="102"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8" name="Freeform 13"/>
              <p:cNvSpPr>
                <a:spLocks/>
              </p:cNvSpPr>
              <p:nvPr/>
            </p:nvSpPr>
            <p:spPr bwMode="auto">
              <a:xfrm>
                <a:off x="8933043" y="3286670"/>
                <a:ext cx="136500" cy="211441"/>
              </a:xfrm>
              <a:custGeom>
                <a:avLst/>
                <a:gdLst>
                  <a:gd name="T0" fmla="*/ 5 w 107"/>
                  <a:gd name="T1" fmla="*/ 60 h 169"/>
                  <a:gd name="T2" fmla="*/ 11 w 107"/>
                  <a:gd name="T3" fmla="*/ 60 h 169"/>
                  <a:gd name="T4" fmla="*/ 6 w 107"/>
                  <a:gd name="T5" fmla="*/ 47 h 169"/>
                  <a:gd name="T6" fmla="*/ 10 w 107"/>
                  <a:gd name="T7" fmla="*/ 37 h 169"/>
                  <a:gd name="T8" fmla="*/ 13 w 107"/>
                  <a:gd name="T9" fmla="*/ 37 h 169"/>
                  <a:gd name="T10" fmla="*/ 9 w 107"/>
                  <a:gd name="T11" fmla="*/ 26 h 169"/>
                  <a:gd name="T12" fmla="*/ 14 w 107"/>
                  <a:gd name="T13" fmla="*/ 14 h 169"/>
                  <a:gd name="T14" fmla="*/ 21 w 107"/>
                  <a:gd name="T15" fmla="*/ 15 h 169"/>
                  <a:gd name="T16" fmla="*/ 21 w 107"/>
                  <a:gd name="T17" fmla="*/ 13 h 169"/>
                  <a:gd name="T18" fmla="*/ 26 w 107"/>
                  <a:gd name="T19" fmla="*/ 1 h 169"/>
                  <a:gd name="T20" fmla="*/ 38 w 107"/>
                  <a:gd name="T21" fmla="*/ 7 h 169"/>
                  <a:gd name="T22" fmla="*/ 57 w 107"/>
                  <a:gd name="T23" fmla="*/ 56 h 169"/>
                  <a:gd name="T24" fmla="*/ 63 w 107"/>
                  <a:gd name="T25" fmla="*/ 49 h 169"/>
                  <a:gd name="T26" fmla="*/ 78 w 107"/>
                  <a:gd name="T27" fmla="*/ 55 h 169"/>
                  <a:gd name="T28" fmla="*/ 79 w 107"/>
                  <a:gd name="T29" fmla="*/ 58 h 169"/>
                  <a:gd name="T30" fmla="*/ 91 w 107"/>
                  <a:gd name="T31" fmla="*/ 89 h 169"/>
                  <a:gd name="T32" fmla="*/ 100 w 107"/>
                  <a:gd name="T33" fmla="*/ 112 h 169"/>
                  <a:gd name="T34" fmla="*/ 100 w 107"/>
                  <a:gd name="T35" fmla="*/ 112 h 169"/>
                  <a:gd name="T36" fmla="*/ 78 w 107"/>
                  <a:gd name="T37" fmla="*/ 161 h 169"/>
                  <a:gd name="T38" fmla="*/ 28 w 107"/>
                  <a:gd name="T39" fmla="*/ 139 h 169"/>
                  <a:gd name="T40" fmla="*/ 28 w 107"/>
                  <a:gd name="T41" fmla="*/ 139 h 169"/>
                  <a:gd name="T42" fmla="*/ 18 w 107"/>
                  <a:gd name="T43" fmla="*/ 114 h 169"/>
                  <a:gd name="T44" fmla="*/ 8 w 107"/>
                  <a:gd name="T45" fmla="*/ 86 h 169"/>
                  <a:gd name="T46" fmla="*/ 1 w 107"/>
                  <a:gd name="T47" fmla="*/ 69 h 169"/>
                  <a:gd name="T48" fmla="*/ 5 w 107"/>
                  <a:gd name="T49" fmla="*/ 60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7" h="169">
                    <a:moveTo>
                      <a:pt x="5" y="60"/>
                    </a:moveTo>
                    <a:cubicBezTo>
                      <a:pt x="7" y="59"/>
                      <a:pt x="9" y="59"/>
                      <a:pt x="11" y="60"/>
                    </a:cubicBezTo>
                    <a:cubicBezTo>
                      <a:pt x="8" y="53"/>
                      <a:pt x="6" y="47"/>
                      <a:pt x="6" y="47"/>
                    </a:cubicBezTo>
                    <a:cubicBezTo>
                      <a:pt x="5" y="43"/>
                      <a:pt x="6" y="39"/>
                      <a:pt x="10" y="37"/>
                    </a:cubicBezTo>
                    <a:cubicBezTo>
                      <a:pt x="11" y="37"/>
                      <a:pt x="12" y="37"/>
                      <a:pt x="13" y="37"/>
                    </a:cubicBezTo>
                    <a:cubicBezTo>
                      <a:pt x="11" y="31"/>
                      <a:pt x="9" y="27"/>
                      <a:pt x="9" y="26"/>
                    </a:cubicBezTo>
                    <a:cubicBezTo>
                      <a:pt x="7" y="21"/>
                      <a:pt x="9" y="16"/>
                      <a:pt x="14" y="14"/>
                    </a:cubicBezTo>
                    <a:cubicBezTo>
                      <a:pt x="17" y="13"/>
                      <a:pt x="19" y="13"/>
                      <a:pt x="21" y="15"/>
                    </a:cubicBezTo>
                    <a:cubicBezTo>
                      <a:pt x="21" y="14"/>
                      <a:pt x="21" y="13"/>
                      <a:pt x="21" y="13"/>
                    </a:cubicBezTo>
                    <a:cubicBezTo>
                      <a:pt x="19" y="8"/>
                      <a:pt x="21" y="3"/>
                      <a:pt x="26" y="1"/>
                    </a:cubicBezTo>
                    <a:cubicBezTo>
                      <a:pt x="31" y="0"/>
                      <a:pt x="36" y="2"/>
                      <a:pt x="38" y="7"/>
                    </a:cubicBezTo>
                    <a:cubicBezTo>
                      <a:pt x="39" y="9"/>
                      <a:pt x="51" y="41"/>
                      <a:pt x="57" y="56"/>
                    </a:cubicBezTo>
                    <a:cubicBezTo>
                      <a:pt x="58" y="53"/>
                      <a:pt x="60" y="50"/>
                      <a:pt x="63" y="49"/>
                    </a:cubicBezTo>
                    <a:cubicBezTo>
                      <a:pt x="69" y="46"/>
                      <a:pt x="76" y="49"/>
                      <a:pt x="78" y="55"/>
                    </a:cubicBezTo>
                    <a:cubicBezTo>
                      <a:pt x="78" y="56"/>
                      <a:pt x="79" y="57"/>
                      <a:pt x="79" y="58"/>
                    </a:cubicBezTo>
                    <a:cubicBezTo>
                      <a:pt x="82" y="67"/>
                      <a:pt x="90" y="86"/>
                      <a:pt x="91" y="89"/>
                    </a:cubicBezTo>
                    <a:cubicBezTo>
                      <a:pt x="100" y="112"/>
                      <a:pt x="100" y="112"/>
                      <a:pt x="100" y="112"/>
                    </a:cubicBezTo>
                    <a:cubicBezTo>
                      <a:pt x="100" y="112"/>
                      <a:pt x="100" y="112"/>
                      <a:pt x="100" y="112"/>
                    </a:cubicBezTo>
                    <a:cubicBezTo>
                      <a:pt x="107" y="132"/>
                      <a:pt x="97" y="154"/>
                      <a:pt x="78" y="161"/>
                    </a:cubicBezTo>
                    <a:cubicBezTo>
                      <a:pt x="58" y="169"/>
                      <a:pt x="36" y="159"/>
                      <a:pt x="28" y="139"/>
                    </a:cubicBezTo>
                    <a:cubicBezTo>
                      <a:pt x="28" y="139"/>
                      <a:pt x="28" y="139"/>
                      <a:pt x="28" y="139"/>
                    </a:cubicBezTo>
                    <a:cubicBezTo>
                      <a:pt x="18" y="114"/>
                      <a:pt x="18" y="114"/>
                      <a:pt x="18" y="114"/>
                    </a:cubicBezTo>
                    <a:cubicBezTo>
                      <a:pt x="18" y="113"/>
                      <a:pt x="12" y="98"/>
                      <a:pt x="8" y="86"/>
                    </a:cubicBezTo>
                    <a:cubicBezTo>
                      <a:pt x="4" y="77"/>
                      <a:pt x="1" y="70"/>
                      <a:pt x="1" y="69"/>
                    </a:cubicBezTo>
                    <a:cubicBezTo>
                      <a:pt x="0" y="65"/>
                      <a:pt x="1" y="61"/>
                      <a:pt x="5" y="60"/>
                    </a:cubicBez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69" name="Freeform 14"/>
              <p:cNvSpPr>
                <a:spLocks/>
              </p:cNvSpPr>
              <p:nvPr/>
            </p:nvSpPr>
            <p:spPr bwMode="auto">
              <a:xfrm>
                <a:off x="8973190" y="3436553"/>
                <a:ext cx="1862826" cy="958177"/>
              </a:xfrm>
              <a:custGeom>
                <a:avLst/>
                <a:gdLst>
                  <a:gd name="T0" fmla="*/ 1400 w 1478"/>
                  <a:gd name="T1" fmla="*/ 0 h 762"/>
                  <a:gd name="T2" fmla="*/ 1292 w 1478"/>
                  <a:gd name="T3" fmla="*/ 133 h 762"/>
                  <a:gd name="T4" fmla="*/ 1072 w 1478"/>
                  <a:gd name="T5" fmla="*/ 178 h 762"/>
                  <a:gd name="T6" fmla="*/ 898 w 1478"/>
                  <a:gd name="T7" fmla="*/ 72 h 762"/>
                  <a:gd name="T8" fmla="*/ 579 w 1478"/>
                  <a:gd name="T9" fmla="*/ 74 h 762"/>
                  <a:gd name="T10" fmla="*/ 406 w 1478"/>
                  <a:gd name="T11" fmla="*/ 178 h 762"/>
                  <a:gd name="T12" fmla="*/ 185 w 1478"/>
                  <a:gd name="T13" fmla="*/ 133 h 762"/>
                  <a:gd name="T14" fmla="*/ 78 w 1478"/>
                  <a:gd name="T15" fmla="*/ 0 h 762"/>
                  <a:gd name="T16" fmla="*/ 0 w 1478"/>
                  <a:gd name="T17" fmla="*/ 31 h 762"/>
                  <a:gd name="T18" fmla="*/ 139 w 1478"/>
                  <a:gd name="T19" fmla="*/ 203 h 762"/>
                  <a:gd name="T20" fmla="*/ 349 w 1478"/>
                  <a:gd name="T21" fmla="*/ 268 h 762"/>
                  <a:gd name="T22" fmla="*/ 422 w 1478"/>
                  <a:gd name="T23" fmla="*/ 261 h 762"/>
                  <a:gd name="T24" fmla="*/ 579 w 1478"/>
                  <a:gd name="T25" fmla="*/ 190 h 762"/>
                  <a:gd name="T26" fmla="*/ 579 w 1478"/>
                  <a:gd name="T27" fmla="*/ 762 h 762"/>
                  <a:gd name="T28" fmla="*/ 898 w 1478"/>
                  <a:gd name="T29" fmla="*/ 762 h 762"/>
                  <a:gd name="T30" fmla="*/ 898 w 1478"/>
                  <a:gd name="T31" fmla="*/ 189 h 762"/>
                  <a:gd name="T32" fmla="*/ 1128 w 1478"/>
                  <a:gd name="T33" fmla="*/ 267 h 762"/>
                  <a:gd name="T34" fmla="*/ 1339 w 1478"/>
                  <a:gd name="T35" fmla="*/ 203 h 762"/>
                  <a:gd name="T36" fmla="*/ 1478 w 1478"/>
                  <a:gd name="T37" fmla="*/ 31 h 762"/>
                  <a:gd name="T38" fmla="*/ 1400 w 1478"/>
                  <a:gd name="T39" fmla="*/ 0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78" h="762">
                    <a:moveTo>
                      <a:pt x="1400" y="0"/>
                    </a:move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762"/>
                      <a:pt x="579" y="762"/>
                      <a:pt x="579" y="762"/>
                    </a:cubicBezTo>
                    <a:cubicBezTo>
                      <a:pt x="898" y="762"/>
                      <a:pt x="898" y="762"/>
                      <a:pt x="898" y="762"/>
                    </a:cubicBezTo>
                    <a:cubicBezTo>
                      <a:pt x="898" y="189"/>
                      <a:pt x="898" y="189"/>
                      <a:pt x="898" y="189"/>
                    </a:cubicBezTo>
                    <a:cubicBezTo>
                      <a:pt x="964" y="241"/>
                      <a:pt x="1046" y="267"/>
                      <a:pt x="1128" y="267"/>
                    </a:cubicBezTo>
                    <a:cubicBezTo>
                      <a:pt x="1201" y="267"/>
                      <a:pt x="1274" y="247"/>
                      <a:pt x="1339" y="203"/>
                    </a:cubicBezTo>
                    <a:cubicBezTo>
                      <a:pt x="1402" y="161"/>
                      <a:pt x="1450" y="101"/>
                      <a:pt x="1478" y="31"/>
                    </a:cubicBezTo>
                    <a:lnTo>
                      <a:pt x="1400" y="0"/>
                    </a:lnTo>
                    <a:close/>
                  </a:path>
                </a:pathLst>
              </a:custGeom>
              <a:solidFill>
                <a:sysClr val="window" lastClr="FFFFFF">
                  <a:lumMod val="75000"/>
                </a:sysClr>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0" name="Freeform 15"/>
              <p:cNvSpPr>
                <a:spLocks/>
              </p:cNvSpPr>
              <p:nvPr/>
            </p:nvSpPr>
            <p:spPr bwMode="auto">
              <a:xfrm>
                <a:off x="8973190" y="3436552"/>
                <a:ext cx="1862827" cy="337236"/>
              </a:xfrm>
              <a:custGeom>
                <a:avLst/>
                <a:gdLst>
                  <a:gd name="T0" fmla="*/ 1128 w 1478"/>
                  <a:gd name="T1" fmla="*/ 267 h 268"/>
                  <a:gd name="T2" fmla="*/ 1339 w 1478"/>
                  <a:gd name="T3" fmla="*/ 203 h 268"/>
                  <a:gd name="T4" fmla="*/ 1478 w 1478"/>
                  <a:gd name="T5" fmla="*/ 31 h 268"/>
                  <a:gd name="T6" fmla="*/ 1400 w 1478"/>
                  <a:gd name="T7" fmla="*/ 0 h 268"/>
                  <a:gd name="T8" fmla="*/ 1292 w 1478"/>
                  <a:gd name="T9" fmla="*/ 133 h 268"/>
                  <a:gd name="T10" fmla="*/ 1072 w 1478"/>
                  <a:gd name="T11" fmla="*/ 178 h 268"/>
                  <a:gd name="T12" fmla="*/ 898 w 1478"/>
                  <a:gd name="T13" fmla="*/ 72 h 268"/>
                  <a:gd name="T14" fmla="*/ 579 w 1478"/>
                  <a:gd name="T15" fmla="*/ 74 h 268"/>
                  <a:gd name="T16" fmla="*/ 406 w 1478"/>
                  <a:gd name="T17" fmla="*/ 178 h 268"/>
                  <a:gd name="T18" fmla="*/ 185 w 1478"/>
                  <a:gd name="T19" fmla="*/ 133 h 268"/>
                  <a:gd name="T20" fmla="*/ 78 w 1478"/>
                  <a:gd name="T21" fmla="*/ 0 h 268"/>
                  <a:gd name="T22" fmla="*/ 0 w 1478"/>
                  <a:gd name="T23" fmla="*/ 31 h 268"/>
                  <a:gd name="T24" fmla="*/ 139 w 1478"/>
                  <a:gd name="T25" fmla="*/ 203 h 268"/>
                  <a:gd name="T26" fmla="*/ 349 w 1478"/>
                  <a:gd name="T27" fmla="*/ 268 h 268"/>
                  <a:gd name="T28" fmla="*/ 422 w 1478"/>
                  <a:gd name="T29" fmla="*/ 261 h 268"/>
                  <a:gd name="T30" fmla="*/ 579 w 1478"/>
                  <a:gd name="T31" fmla="*/ 190 h 268"/>
                  <a:gd name="T32" fmla="*/ 579 w 1478"/>
                  <a:gd name="T33" fmla="*/ 199 h 268"/>
                  <a:gd name="T34" fmla="*/ 613 w 1478"/>
                  <a:gd name="T35" fmla="*/ 85 h 268"/>
                  <a:gd name="T36" fmla="*/ 643 w 1478"/>
                  <a:gd name="T37" fmla="*/ 85 h 268"/>
                  <a:gd name="T38" fmla="*/ 713 w 1478"/>
                  <a:gd name="T39" fmla="*/ 135 h 268"/>
                  <a:gd name="T40" fmla="*/ 778 w 1478"/>
                  <a:gd name="T41" fmla="*/ 85 h 268"/>
                  <a:gd name="T42" fmla="*/ 835 w 1478"/>
                  <a:gd name="T43" fmla="*/ 85 h 268"/>
                  <a:gd name="T44" fmla="*/ 913 w 1478"/>
                  <a:gd name="T45" fmla="*/ 200 h 268"/>
                  <a:gd name="T46" fmla="*/ 1128 w 1478"/>
                  <a:gd name="T47" fmla="*/ 267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78" h="268">
                    <a:moveTo>
                      <a:pt x="1128" y="267"/>
                    </a:moveTo>
                    <a:cubicBezTo>
                      <a:pt x="1201" y="267"/>
                      <a:pt x="1274" y="247"/>
                      <a:pt x="1339" y="203"/>
                    </a:cubicBezTo>
                    <a:cubicBezTo>
                      <a:pt x="1402" y="161"/>
                      <a:pt x="1450" y="101"/>
                      <a:pt x="1478" y="31"/>
                    </a:cubicBezTo>
                    <a:cubicBezTo>
                      <a:pt x="1400" y="0"/>
                      <a:pt x="1400" y="0"/>
                      <a:pt x="1400" y="0"/>
                    </a:cubicBezTo>
                    <a:cubicBezTo>
                      <a:pt x="1378" y="54"/>
                      <a:pt x="1341" y="101"/>
                      <a:pt x="1292" y="133"/>
                    </a:cubicBezTo>
                    <a:cubicBezTo>
                      <a:pt x="1227" y="177"/>
                      <a:pt x="1149" y="193"/>
                      <a:pt x="1072" y="178"/>
                    </a:cubicBezTo>
                    <a:cubicBezTo>
                      <a:pt x="1002" y="165"/>
                      <a:pt x="941" y="127"/>
                      <a:pt x="898" y="72"/>
                    </a:cubicBezTo>
                    <a:cubicBezTo>
                      <a:pt x="579" y="74"/>
                      <a:pt x="579" y="74"/>
                      <a:pt x="579" y="74"/>
                    </a:cubicBezTo>
                    <a:cubicBezTo>
                      <a:pt x="535" y="128"/>
                      <a:pt x="475" y="165"/>
                      <a:pt x="406" y="178"/>
                    </a:cubicBezTo>
                    <a:cubicBezTo>
                      <a:pt x="329" y="193"/>
                      <a:pt x="250" y="177"/>
                      <a:pt x="185" y="133"/>
                    </a:cubicBezTo>
                    <a:cubicBezTo>
                      <a:pt x="137" y="101"/>
                      <a:pt x="99" y="54"/>
                      <a:pt x="78" y="0"/>
                    </a:cubicBezTo>
                    <a:cubicBezTo>
                      <a:pt x="0" y="31"/>
                      <a:pt x="0" y="31"/>
                      <a:pt x="0" y="31"/>
                    </a:cubicBezTo>
                    <a:cubicBezTo>
                      <a:pt x="28" y="101"/>
                      <a:pt x="76" y="161"/>
                      <a:pt x="139" y="203"/>
                    </a:cubicBezTo>
                    <a:cubicBezTo>
                      <a:pt x="202" y="246"/>
                      <a:pt x="274" y="268"/>
                      <a:pt x="349" y="268"/>
                    </a:cubicBezTo>
                    <a:cubicBezTo>
                      <a:pt x="373" y="268"/>
                      <a:pt x="397" y="265"/>
                      <a:pt x="422" y="261"/>
                    </a:cubicBezTo>
                    <a:cubicBezTo>
                      <a:pt x="480" y="249"/>
                      <a:pt x="533" y="225"/>
                      <a:pt x="579" y="190"/>
                    </a:cubicBezTo>
                    <a:cubicBezTo>
                      <a:pt x="579" y="199"/>
                      <a:pt x="579" y="199"/>
                      <a:pt x="579" y="199"/>
                    </a:cubicBezTo>
                    <a:cubicBezTo>
                      <a:pt x="613" y="85"/>
                      <a:pt x="613" y="85"/>
                      <a:pt x="613" y="85"/>
                    </a:cubicBezTo>
                    <a:cubicBezTo>
                      <a:pt x="643" y="85"/>
                      <a:pt x="643" y="85"/>
                      <a:pt x="643" y="85"/>
                    </a:cubicBezTo>
                    <a:cubicBezTo>
                      <a:pt x="713" y="135"/>
                      <a:pt x="713" y="135"/>
                      <a:pt x="713" y="135"/>
                    </a:cubicBezTo>
                    <a:cubicBezTo>
                      <a:pt x="778" y="85"/>
                      <a:pt x="778" y="85"/>
                      <a:pt x="778" y="85"/>
                    </a:cubicBezTo>
                    <a:cubicBezTo>
                      <a:pt x="835" y="85"/>
                      <a:pt x="835" y="85"/>
                      <a:pt x="835" y="85"/>
                    </a:cubicBezTo>
                    <a:cubicBezTo>
                      <a:pt x="913" y="200"/>
                      <a:pt x="913" y="200"/>
                      <a:pt x="913" y="200"/>
                    </a:cubicBezTo>
                    <a:cubicBezTo>
                      <a:pt x="976" y="244"/>
                      <a:pt x="1052" y="267"/>
                      <a:pt x="1128" y="267"/>
                    </a:cubicBezTo>
                    <a:close/>
                  </a:path>
                </a:pathLst>
              </a:custGeom>
              <a:solidFill>
                <a:srgbClr val="0072C6"/>
              </a:solidFill>
              <a:ln>
                <a:noFill/>
              </a:ln>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1" name="Freeform 35"/>
              <p:cNvSpPr>
                <a:spLocks/>
              </p:cNvSpPr>
              <p:nvPr/>
            </p:nvSpPr>
            <p:spPr bwMode="auto">
              <a:xfrm>
                <a:off x="9481720" y="3080582"/>
                <a:ext cx="291736" cy="291736"/>
              </a:xfrm>
              <a:custGeom>
                <a:avLst/>
                <a:gdLst>
                  <a:gd name="T0" fmla="*/ 92 w 232"/>
                  <a:gd name="T1" fmla="*/ 232 h 232"/>
                  <a:gd name="T2" fmla="*/ 139 w 232"/>
                  <a:gd name="T3" fmla="*/ 0 h 232"/>
                  <a:gd name="T4" fmla="*/ 92 w 232"/>
                  <a:gd name="T5" fmla="*/ 232 h 232"/>
                </a:gdLst>
                <a:ahLst/>
                <a:cxnLst>
                  <a:cxn ang="0">
                    <a:pos x="T0" y="T1"/>
                  </a:cxn>
                  <a:cxn ang="0">
                    <a:pos x="T2" y="T3"/>
                  </a:cxn>
                  <a:cxn ang="0">
                    <a:pos x="T4" y="T5"/>
                  </a:cxn>
                </a:cxnLst>
                <a:rect l="0" t="0" r="r" b="b"/>
                <a:pathLst>
                  <a:path w="232" h="232">
                    <a:moveTo>
                      <a:pt x="92" y="232"/>
                    </a:moveTo>
                    <a:cubicBezTo>
                      <a:pt x="92" y="232"/>
                      <a:pt x="0" y="92"/>
                      <a:pt x="139" y="0"/>
                    </a:cubicBezTo>
                    <a:cubicBezTo>
                      <a:pt x="139" y="0"/>
                      <a:pt x="232" y="139"/>
                      <a:pt x="92" y="232"/>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2" name="Freeform 36"/>
              <p:cNvSpPr>
                <a:spLocks/>
              </p:cNvSpPr>
              <p:nvPr/>
            </p:nvSpPr>
            <p:spPr bwMode="auto">
              <a:xfrm>
                <a:off x="9444250" y="3152847"/>
                <a:ext cx="278353" cy="278353"/>
              </a:xfrm>
              <a:custGeom>
                <a:avLst/>
                <a:gdLst>
                  <a:gd name="T0" fmla="*/ 153 w 220"/>
                  <a:gd name="T1" fmla="*/ 221 h 221"/>
                  <a:gd name="T2" fmla="*/ 67 w 220"/>
                  <a:gd name="T3" fmla="*/ 0 h 221"/>
                  <a:gd name="T4" fmla="*/ 153 w 220"/>
                  <a:gd name="T5" fmla="*/ 221 h 221"/>
                </a:gdLst>
                <a:ahLst/>
                <a:cxnLst>
                  <a:cxn ang="0">
                    <a:pos x="T0" y="T1"/>
                  </a:cxn>
                  <a:cxn ang="0">
                    <a:pos x="T2" y="T3"/>
                  </a:cxn>
                  <a:cxn ang="0">
                    <a:pos x="T4" y="T5"/>
                  </a:cxn>
                </a:cxnLst>
                <a:rect l="0" t="0" r="r" b="b"/>
                <a:pathLst>
                  <a:path w="220" h="221">
                    <a:moveTo>
                      <a:pt x="153" y="221"/>
                    </a:moveTo>
                    <a:cubicBezTo>
                      <a:pt x="153" y="221"/>
                      <a:pt x="0" y="153"/>
                      <a:pt x="67" y="0"/>
                    </a:cubicBezTo>
                    <a:cubicBezTo>
                      <a:pt x="67" y="0"/>
                      <a:pt x="220" y="68"/>
                      <a:pt x="153" y="221"/>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3" name="Freeform 37"/>
              <p:cNvSpPr>
                <a:spLocks/>
              </p:cNvSpPr>
              <p:nvPr/>
            </p:nvSpPr>
            <p:spPr bwMode="auto">
              <a:xfrm>
                <a:off x="9529897" y="3292023"/>
                <a:ext cx="270324" cy="283706"/>
              </a:xfrm>
              <a:custGeom>
                <a:avLst/>
                <a:gdLst>
                  <a:gd name="T0" fmla="*/ 216 w 216"/>
                  <a:gd name="T1" fmla="*/ 156 h 224"/>
                  <a:gd name="T2" fmla="*/ 0 w 216"/>
                  <a:gd name="T3" fmla="*/ 61 h 224"/>
                  <a:gd name="T4" fmla="*/ 216 w 216"/>
                  <a:gd name="T5" fmla="*/ 156 h 224"/>
                </a:gdLst>
                <a:ahLst/>
                <a:cxnLst>
                  <a:cxn ang="0">
                    <a:pos x="T0" y="T1"/>
                  </a:cxn>
                  <a:cxn ang="0">
                    <a:pos x="T2" y="T3"/>
                  </a:cxn>
                  <a:cxn ang="0">
                    <a:pos x="T4" y="T5"/>
                  </a:cxn>
                </a:cxnLst>
                <a:rect l="0" t="0" r="r" b="b"/>
                <a:pathLst>
                  <a:path w="216" h="224">
                    <a:moveTo>
                      <a:pt x="216" y="156"/>
                    </a:moveTo>
                    <a:cubicBezTo>
                      <a:pt x="206" y="160"/>
                      <a:pt x="63" y="224"/>
                      <a:pt x="0" y="61"/>
                    </a:cubicBezTo>
                    <a:cubicBezTo>
                      <a:pt x="0" y="61"/>
                      <a:pt x="156" y="0"/>
                      <a:pt x="216" y="156"/>
                    </a:cubicBez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4" name="Freeform 38"/>
              <p:cNvSpPr>
                <a:spLocks/>
              </p:cNvSpPr>
              <p:nvPr/>
            </p:nvSpPr>
            <p:spPr bwMode="auto">
              <a:xfrm>
                <a:off x="9596809" y="3281317"/>
                <a:ext cx="222147" cy="187353"/>
              </a:xfrm>
              <a:custGeom>
                <a:avLst/>
                <a:gdLst>
                  <a:gd name="T0" fmla="*/ 83 w 83"/>
                  <a:gd name="T1" fmla="*/ 31 h 70"/>
                  <a:gd name="T2" fmla="*/ 65 w 83"/>
                  <a:gd name="T3" fmla="*/ 70 h 70"/>
                  <a:gd name="T4" fmla="*/ 0 w 83"/>
                  <a:gd name="T5" fmla="*/ 39 h 70"/>
                  <a:gd name="T6" fmla="*/ 18 w 83"/>
                  <a:gd name="T7" fmla="*/ 0 h 70"/>
                  <a:gd name="T8" fmla="*/ 83 w 83"/>
                  <a:gd name="T9" fmla="*/ 31 h 70"/>
                </a:gdLst>
                <a:ahLst/>
                <a:cxnLst>
                  <a:cxn ang="0">
                    <a:pos x="T0" y="T1"/>
                  </a:cxn>
                  <a:cxn ang="0">
                    <a:pos x="T2" y="T3"/>
                  </a:cxn>
                  <a:cxn ang="0">
                    <a:pos x="T4" y="T5"/>
                  </a:cxn>
                  <a:cxn ang="0">
                    <a:pos x="T6" y="T7"/>
                  </a:cxn>
                  <a:cxn ang="0">
                    <a:pos x="T8" y="T9"/>
                  </a:cxn>
                </a:cxnLst>
                <a:rect l="0" t="0" r="r" b="b"/>
                <a:pathLst>
                  <a:path w="83" h="70">
                    <a:moveTo>
                      <a:pt x="83" y="31"/>
                    </a:moveTo>
                    <a:lnTo>
                      <a:pt x="65" y="70"/>
                    </a:lnTo>
                    <a:lnTo>
                      <a:pt x="0" y="39"/>
                    </a:lnTo>
                    <a:lnTo>
                      <a:pt x="18" y="0"/>
                    </a:lnTo>
                    <a:lnTo>
                      <a:pt x="83" y="31"/>
                    </a:lnTo>
                    <a:close/>
                  </a:path>
                </a:pathLst>
              </a:custGeom>
              <a:solidFill>
                <a:srgbClr val="E8112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5" name="Freeform 39"/>
              <p:cNvSpPr>
                <a:spLocks/>
              </p:cNvSpPr>
              <p:nvPr/>
            </p:nvSpPr>
            <p:spPr bwMode="auto">
              <a:xfrm>
                <a:off x="9626250" y="3171582"/>
                <a:ext cx="372030" cy="414853"/>
              </a:xfrm>
              <a:custGeom>
                <a:avLst/>
                <a:gdLst>
                  <a:gd name="T0" fmla="*/ 17 w 296"/>
                  <a:gd name="T1" fmla="*/ 0 h 330"/>
                  <a:gd name="T2" fmla="*/ 15 w 296"/>
                  <a:gd name="T3" fmla="*/ 73 h 330"/>
                  <a:gd name="T4" fmla="*/ 0 w 296"/>
                  <a:gd name="T5" fmla="*/ 90 h 330"/>
                  <a:gd name="T6" fmla="*/ 84 w 296"/>
                  <a:gd name="T7" fmla="*/ 125 h 330"/>
                  <a:gd name="T8" fmla="*/ 90 w 296"/>
                  <a:gd name="T9" fmla="*/ 129 h 330"/>
                  <a:gd name="T10" fmla="*/ 109 w 296"/>
                  <a:gd name="T11" fmla="*/ 146 h 330"/>
                  <a:gd name="T12" fmla="*/ 101 w 296"/>
                  <a:gd name="T13" fmla="*/ 163 h 330"/>
                  <a:gd name="T14" fmla="*/ 88 w 296"/>
                  <a:gd name="T15" fmla="*/ 155 h 330"/>
                  <a:gd name="T16" fmla="*/ 61 w 296"/>
                  <a:gd name="T17" fmla="*/ 161 h 330"/>
                  <a:gd name="T18" fmla="*/ 67 w 296"/>
                  <a:gd name="T19" fmla="*/ 189 h 330"/>
                  <a:gd name="T20" fmla="*/ 89 w 296"/>
                  <a:gd name="T21" fmla="*/ 203 h 330"/>
                  <a:gd name="T22" fmla="*/ 122 w 296"/>
                  <a:gd name="T23" fmla="*/ 223 h 330"/>
                  <a:gd name="T24" fmla="*/ 132 w 296"/>
                  <a:gd name="T25" fmla="*/ 291 h 330"/>
                  <a:gd name="T26" fmla="*/ 201 w 296"/>
                  <a:gd name="T27" fmla="*/ 330 h 330"/>
                  <a:gd name="T28" fmla="*/ 248 w 296"/>
                  <a:gd name="T29" fmla="*/ 205 h 330"/>
                  <a:gd name="T30" fmla="*/ 282 w 296"/>
                  <a:gd name="T31" fmla="*/ 176 h 330"/>
                  <a:gd name="T32" fmla="*/ 296 w 296"/>
                  <a:gd name="T33" fmla="*/ 153 h 330"/>
                  <a:gd name="T34" fmla="*/ 208 w 296"/>
                  <a:gd name="T35" fmla="*/ 89 h 330"/>
                  <a:gd name="T36" fmla="*/ 223 w 296"/>
                  <a:gd name="T37" fmla="*/ 64 h 330"/>
                  <a:gd name="T38" fmla="*/ 17 w 296"/>
                  <a:gd name="T39"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6" h="330">
                    <a:moveTo>
                      <a:pt x="17" y="0"/>
                    </a:moveTo>
                    <a:cubicBezTo>
                      <a:pt x="30" y="20"/>
                      <a:pt x="30" y="48"/>
                      <a:pt x="15" y="73"/>
                    </a:cubicBezTo>
                    <a:cubicBezTo>
                      <a:pt x="10" y="79"/>
                      <a:pt x="6" y="85"/>
                      <a:pt x="0" y="90"/>
                    </a:cubicBezTo>
                    <a:cubicBezTo>
                      <a:pt x="27" y="95"/>
                      <a:pt x="56" y="107"/>
                      <a:pt x="84" y="125"/>
                    </a:cubicBezTo>
                    <a:cubicBezTo>
                      <a:pt x="86" y="126"/>
                      <a:pt x="88" y="127"/>
                      <a:pt x="90" y="129"/>
                    </a:cubicBezTo>
                    <a:cubicBezTo>
                      <a:pt x="101" y="139"/>
                      <a:pt x="109" y="146"/>
                      <a:pt x="109" y="146"/>
                    </a:cubicBezTo>
                    <a:cubicBezTo>
                      <a:pt x="106" y="152"/>
                      <a:pt x="104" y="158"/>
                      <a:pt x="101" y="163"/>
                    </a:cubicBezTo>
                    <a:cubicBezTo>
                      <a:pt x="96" y="160"/>
                      <a:pt x="91" y="156"/>
                      <a:pt x="88" y="155"/>
                    </a:cubicBezTo>
                    <a:cubicBezTo>
                      <a:pt x="79" y="149"/>
                      <a:pt x="67" y="152"/>
                      <a:pt x="61" y="161"/>
                    </a:cubicBezTo>
                    <a:cubicBezTo>
                      <a:pt x="55" y="171"/>
                      <a:pt x="58" y="183"/>
                      <a:pt x="67" y="189"/>
                    </a:cubicBezTo>
                    <a:cubicBezTo>
                      <a:pt x="71" y="191"/>
                      <a:pt x="85" y="200"/>
                      <a:pt x="89" y="203"/>
                    </a:cubicBezTo>
                    <a:cubicBezTo>
                      <a:pt x="90" y="203"/>
                      <a:pt x="122" y="223"/>
                      <a:pt x="122" y="223"/>
                    </a:cubicBezTo>
                    <a:cubicBezTo>
                      <a:pt x="122" y="239"/>
                      <a:pt x="132" y="291"/>
                      <a:pt x="132" y="291"/>
                    </a:cubicBezTo>
                    <a:cubicBezTo>
                      <a:pt x="201" y="330"/>
                      <a:pt x="201" y="330"/>
                      <a:pt x="201" y="330"/>
                    </a:cubicBezTo>
                    <a:cubicBezTo>
                      <a:pt x="248" y="205"/>
                      <a:pt x="248" y="205"/>
                      <a:pt x="248" y="205"/>
                    </a:cubicBezTo>
                    <a:cubicBezTo>
                      <a:pt x="260" y="195"/>
                      <a:pt x="273" y="191"/>
                      <a:pt x="282" y="176"/>
                    </a:cubicBezTo>
                    <a:cubicBezTo>
                      <a:pt x="287" y="168"/>
                      <a:pt x="293" y="162"/>
                      <a:pt x="296" y="153"/>
                    </a:cubicBezTo>
                    <a:cubicBezTo>
                      <a:pt x="208" y="89"/>
                      <a:pt x="208" y="89"/>
                      <a:pt x="208" y="89"/>
                    </a:cubicBezTo>
                    <a:cubicBezTo>
                      <a:pt x="223" y="64"/>
                      <a:pt x="223" y="64"/>
                      <a:pt x="223" y="64"/>
                    </a:cubicBezTo>
                    <a:lnTo>
                      <a:pt x="17" y="0"/>
                    </a:lnTo>
                    <a:close/>
                  </a:path>
                </a:pathLst>
              </a:custGeom>
              <a:solidFill>
                <a:srgbClr val="FCD11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6" name="Freeform 40"/>
              <p:cNvSpPr>
                <a:spLocks/>
              </p:cNvSpPr>
              <p:nvPr/>
            </p:nvSpPr>
            <p:spPr bwMode="auto">
              <a:xfrm>
                <a:off x="9778809" y="3259906"/>
                <a:ext cx="18735" cy="18735"/>
              </a:xfrm>
              <a:custGeom>
                <a:avLst/>
                <a:gdLst>
                  <a:gd name="T0" fmla="*/ 11 w 15"/>
                  <a:gd name="T1" fmla="*/ 2 h 16"/>
                  <a:gd name="T2" fmla="*/ 13 w 15"/>
                  <a:gd name="T3" fmla="*/ 12 h 16"/>
                  <a:gd name="T4" fmla="*/ 4 w 15"/>
                  <a:gd name="T5" fmla="*/ 14 h 16"/>
                  <a:gd name="T6" fmla="*/ 2 w 15"/>
                  <a:gd name="T7" fmla="*/ 5 h 16"/>
                  <a:gd name="T8" fmla="*/ 11 w 15"/>
                  <a:gd name="T9" fmla="*/ 2 h 16"/>
                </a:gdLst>
                <a:ahLst/>
                <a:cxnLst>
                  <a:cxn ang="0">
                    <a:pos x="T0" y="T1"/>
                  </a:cxn>
                  <a:cxn ang="0">
                    <a:pos x="T2" y="T3"/>
                  </a:cxn>
                  <a:cxn ang="0">
                    <a:pos x="T4" y="T5"/>
                  </a:cxn>
                  <a:cxn ang="0">
                    <a:pos x="T6" y="T7"/>
                  </a:cxn>
                  <a:cxn ang="0">
                    <a:pos x="T8" y="T9"/>
                  </a:cxn>
                </a:cxnLst>
                <a:rect l="0" t="0" r="r" b="b"/>
                <a:pathLst>
                  <a:path w="15" h="16">
                    <a:moveTo>
                      <a:pt x="11" y="2"/>
                    </a:moveTo>
                    <a:cubicBezTo>
                      <a:pt x="14" y="4"/>
                      <a:pt x="15" y="9"/>
                      <a:pt x="13" y="12"/>
                    </a:cubicBezTo>
                    <a:cubicBezTo>
                      <a:pt x="11" y="15"/>
                      <a:pt x="7" y="16"/>
                      <a:pt x="4" y="14"/>
                    </a:cubicBezTo>
                    <a:cubicBezTo>
                      <a:pt x="1" y="12"/>
                      <a:pt x="0" y="8"/>
                      <a:pt x="2" y="5"/>
                    </a:cubicBezTo>
                    <a:cubicBezTo>
                      <a:pt x="4" y="1"/>
                      <a:pt x="8" y="0"/>
                      <a:pt x="11" y="2"/>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sp>
            <p:nvSpPr>
              <p:cNvPr id="77" name="Freeform 41"/>
              <p:cNvSpPr>
                <a:spLocks/>
              </p:cNvSpPr>
              <p:nvPr/>
            </p:nvSpPr>
            <p:spPr bwMode="auto">
              <a:xfrm>
                <a:off x="9816280" y="3356259"/>
                <a:ext cx="179324" cy="230177"/>
              </a:xfrm>
              <a:custGeom>
                <a:avLst/>
                <a:gdLst>
                  <a:gd name="T0" fmla="*/ 130 w 142"/>
                  <a:gd name="T1" fmla="*/ 0 h 184"/>
                  <a:gd name="T2" fmla="*/ 46 w 142"/>
                  <a:gd name="T3" fmla="*/ 69 h 184"/>
                  <a:gd name="T4" fmla="*/ 0 w 142"/>
                  <a:gd name="T5" fmla="*/ 59 h 184"/>
                  <a:gd name="T6" fmla="*/ 26 w 142"/>
                  <a:gd name="T7" fmla="*/ 171 h 184"/>
                  <a:gd name="T8" fmla="*/ 50 w 142"/>
                  <a:gd name="T9" fmla="*/ 184 h 184"/>
                  <a:gd name="T10" fmla="*/ 103 w 142"/>
                  <a:gd name="T11" fmla="*/ 137 h 184"/>
                  <a:gd name="T12" fmla="*/ 99 w 142"/>
                  <a:gd name="T13" fmla="*/ 75 h 184"/>
                  <a:gd name="T14" fmla="*/ 128 w 142"/>
                  <a:gd name="T15" fmla="*/ 38 h 184"/>
                  <a:gd name="T16" fmla="*/ 129 w 142"/>
                  <a:gd name="T17" fmla="*/ 33 h 184"/>
                  <a:gd name="T18" fmla="*/ 132 w 142"/>
                  <a:gd name="T19" fmla="*/ 31 h 184"/>
                  <a:gd name="T20" fmla="*/ 142 w 142"/>
                  <a:gd name="T21" fmla="*/ 7 h 184"/>
                  <a:gd name="T22" fmla="*/ 130 w 142"/>
                  <a:gd name="T23"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2" h="184">
                    <a:moveTo>
                      <a:pt x="130" y="0"/>
                    </a:moveTo>
                    <a:cubicBezTo>
                      <a:pt x="46" y="69"/>
                      <a:pt x="46" y="69"/>
                      <a:pt x="46" y="69"/>
                    </a:cubicBezTo>
                    <a:cubicBezTo>
                      <a:pt x="0" y="59"/>
                      <a:pt x="0" y="59"/>
                      <a:pt x="0" y="59"/>
                    </a:cubicBezTo>
                    <a:cubicBezTo>
                      <a:pt x="26" y="171"/>
                      <a:pt x="26" y="171"/>
                      <a:pt x="26" y="171"/>
                    </a:cubicBezTo>
                    <a:cubicBezTo>
                      <a:pt x="50" y="184"/>
                      <a:pt x="50" y="184"/>
                      <a:pt x="50" y="184"/>
                    </a:cubicBezTo>
                    <a:cubicBezTo>
                      <a:pt x="103" y="137"/>
                      <a:pt x="103" y="137"/>
                      <a:pt x="103" y="137"/>
                    </a:cubicBezTo>
                    <a:cubicBezTo>
                      <a:pt x="99" y="75"/>
                      <a:pt x="99" y="75"/>
                      <a:pt x="99" y="75"/>
                    </a:cubicBezTo>
                    <a:cubicBezTo>
                      <a:pt x="110" y="64"/>
                      <a:pt x="120" y="52"/>
                      <a:pt x="128" y="38"/>
                    </a:cubicBezTo>
                    <a:cubicBezTo>
                      <a:pt x="128" y="36"/>
                      <a:pt x="128" y="35"/>
                      <a:pt x="129" y="33"/>
                    </a:cubicBezTo>
                    <a:cubicBezTo>
                      <a:pt x="130" y="32"/>
                      <a:pt x="131" y="32"/>
                      <a:pt x="132" y="31"/>
                    </a:cubicBezTo>
                    <a:cubicBezTo>
                      <a:pt x="136" y="23"/>
                      <a:pt x="139" y="15"/>
                      <a:pt x="142" y="7"/>
                    </a:cubicBezTo>
                    <a:lnTo>
                      <a:pt x="130" y="0"/>
                    </a:lnTo>
                    <a:close/>
                  </a:path>
                </a:pathLst>
              </a:custGeom>
              <a:solidFill>
                <a:srgbClr val="FFB9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75665" eaLnBrk="1" fontAlgn="auto" latinLnBrk="0" hangingPunct="1">
                  <a:lnSpc>
                    <a:spcPct val="100000"/>
                  </a:lnSpc>
                  <a:spcBef>
                    <a:spcPts val="0"/>
                  </a:spcBef>
                  <a:spcAft>
                    <a:spcPts val="0"/>
                  </a:spcAft>
                  <a:buClrTx/>
                  <a:buSzTx/>
                  <a:buFontTx/>
                  <a:buNone/>
                  <a:tabLst/>
                  <a:defRPr/>
                </a:pPr>
                <a:endParaRPr kumimoji="0" lang="en-US" sz="1921" b="0" i="0" u="none" strike="noStrike" kern="0" cap="none" spc="0" normalizeH="0" baseline="0" noProof="0" smtClean="0">
                  <a:ln>
                    <a:noFill/>
                  </a:ln>
                  <a:solidFill>
                    <a:prstClr val="white"/>
                  </a:solidFill>
                  <a:effectLst/>
                  <a:uLnTx/>
                  <a:uFillTx/>
                </a:endParaRPr>
              </a:p>
            </p:txBody>
          </p:sp>
        </p:grpSp>
      </p:grpSp>
    </p:spTree>
    <p:extLst>
      <p:ext uri="{BB962C8B-B14F-4D97-AF65-F5344CB8AC3E}">
        <p14:creationId xmlns:p14="http://schemas.microsoft.com/office/powerpoint/2010/main" val="273243370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52pt Title">
    <p:bg>
      <p:bgPr>
        <a:solidFill>
          <a:schemeClr val="bg1"/>
        </a:solidFill>
        <a:effectLst/>
      </p:bgPr>
    </p:bg>
    <p:spTree>
      <p:nvGrpSpPr>
        <p:cNvPr id="1" name=""/>
        <p:cNvGrpSpPr/>
        <p:nvPr/>
      </p:nvGrpSpPr>
      <p:grpSpPr>
        <a:xfrm>
          <a:off x="0" y="0"/>
          <a:ext cx="0" cy="0"/>
          <a:chOff x="0" y="0"/>
          <a:chExt cx="0" cy="0"/>
        </a:xfrm>
      </p:grpSpPr>
      <p:sp>
        <p:nvSpPr>
          <p:cNvPr id="5" name="Title 2"/>
          <p:cNvSpPr>
            <a:spLocks noGrp="1"/>
          </p:cNvSpPr>
          <p:nvPr>
            <p:ph type="title"/>
          </p:nvPr>
        </p:nvSpPr>
        <p:spPr>
          <a:xfrm>
            <a:off x="274320" y="292082"/>
            <a:ext cx="11887200" cy="946413"/>
          </a:xfrm>
          <a:prstGeom prst="rect">
            <a:avLst/>
          </a:prstGeom>
        </p:spPr>
        <p:txBody>
          <a:bodyPr/>
          <a:lstStyle>
            <a:lvl1pPr algn="l">
              <a:defRPr sz="5199">
                <a:solidFill>
                  <a:schemeClr val="tx2"/>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90873844"/>
      </p:ext>
    </p:extLst>
  </p:cSld>
  <p:clrMapOvr>
    <a:masterClrMapping/>
  </p:clrMapOvr>
  <p:transition>
    <p:fade/>
  </p:transition>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064603631"/>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870492612"/>
      </p:ext>
    </p:extLst>
  </p:cSld>
  <p:clrMapOvr>
    <a:masterClrMapping/>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3384866"/>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250854874"/>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198258341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828800"/>
          </a:xfrm>
        </p:spPr>
        <p:txBody>
          <a:bodyPr lIns="146304" tIns="91440" rIns="146304" bIns="91440"/>
          <a:lstStyle>
            <a:lvl1pPr>
              <a:lnSpc>
                <a:spcPts val="6299"/>
              </a:lnSpc>
              <a:defRPr sz="5799"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3" name="Footer Placeholder 2"/>
          <p:cNvSpPr>
            <a:spLocks noGrp="1"/>
          </p:cNvSpPr>
          <p:nvPr>
            <p:ph type="ftr" sz="quarter" idx="10"/>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4" name="Slide Number Placeholder 3"/>
          <p:cNvSpPr>
            <a:spLocks noGrp="1"/>
          </p:cNvSpPr>
          <p:nvPr>
            <p:ph type="sldNum" sz="quarter" idx="11"/>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7" name="Text Placeholder 6"/>
          <p:cNvSpPr>
            <a:spLocks noGrp="1"/>
          </p:cNvSpPr>
          <p:nvPr>
            <p:ph type="body" sz="quarter" idx="12" hasCustomPrompt="1"/>
          </p:nvPr>
        </p:nvSpPr>
        <p:spPr>
          <a:xfrm>
            <a:off x="274638" y="2857190"/>
            <a:ext cx="7670052" cy="3474397"/>
          </a:xfrm>
        </p:spPr>
        <p:txBody>
          <a:bodyPr/>
          <a:lstStyle>
            <a:lvl1pPr marL="0" indent="0">
              <a:lnSpc>
                <a:spcPts val="2600"/>
              </a:lnSpc>
              <a:spcBef>
                <a:spcPts val="3000"/>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4108921964"/>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smtClean="0"/>
              <a:t>Lorem ipsum dolor sit.</a:t>
            </a:r>
            <a:endParaRPr lang="en-US"/>
          </a:p>
        </p:txBody>
      </p:sp>
      <p:sp>
        <p:nvSpPr>
          <p:cNvPr id="8" name="Text Placeholder 7"/>
          <p:cNvSpPr>
            <a:spLocks noGrp="1"/>
          </p:cNvSpPr>
          <p:nvPr>
            <p:ph type="body" sz="quarter" idx="13" hasCustomPrompt="1"/>
          </p:nvPr>
        </p:nvSpPr>
        <p:spPr>
          <a:xfrm>
            <a:off x="274638" y="2125664"/>
            <a:ext cx="9144000" cy="4082870"/>
          </a:xfrm>
        </p:spPr>
        <p:txBody>
          <a:bodyPr/>
          <a:lstStyle>
            <a:lvl1pPr marL="233318" indent="-233318">
              <a:spcBef>
                <a:spcPts val="1199"/>
              </a:spcBef>
              <a:defRPr sz="2600">
                <a:latin typeface="+mn-lt"/>
              </a:defRPr>
            </a:lvl1pPr>
            <a:lvl2pPr marL="690430" indent="-233318">
              <a:spcBef>
                <a:spcPts val="1199"/>
              </a:spcBef>
              <a:buSzPct val="100000"/>
              <a:buFont typeface="Segoe UI" pitchFamily="34" charset="0"/>
              <a:buChar char="‐"/>
              <a:defRPr/>
            </a:lvl2pPr>
            <a:lvl3pPr marL="1147543" indent="-233318">
              <a:spcBef>
                <a:spcPts val="1199"/>
              </a:spcBef>
              <a:buFont typeface="Wingdings" pitchFamily="2" charset="2"/>
              <a:buChar char="§"/>
              <a:defRPr/>
            </a:lvl3pPr>
            <a:lvl4pPr marL="1599893" indent="-342834">
              <a:spcBef>
                <a:spcPts val="1199"/>
              </a:spcBef>
              <a:buFont typeface="+mj-lt"/>
              <a:buAutoNum type="arabicPeriod"/>
              <a:defRPr/>
            </a:lvl4pPr>
            <a:lvl5pPr marL="1945901" indent="-34283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563707521"/>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64964"/>
            <a:ext cx="9143999" cy="1097302"/>
          </a:xfrm>
        </p:spPr>
        <p:txBody>
          <a:bodyPr lIns="146304" tIns="91440" rIns="146304" bIns="91440"/>
          <a:lstStyle>
            <a:lvl1pPr>
              <a:lnSpc>
                <a:spcPts val="6299"/>
              </a:lnSpc>
              <a:defRPr sz="5799" baseline="0">
                <a:solidFill>
                  <a:schemeClr val="accent2"/>
                </a:solidFill>
              </a:defRPr>
            </a:lvl1pPr>
          </a:lstStyle>
          <a:p>
            <a:r>
              <a:rPr lang="en-US" dirty="0" smtClean="0"/>
              <a:t>Lorem ipsum dolor sit.</a:t>
            </a:r>
            <a:endParaRPr lang="en-US" dirty="0"/>
          </a:p>
        </p:txBody>
      </p:sp>
    </p:spTree>
    <p:extLst>
      <p:ext uri="{BB962C8B-B14F-4D97-AF65-F5344CB8AC3E}">
        <p14:creationId xmlns:p14="http://schemas.microsoft.com/office/powerpoint/2010/main" val="1777915209"/>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78"/>
            <a:ext cx="6400800" cy="507831"/>
          </a:xfrm>
        </p:spPr>
        <p:txBody>
          <a:bodyPr lIns="182880" rIns="182880"/>
          <a:lstStyle>
            <a:lvl1pPr marL="0" indent="0">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475070820"/>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40" y="355513"/>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39" y="2125663"/>
            <a:ext cx="3200429" cy="2743200"/>
          </a:xfrm>
        </p:spPr>
        <p:txBody>
          <a:bodyPr/>
          <a:lstStyle>
            <a:lvl1pPr marL="0" indent="0">
              <a:lnSpc>
                <a:spcPct val="100000"/>
              </a:lnSpc>
              <a:spcBef>
                <a:spcPts val="0"/>
              </a:spcBef>
              <a:spcAft>
                <a:spcPts val="3000"/>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162445458"/>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72C6"/>
                </a:solidFill>
              </a:defRPr>
            </a:lvl1pPr>
          </a:lstStyle>
          <a:p>
            <a:r>
              <a:rPr lang="en-US" smtClean="0"/>
              <a:t>Click to edit Master title style</a:t>
            </a:r>
            <a:endParaRPr lang="en-US"/>
          </a:p>
        </p:txBody>
      </p:sp>
      <p:pic>
        <p:nvPicPr>
          <p:cNvPr id="5" name="Picture 4"/>
          <p:cNvPicPr>
            <a:picLocks noChangeAspect="1"/>
          </p:cNvPicPr>
          <p:nvPr userDrawn="1"/>
        </p:nvPicPr>
        <p:blipFill>
          <a:blip r:embed="rId2"/>
          <a:stretch>
            <a:fillRect/>
          </a:stretch>
        </p:blipFill>
        <p:spPr>
          <a:xfrm>
            <a:off x="4703157" y="5897245"/>
            <a:ext cx="7197633" cy="1097280"/>
          </a:xfrm>
          <a:prstGeom prst="rect">
            <a:avLst/>
          </a:prstGeom>
        </p:spPr>
      </p:pic>
    </p:spTree>
    <p:extLst>
      <p:ext uri="{BB962C8B-B14F-4D97-AF65-F5344CB8AC3E}">
        <p14:creationId xmlns:p14="http://schemas.microsoft.com/office/powerpoint/2010/main" val="310242589"/>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39" y="752476"/>
            <a:ext cx="11612563" cy="5305084"/>
          </a:xfrm>
        </p:spPr>
        <p:txBody>
          <a:bodyPr/>
          <a:lstStyle>
            <a:lvl1pPr>
              <a:defRPr>
                <a:solidFill>
                  <a:schemeClr val="accent2"/>
                </a:solidFill>
              </a:defRPr>
            </a:lvl1pPr>
          </a:lstStyle>
          <a:p>
            <a:r>
              <a:rPr lang="en-US" smtClean="0"/>
              <a:t>Click to edit Master title style</a:t>
            </a:r>
            <a:endParaRPr lang="en-US" dirty="0"/>
          </a:p>
        </p:txBody>
      </p:sp>
    </p:spTree>
    <p:extLst>
      <p:ext uri="{BB962C8B-B14F-4D97-AF65-F5344CB8AC3E}">
        <p14:creationId xmlns:p14="http://schemas.microsoft.com/office/powerpoint/2010/main" val="3515094980"/>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3"/>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79"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smtClean="0"/>
              <a:t>Click to edit Master text styles</a:t>
            </a:r>
          </a:p>
        </p:txBody>
      </p:sp>
    </p:spTree>
    <p:extLst>
      <p:ext uri="{BB962C8B-B14F-4D97-AF65-F5344CB8AC3E}">
        <p14:creationId xmlns:p14="http://schemas.microsoft.com/office/powerpoint/2010/main" val="770840171"/>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7937"/>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34" indent="0">
              <a:buNone/>
              <a:defRPr/>
            </a:lvl2pPr>
            <a:lvl3pPr marL="571390" indent="0">
              <a:buNone/>
              <a:defRPr/>
            </a:lvl3pPr>
            <a:lvl4pPr marL="799946" indent="0">
              <a:buNone/>
              <a:defRPr/>
            </a:lvl4pPr>
            <a:lvl5pPr marL="1028503" indent="0">
              <a:buNone/>
              <a:defRPr/>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48037788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19"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33149423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5"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802" indent="0">
              <a:buFontTx/>
              <a:buNone/>
              <a:defRPr sz="3599">
                <a:latin typeface="Segoe Pro Light"/>
              </a:defRPr>
            </a:lvl2pPr>
            <a:lvl3pPr marL="571335" indent="0">
              <a:buFontTx/>
              <a:buNone/>
              <a:defRPr sz="3599">
                <a:latin typeface="Segoe Pro Light"/>
              </a:defRPr>
            </a:lvl3pPr>
            <a:lvl4pPr marL="799868" indent="0">
              <a:buFontTx/>
              <a:buNone/>
              <a:defRPr sz="3599">
                <a:latin typeface="Segoe Pro Light"/>
              </a:defRPr>
            </a:lvl4pPr>
            <a:lvl5pPr marL="1028401" indent="0">
              <a:buFontTx/>
              <a:buNone/>
              <a:defRPr sz="3599">
                <a:latin typeface="Segoe Pro Light"/>
              </a:defRPr>
            </a:lvl5pPr>
          </a:lstStyle>
          <a:p>
            <a:pPr lvl="0"/>
            <a:r>
              <a:rPr lang="en-US" smtClean="0"/>
              <a:t>Click to edit Master text styles</a:t>
            </a:r>
          </a:p>
        </p:txBody>
      </p:sp>
      <p:sp>
        <p:nvSpPr>
          <p:cNvPr id="10" name="Text Placeholder 4"/>
          <p:cNvSpPr>
            <a:spLocks noGrp="1"/>
          </p:cNvSpPr>
          <p:nvPr>
            <p:ph type="body" sz="quarter" idx="10"/>
          </p:nvPr>
        </p:nvSpPr>
        <p:spPr>
          <a:xfrm>
            <a:off x="274820" y="375658"/>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035499172"/>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19" y="375658"/>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802" indent="0">
              <a:buFontTx/>
              <a:buNone/>
              <a:defRPr sz="2400">
                <a:latin typeface="Segoe Pro Light"/>
              </a:defRPr>
            </a:lvl2pPr>
            <a:lvl3pPr marL="571335" indent="0">
              <a:buFontTx/>
              <a:buNone/>
              <a:defRPr sz="2400">
                <a:latin typeface="Segoe Pro Light"/>
              </a:defRPr>
            </a:lvl3pPr>
            <a:lvl4pPr marL="799868" indent="0">
              <a:buFontTx/>
              <a:buNone/>
              <a:defRPr sz="2400">
                <a:latin typeface="Segoe Pro Light"/>
              </a:defRPr>
            </a:lvl4pPr>
            <a:lvl5pPr marL="1028401"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6"/>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2" y="3954457"/>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802" indent="0">
              <a:buFontTx/>
              <a:buNone/>
              <a:defRPr/>
            </a:lvl2pPr>
            <a:lvl3pPr marL="571335" indent="0">
              <a:buFontTx/>
              <a:buNone/>
              <a:defRPr/>
            </a:lvl3pPr>
            <a:lvl4pPr marL="799868" indent="0">
              <a:buFontTx/>
              <a:buNone/>
              <a:defRPr/>
            </a:lvl4pPr>
            <a:lvl5pPr marL="1028401"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852297455"/>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499438"/>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0" y="3145041"/>
            <a:ext cx="3288506" cy="704445"/>
          </a:xfrm>
          <a:prstGeom prst="rect">
            <a:avLst/>
          </a:prstGeom>
        </p:spPr>
      </p:pic>
    </p:spTree>
    <p:extLst>
      <p:ext uri="{BB962C8B-B14F-4D97-AF65-F5344CB8AC3E}">
        <p14:creationId xmlns:p14="http://schemas.microsoft.com/office/powerpoint/2010/main" val="2044334332"/>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1_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274639" y="1212851"/>
            <a:ext cx="11887200" cy="2025170"/>
          </a:xfrm>
        </p:spPr>
        <p:txBody>
          <a:bodyPr/>
          <a:lstStyle>
            <a:lvl1pPr marL="0" indent="0">
              <a:buNone/>
              <a:defRPr>
                <a:gradFill>
                  <a:gsLst>
                    <a:gs pos="1250">
                      <a:schemeClr val="tx1"/>
                    </a:gs>
                    <a:gs pos="99000">
                      <a:schemeClr val="tx1"/>
                    </a:gs>
                  </a:gsLst>
                  <a:lin ang="5400000" scaled="0"/>
                </a:gradFill>
              </a:defRPr>
            </a:lvl1pPr>
            <a:lvl2pPr marL="0" indent="0">
              <a:buFontTx/>
              <a:buNone/>
              <a:defRPr sz="2000"/>
            </a:lvl2pPr>
            <a:lvl3pPr marL="228557" indent="0">
              <a:buNone/>
              <a:defRPr/>
            </a:lvl3pPr>
            <a:lvl4pPr marL="457112" indent="0">
              <a:buNone/>
              <a:defRPr/>
            </a:lvl4pPr>
            <a:lvl5pPr marL="685669" indent="0">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34674382"/>
      </p:ext>
    </p:extLst>
  </p:cSld>
  <p:clrMapOvr>
    <a:masterClrMapping/>
  </p:clrMapOvr>
  <p:transition>
    <p:fade/>
  </p:transition>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4" name="Rectangle 3"/>
          <p:cNvSpPr/>
          <p:nvPr userDrawn="1"/>
        </p:nvSpPr>
        <p:spPr bwMode="auto">
          <a:xfrm>
            <a:off x="1" y="0"/>
            <a:ext cx="12436475" cy="6994525"/>
          </a:xfrm>
          <a:prstGeom prst="rect">
            <a:avLst/>
          </a:prstGeom>
          <a:solidFill>
            <a:schemeClr val="bg1"/>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vert="horz" wrap="square" lIns="77682" tIns="38846" rIns="77682" bIns="38846" numCol="1" rtlCol="0" anchor="ctr" anchorCtr="0" compatLnSpc="1">
            <a:prstTxWarp prst="textNoShape">
              <a:avLst/>
            </a:prstTxWarp>
          </a:bodyPr>
          <a:lstStyle/>
          <a:p>
            <a:pPr marL="0" marR="0" lvl="0" indent="0" algn="ctr" defTabSz="776609" rtl="0" eaLnBrk="1" fontAlgn="auto" latinLnBrk="0" hangingPunct="1">
              <a:lnSpc>
                <a:spcPct val="100000"/>
              </a:lnSpc>
              <a:spcBef>
                <a:spcPts val="0"/>
              </a:spcBef>
              <a:spcAft>
                <a:spcPts val="0"/>
              </a:spcAft>
              <a:buClrTx/>
              <a:buSzTx/>
              <a:buFontTx/>
              <a:buNone/>
              <a:tabLst/>
              <a:defRPr/>
            </a:pPr>
            <a:endParaRPr kumimoji="0" lang="en-US" sz="1785"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2" name="Title 1"/>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246371537"/>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0078D7"/>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0" indent="0">
              <a:spcBef>
                <a:spcPts val="600"/>
              </a:spcBef>
              <a:buFontTx/>
              <a:buNone/>
              <a:defRPr sz="2000"/>
            </a:lvl2pPr>
            <a:lvl3pPr marL="228600" indent="0">
              <a:spcBef>
                <a:spcPts val="600"/>
              </a:spcBef>
              <a:buNone/>
              <a:defRPr/>
            </a:lvl3pPr>
            <a:lvl4pPr marL="457200" indent="0">
              <a:spcBef>
                <a:spcPts val="600"/>
              </a:spcBef>
              <a:buNone/>
              <a:defRPr/>
            </a:lvl4pPr>
            <a:lvl5pPr marL="685800" indent="0">
              <a:spcBef>
                <a:spcPts val="600"/>
              </a:spcBef>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74816850"/>
      </p:ext>
    </p:extLst>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Section Change 48pt Title">
    <p:bg>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a:prstGeom prst="rect">
            <a:avLst/>
          </a:prstGeom>
        </p:spPr>
        <p:txBody>
          <a:bodyPr/>
          <a:lstStyle>
            <a:lvl1pPr marL="0" indent="0">
              <a:buNone/>
              <a:defRPr>
                <a:solidFill>
                  <a:schemeClr val="bg1"/>
                </a:solidFill>
              </a:defRPr>
            </a:lvl1pPr>
          </a:lstStyle>
          <a:p>
            <a:r>
              <a:rPr lang="en-US" dirty="0" smtClean="0"/>
              <a:t>Click icon to add picture</a:t>
            </a:r>
            <a:endParaRPr lang="en-US" dirty="0"/>
          </a:p>
        </p:txBody>
      </p:sp>
      <p:sp>
        <p:nvSpPr>
          <p:cNvPr id="3" name="Text Placeholder 2"/>
          <p:cNvSpPr>
            <a:spLocks noGrp="1"/>
          </p:cNvSpPr>
          <p:nvPr>
            <p:ph type="body" sz="quarter" idx="11"/>
          </p:nvPr>
        </p:nvSpPr>
        <p:spPr>
          <a:xfrm>
            <a:off x="274638" y="1211263"/>
            <a:ext cx="4572000" cy="4572000"/>
          </a:xfrm>
          <a:prstGeom prst="rect">
            <a:avLst/>
          </a:prstGeom>
          <a:solidFill>
            <a:schemeClr val="accent2">
              <a:alpha val="90588"/>
            </a:schemeClr>
          </a:solidFill>
        </p:spPr>
        <p:txBody>
          <a:bodyPr lIns="146304" tIns="91440" rIns="146304" bIns="91440">
            <a:noAutofit/>
          </a:bodyPr>
          <a:lstStyle>
            <a:lvl1pPr marL="0" indent="0" algn="l">
              <a:buNone/>
              <a:defRPr lang="en-US" sz="4799" kern="1200" spc="0" baseline="0" dirty="0" smtClean="0">
                <a:solidFill>
                  <a:schemeClr val="bg1"/>
                </a:solidFill>
                <a:latin typeface="+mj-lt"/>
                <a:ea typeface="+mn-ea"/>
                <a:cs typeface="+mn-cs"/>
              </a:defRPr>
            </a:lvl1pPr>
            <a:lvl2pPr marL="342802" indent="0" algn="l">
              <a:buNone/>
              <a:defRPr sz="4799"/>
            </a:lvl2pPr>
            <a:lvl3pPr marL="571335" indent="0" algn="l">
              <a:buNone/>
              <a:defRPr sz="4799"/>
            </a:lvl3pPr>
            <a:lvl4pPr marL="799868" indent="0" algn="l">
              <a:buNone/>
              <a:defRPr sz="4799"/>
            </a:lvl4pPr>
            <a:lvl5pPr marL="1028401" indent="0" algn="l">
              <a:buNone/>
              <a:defRPr sz="4799"/>
            </a:lvl5pPr>
          </a:lstStyle>
          <a:p>
            <a:pPr marL="0" marR="0" lvl="0" indent="0" algn="l" defTabSz="932563" rtl="0" eaLnBrk="1" fontAlgn="auto" latinLnBrk="0" hangingPunct="1">
              <a:lnSpc>
                <a:spcPct val="90000"/>
              </a:lnSpc>
              <a:spcBef>
                <a:spcPct val="20000"/>
              </a:spcBef>
              <a:spcAft>
                <a:spcPts val="0"/>
              </a:spcAft>
              <a:buClrTx/>
              <a:buSzPct val="90000"/>
              <a:buFont typeface="Arial" pitchFamily="34" charset="0"/>
              <a:buNone/>
              <a:tabLst/>
            </a:pPr>
            <a:r>
              <a:rPr lang="en-US" dirty="0" smtClean="0"/>
              <a:t>Click to edit Master text styles</a:t>
            </a:r>
          </a:p>
        </p:txBody>
      </p:sp>
      <p:sp>
        <p:nvSpPr>
          <p:cNvPr id="5"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bg1"/>
                </a:solidFill>
                <a:latin typeface="+mn-lt"/>
                <a:ea typeface="+mn-ea"/>
                <a:cs typeface="+mn-cs"/>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6"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bg1"/>
                </a:solidFill>
                <a:latin typeface="+mn-lt"/>
                <a:ea typeface="+mn-ea"/>
                <a:cs typeface="+mn-cs"/>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91821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58pt Title/16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accent2"/>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587023824"/>
      </p:ext>
    </p:extLst>
  </p:cSld>
  <p:clrMapOvr>
    <a:masterClrMapping/>
  </p:clrMapOvr>
  <p:transition>
    <p:fade/>
  </p:transition>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58pt Title/16pt Text - 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234041038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58pt Title/16pt Text - Purp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3384866"/>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br>
              <a:rPr lang="en-US" smtClean="0"/>
            </a:br>
            <a:r>
              <a:rPr lang="en-US" smtClean="0"/>
              <a:t>scing elit aenean massa.</a:t>
            </a:r>
            <a:br>
              <a:rPr lang="en-US" smtClean="0"/>
            </a:br>
            <a:r>
              <a:rPr lang="en-US" smtClean="0"/>
              <a:t>Cum sociis natoque.</a:t>
            </a:r>
            <a:endParaRPr lang="en-US"/>
          </a:p>
        </p:txBody>
      </p:sp>
      <p:sp>
        <p:nvSpPr>
          <p:cNvPr id="7" name="Text Placeholder 6"/>
          <p:cNvSpPr>
            <a:spLocks noGrp="1"/>
          </p:cNvSpPr>
          <p:nvPr>
            <p:ph type="body" sz="quarter" idx="12" hasCustomPrompt="1"/>
          </p:nvPr>
        </p:nvSpPr>
        <p:spPr>
          <a:xfrm>
            <a:off x="274638" y="3954463"/>
            <a:ext cx="5486400" cy="2468562"/>
          </a:xfrm>
        </p:spPr>
        <p:txBody>
          <a:bodyPr/>
          <a:lstStyle>
            <a:lvl1pPr marL="0" indent="0">
              <a:lnSpc>
                <a:spcPts val="1800"/>
              </a:lnSpc>
              <a:spcBef>
                <a:spcPts val="1199"/>
              </a:spcBef>
              <a:buNone/>
              <a:defRPr sz="1599" baseline="0">
                <a:solidFill>
                  <a:schemeClr val="bg1"/>
                </a:solidFill>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elit. Nunc et sagittis ligula, non laoreet urna. Aenean porttitor pulvinar lorem, eu accumsan purus mattis nec. Suspendisse eu justo tempus, volutpat velit ut, eleifend velit. </a:t>
            </a:r>
          </a:p>
          <a:p>
            <a:pPr lvl="0"/>
            <a:r>
              <a:rPr lang="en-US" smtClean="0"/>
              <a:t>Cum sociis natoque penatibus et magnis dis parturient montes, nascetur ridiculus mus. Nullam tempus lorem justo, ac placerat neque molestie ut. </a:t>
            </a:r>
            <a:endParaRPr lang="en-US"/>
          </a:p>
        </p:txBody>
      </p:sp>
    </p:spTree>
    <p:extLst>
      <p:ext uri="{BB962C8B-B14F-4D97-AF65-F5344CB8AC3E}">
        <p14:creationId xmlns:p14="http://schemas.microsoft.com/office/powerpoint/2010/main" val="1345855848"/>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58pt Title/24p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accent2"/>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15149278"/>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58pt Title/24pt Text - Orange">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828800"/>
          </a:xfrm>
        </p:spPr>
        <p:txBody>
          <a:bodyPr lIns="146304" tIns="91440" rIns="146304" bIns="91440"/>
          <a:lstStyle>
            <a:lvl1pPr>
              <a:lnSpc>
                <a:spcPts val="6298"/>
              </a:lnSpc>
              <a:defRPr sz="5798" baseline="0">
                <a:solidFill>
                  <a:schemeClr val="bg1"/>
                </a:solidFill>
              </a:defRPr>
            </a:lvl1pPr>
          </a:lstStyle>
          <a:p>
            <a:r>
              <a:rPr lang="en-US" smtClean="0"/>
              <a:t>Lorem ipsum dolor sit</a:t>
            </a:r>
            <a:br>
              <a:rPr lang="en-US" smtClean="0"/>
            </a:br>
            <a:r>
              <a:rPr lang="en-US" smtClean="0"/>
              <a:t>amet, consectetuer adipi.</a:t>
            </a:r>
            <a:endParaRPr lang="en-US"/>
          </a:p>
        </p:txBody>
      </p:sp>
      <p:sp>
        <p:nvSpPr>
          <p:cNvPr id="7" name="Text Placeholder 6"/>
          <p:cNvSpPr>
            <a:spLocks noGrp="1"/>
          </p:cNvSpPr>
          <p:nvPr>
            <p:ph type="body" sz="quarter" idx="12" hasCustomPrompt="1"/>
          </p:nvPr>
        </p:nvSpPr>
        <p:spPr>
          <a:xfrm>
            <a:off x="274639" y="2857192"/>
            <a:ext cx="7670052" cy="3474397"/>
          </a:xfrm>
        </p:spPr>
        <p:txBody>
          <a:bodyPr/>
          <a:lstStyle>
            <a:lvl1pPr marL="0" indent="0">
              <a:lnSpc>
                <a:spcPts val="2600"/>
              </a:lnSpc>
              <a:spcBef>
                <a:spcPts val="3001"/>
              </a:spcBef>
              <a:buNone/>
              <a:defRPr sz="2400" baseline="0">
                <a:solidFill>
                  <a:schemeClr val="bg1"/>
                </a:solidFill>
                <a:latin typeface="+mn-lt"/>
              </a:defRPr>
            </a:lvl1pPr>
            <a:lvl2pPr marL="0" indent="0">
              <a:lnSpc>
                <a:spcPts val="1800"/>
              </a:lnSpc>
              <a:spcBef>
                <a:spcPts val="1199"/>
              </a:spcBef>
              <a:buNone/>
              <a:defRPr sz="1599"/>
            </a:lvl2pPr>
            <a:lvl3pPr marL="0" indent="0">
              <a:lnSpc>
                <a:spcPts val="1800"/>
              </a:lnSpc>
              <a:spcBef>
                <a:spcPts val="1199"/>
              </a:spcBef>
              <a:buNone/>
              <a:defRPr sz="1599"/>
            </a:lvl3pPr>
            <a:lvl4pPr marL="0" indent="0">
              <a:lnSpc>
                <a:spcPts val="1800"/>
              </a:lnSpc>
              <a:spcBef>
                <a:spcPts val="1199"/>
              </a:spcBef>
              <a:buNone/>
              <a:defRPr sz="1599"/>
            </a:lvl4pPr>
            <a:lvl5pPr marL="0" indent="0">
              <a:lnSpc>
                <a:spcPts val="1800"/>
              </a:lnSpc>
              <a:spcBef>
                <a:spcPts val="1199"/>
              </a:spcBef>
              <a:buNone/>
              <a:defRPr sz="1599"/>
            </a:lvl5pPr>
          </a:lstStyle>
          <a:p>
            <a:pPr lvl="0"/>
            <a:r>
              <a:rPr lang="en-US" smtClean="0"/>
              <a:t>Lorem ipsum dolor sit amet, consectetur adipiscing </a:t>
            </a:r>
            <a:br>
              <a:rPr lang="en-US" smtClean="0"/>
            </a:br>
            <a:r>
              <a:rPr lang="en-US" smtClean="0"/>
              <a:t>elit. Nunc et sagittis ligula, non laoreet urna. </a:t>
            </a:r>
          </a:p>
          <a:p>
            <a:pPr lvl="0"/>
            <a:r>
              <a:rPr lang="en-US" smtClean="0"/>
              <a:t>Aenean porttitor pulvinar lorem, eu accumsan purus mattis nec. Suspendisse eu justo tempus. </a:t>
            </a:r>
          </a:p>
          <a:p>
            <a:pPr lvl="0"/>
            <a:r>
              <a:rPr lang="en-US" smtClean="0"/>
              <a:t>Cum sociis natoque penatibus et magnis dis parturient montes, nascetur ridiculus mus.</a:t>
            </a:r>
            <a:endParaRPr lang="en-US"/>
          </a:p>
        </p:txBody>
      </p:sp>
    </p:spTree>
    <p:extLst>
      <p:ext uri="{BB962C8B-B14F-4D97-AF65-F5344CB8AC3E}">
        <p14:creationId xmlns:p14="http://schemas.microsoft.com/office/powerpoint/2010/main" val="3927933349"/>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58pt Title/26pt Bullet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smtClean="0"/>
              <a:t>Lorem ipsum dolor sit.</a:t>
            </a:r>
            <a:endParaRPr lang="en-US"/>
          </a:p>
        </p:txBody>
      </p:sp>
      <p:sp>
        <p:nvSpPr>
          <p:cNvPr id="8" name="Text Placeholder 7"/>
          <p:cNvSpPr>
            <a:spLocks noGrp="1"/>
          </p:cNvSpPr>
          <p:nvPr>
            <p:ph type="body" sz="quarter" idx="13" hasCustomPrompt="1"/>
          </p:nvPr>
        </p:nvSpPr>
        <p:spPr>
          <a:xfrm>
            <a:off x="274639" y="2125665"/>
            <a:ext cx="9144000" cy="4082870"/>
          </a:xfrm>
        </p:spPr>
        <p:txBody>
          <a:bodyPr/>
          <a:lstStyle>
            <a:lvl1pPr marL="233298" indent="-233298">
              <a:spcBef>
                <a:spcPts val="1199"/>
              </a:spcBef>
              <a:defRPr sz="2600">
                <a:latin typeface="+mn-lt"/>
              </a:defRPr>
            </a:lvl1pPr>
            <a:lvl2pPr marL="690369" indent="-233298">
              <a:spcBef>
                <a:spcPts val="1199"/>
              </a:spcBef>
              <a:buSzPct val="100000"/>
              <a:buFont typeface="Segoe UI" pitchFamily="34" charset="0"/>
              <a:buChar char="‐"/>
              <a:defRPr/>
            </a:lvl2pPr>
            <a:lvl3pPr marL="1147442" indent="-233298">
              <a:spcBef>
                <a:spcPts val="1199"/>
              </a:spcBef>
              <a:buFont typeface="Wingdings" pitchFamily="2" charset="2"/>
              <a:buChar char="§"/>
              <a:defRPr/>
            </a:lvl3pPr>
            <a:lvl4pPr marL="1599752" indent="-342804">
              <a:spcBef>
                <a:spcPts val="1199"/>
              </a:spcBef>
              <a:buFont typeface="+mj-lt"/>
              <a:buAutoNum type="arabicPeriod"/>
              <a:defRPr/>
            </a:lvl4pPr>
            <a:lvl5pPr marL="1945730" indent="-342804">
              <a:spcBef>
                <a:spcPts val="1199"/>
              </a:spcBef>
              <a:buFont typeface="+mj-lt"/>
              <a:buAutoNum type="alphaLcParenR"/>
              <a:defRPr/>
            </a:lvl5pPr>
          </a:lstStyle>
          <a:p>
            <a:pPr lvl="0"/>
            <a:r>
              <a:rPr lang="en-US" smtClean="0"/>
              <a:t>Lorem ipsum dolor sit amet, consectetur adipiscing </a:t>
            </a:r>
            <a:br>
              <a:rPr lang="en-US" smtClean="0"/>
            </a:br>
            <a:r>
              <a:rPr lang="en-US" smtClean="0"/>
              <a:t>elit. Nunc et sagittis ligula</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010269128"/>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63pt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1" y="264964"/>
            <a:ext cx="9143999" cy="1097302"/>
          </a:xfrm>
        </p:spPr>
        <p:txBody>
          <a:bodyPr lIns="146304" tIns="91440" rIns="146304" bIns="91440"/>
          <a:lstStyle>
            <a:lvl1pPr>
              <a:lnSpc>
                <a:spcPts val="6298"/>
              </a:lnSpc>
              <a:defRPr sz="5798" baseline="0">
                <a:solidFill>
                  <a:schemeClr val="accent2"/>
                </a:solidFill>
              </a:defRPr>
            </a:lvl1pPr>
          </a:lstStyle>
          <a:p>
            <a:r>
              <a:rPr lang="en-US" smtClean="0"/>
              <a:t>Lorem ipsum dolor sit.</a:t>
            </a:r>
            <a:endParaRPr lang="en-US"/>
          </a:p>
        </p:txBody>
      </p:sp>
    </p:spTree>
    <p:extLst>
      <p:ext uri="{BB962C8B-B14F-4D97-AF65-F5344CB8AC3E}">
        <p14:creationId xmlns:p14="http://schemas.microsoft.com/office/powerpoint/2010/main" val="1444554350"/>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2_24pt Title/36pt Header">
    <p:spTree>
      <p:nvGrpSpPr>
        <p:cNvPr id="1" name=""/>
        <p:cNvGrpSpPr/>
        <p:nvPr/>
      </p:nvGrpSpPr>
      <p:grpSpPr>
        <a:xfrm>
          <a:off x="0" y="0"/>
          <a:ext cx="0" cy="0"/>
          <a:chOff x="0" y="0"/>
          <a:chExt cx="0" cy="0"/>
        </a:xfrm>
      </p:grpSpPr>
      <p:sp>
        <p:nvSpPr>
          <p:cNvPr id="6" name="Text Placeholder 4"/>
          <p:cNvSpPr>
            <a:spLocks noGrp="1"/>
          </p:cNvSpPr>
          <p:nvPr>
            <p:ph type="body" sz="quarter" idx="11"/>
          </p:nvPr>
        </p:nvSpPr>
        <p:spPr>
          <a:xfrm>
            <a:off x="274638" y="1582680"/>
            <a:ext cx="6400800" cy="507831"/>
          </a:xfrm>
        </p:spPr>
        <p:txBody>
          <a:bodyPr lIns="182880" rIns="182880"/>
          <a:lstStyle>
            <a:lvl1pPr marL="0" indent="0">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9" name="Text Placeholder 4"/>
          <p:cNvSpPr>
            <a:spLocks noGrp="1"/>
          </p:cNvSpPr>
          <p:nvPr>
            <p:ph type="body" sz="quarter" idx="10"/>
          </p:nvPr>
        </p:nvSpPr>
        <p:spPr>
          <a:xfrm>
            <a:off x="274820"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283226433"/>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_36pt Header w/Subtext">
    <p:spTree>
      <p:nvGrpSpPr>
        <p:cNvPr id="1" name=""/>
        <p:cNvGrpSpPr/>
        <p:nvPr/>
      </p:nvGrpSpPr>
      <p:grpSpPr>
        <a:xfrm>
          <a:off x="0" y="0"/>
          <a:ext cx="0" cy="0"/>
          <a:chOff x="0" y="0"/>
          <a:chExt cx="0" cy="0"/>
        </a:xfrm>
      </p:grpSpPr>
      <p:sp>
        <p:nvSpPr>
          <p:cNvPr id="8" name="Text Placeholder 4"/>
          <p:cNvSpPr>
            <a:spLocks noGrp="1"/>
          </p:cNvSpPr>
          <p:nvPr>
            <p:ph type="body" sz="quarter" idx="11"/>
          </p:nvPr>
        </p:nvSpPr>
        <p:spPr>
          <a:xfrm>
            <a:off x="274642" y="355514"/>
            <a:ext cx="6400799"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11" name="Text Placeholder 10"/>
          <p:cNvSpPr>
            <a:spLocks noGrp="1"/>
          </p:cNvSpPr>
          <p:nvPr>
            <p:ph type="body" sz="quarter" idx="14"/>
          </p:nvPr>
        </p:nvSpPr>
        <p:spPr>
          <a:xfrm>
            <a:off x="274640" y="2125663"/>
            <a:ext cx="3200430" cy="2743200"/>
          </a:xfrm>
        </p:spPr>
        <p:txBody>
          <a:bodyPr/>
          <a:lstStyle>
            <a:lvl1pPr marL="0" indent="0">
              <a:lnSpc>
                <a:spcPct val="100000"/>
              </a:lnSpc>
              <a:spcBef>
                <a:spcPts val="0"/>
              </a:spcBef>
              <a:spcAft>
                <a:spcPts val="3001"/>
              </a:spcAft>
              <a:buNone/>
              <a:defRPr sz="1800">
                <a:latin typeface="+mn-lt"/>
              </a:defRPr>
            </a:lvl1pPr>
            <a:lvl2pPr marL="3174" indent="0">
              <a:lnSpc>
                <a:spcPts val="1449"/>
              </a:lnSpc>
              <a:spcBef>
                <a:spcPts val="0"/>
              </a:spcBef>
              <a:spcAft>
                <a:spcPts val="1199"/>
              </a:spcAft>
              <a:buNone/>
              <a:defRPr sz="1299" b="1"/>
            </a:lvl2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340206133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65760" y="1371600"/>
            <a:ext cx="11704320" cy="2043636"/>
          </a:xfrm>
        </p:spPr>
        <p:txBody>
          <a:bodyPr>
            <a:spAutoFit/>
          </a:bodyPr>
          <a:lstStyle>
            <a:lvl1pPr marL="0" indent="0">
              <a:spcBef>
                <a:spcPts val="600"/>
              </a:spcBef>
              <a:buNone/>
              <a:defRPr sz="2800" spc="-30" baseline="0">
                <a:solidFill>
                  <a:srgbClr val="0072C6"/>
                </a:solidFill>
                <a:latin typeface="+mj-lt"/>
              </a:defRPr>
            </a:lvl1pPr>
            <a:lvl2pPr marL="228600" indent="-228600">
              <a:spcBef>
                <a:spcPts val="600"/>
              </a:spcBef>
              <a:buFont typeface="Arial" charset="0"/>
              <a:buChar char="•"/>
              <a:defRPr sz="2000"/>
            </a:lvl2pPr>
            <a:lvl3pPr marL="457200" indent="-228600">
              <a:spcBef>
                <a:spcPts val="600"/>
              </a:spcBef>
              <a:buFont typeface="Arial" charset="0"/>
              <a:buChar char="•"/>
              <a:defRPr/>
            </a:lvl3pPr>
            <a:lvl4pPr marL="685800" indent="-228600">
              <a:spcBef>
                <a:spcPts val="600"/>
              </a:spcBef>
              <a:buFont typeface="Arial" charset="0"/>
              <a:buChar char="•"/>
              <a:defRPr/>
            </a:lvl4pPr>
            <a:lvl5pPr marL="914400" indent="-228600">
              <a:spcBef>
                <a:spcPts val="600"/>
              </a:spcBef>
              <a:buFont typeface="Arial" charset="0"/>
              <a:buChar cha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43985228"/>
      </p:ext>
    </p:extLst>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Image &amp; 54pt title">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2"/>
            <a:ext cx="12436475" cy="6994526"/>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2" name="Title 1"/>
          <p:cNvSpPr>
            <a:spLocks noGrp="1"/>
          </p:cNvSpPr>
          <p:nvPr>
            <p:ph type="title"/>
          </p:nvPr>
        </p:nvSpPr>
        <p:spPr>
          <a:xfrm>
            <a:off x="274641" y="752477"/>
            <a:ext cx="11612563" cy="5305084"/>
          </a:xfrm>
        </p:spPr>
        <p:txBody>
          <a:bodyPr/>
          <a:lstStyle>
            <a:lvl1pPr>
              <a:defRPr>
                <a:solidFill>
                  <a:schemeClr val="accent2"/>
                </a:solidFill>
              </a:defRPr>
            </a:lvl1pPr>
          </a:lstStyle>
          <a:p>
            <a:r>
              <a:rPr lang="en-US" smtClean="0"/>
              <a:t>Click to edit Master title style</a:t>
            </a:r>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FFFFFF"/>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5" name="Slide Number Placeholder 4"/>
          <p:cNvSpPr>
            <a:spLocks noGrp="1"/>
          </p:cNvSpPr>
          <p:nvPr>
            <p:ph type="sldNum" sz="quarter" idx="12"/>
          </p:nvPr>
        </p:nvSpPr>
        <p:spPr/>
        <p:txBody>
          <a:bodyPr/>
          <a:lstStyle>
            <a:lvl1pPr>
              <a:defRPr>
                <a:solidFill>
                  <a:schemeClr val="bg1"/>
                </a:solidFill>
              </a:defRPr>
            </a:lvl1pPr>
          </a:lstStyle>
          <a:p>
            <a:pPr marL="0" marR="0" lvl="0" indent="0" algn="r" defTabSz="932597"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FFFFFF"/>
                </a:solidFill>
                <a:effectLst/>
                <a:uLnTx/>
                <a:uFillTx/>
                <a:latin typeface="Segoe UI"/>
                <a:ea typeface="+mn-ea"/>
                <a:cs typeface="+mn-cs"/>
              </a:rPr>
              <a:pPr marL="0" marR="0" lvl="0" indent="0" algn="r" defTabSz="932597"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FFFFFF"/>
              </a:solidFill>
              <a:effectLst/>
              <a:uLnTx/>
              <a:uFillTx/>
              <a:latin typeface="Segoe UI"/>
              <a:ea typeface="+mn-ea"/>
              <a:cs typeface="+mn-cs"/>
            </a:endParaRPr>
          </a:p>
        </p:txBody>
      </p:sp>
    </p:spTree>
    <p:extLst>
      <p:ext uri="{BB962C8B-B14F-4D97-AF65-F5344CB8AC3E}">
        <p14:creationId xmlns:p14="http://schemas.microsoft.com/office/powerpoint/2010/main" val="1132779097"/>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ategories">
    <p:spTree>
      <p:nvGrpSpPr>
        <p:cNvPr id="1" name=""/>
        <p:cNvGrpSpPr/>
        <p:nvPr/>
      </p:nvGrpSpPr>
      <p:grpSpPr>
        <a:xfrm>
          <a:off x="0" y="0"/>
          <a:ext cx="0" cy="0"/>
          <a:chOff x="0" y="0"/>
          <a:chExt cx="0" cy="0"/>
        </a:xfrm>
      </p:grpSpPr>
      <p:sp>
        <p:nvSpPr>
          <p:cNvPr id="11" name="Text Placeholder 4"/>
          <p:cNvSpPr>
            <a:spLocks noGrp="1"/>
          </p:cNvSpPr>
          <p:nvPr>
            <p:ph type="body" sz="quarter" idx="10"/>
          </p:nvPr>
        </p:nvSpPr>
        <p:spPr>
          <a:xfrm>
            <a:off x="274638" y="2674311"/>
            <a:ext cx="8229574" cy="523202"/>
          </a:xfrm>
        </p:spPr>
        <p:txBody>
          <a:bodyPr lIns="182880"/>
          <a:lstStyle>
            <a:lvl1pPr marL="0" indent="0">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
        <p:nvSpPr>
          <p:cNvPr id="12" name="Text Placeholder 4"/>
          <p:cNvSpPr>
            <a:spLocks noGrp="1"/>
          </p:cNvSpPr>
          <p:nvPr>
            <p:ph type="body" sz="quarter" idx="11"/>
          </p:nvPr>
        </p:nvSpPr>
        <p:spPr>
          <a:xfrm>
            <a:off x="274639" y="355514"/>
            <a:ext cx="8229574" cy="629914"/>
          </a:xfrm>
        </p:spPr>
        <p:txBody>
          <a:bodyPr lIns="146304" tIns="109728" rIns="146304" bIns="109728" anchor="t" anchorCtr="0"/>
          <a:lstStyle>
            <a:lvl1pPr marL="0" indent="0">
              <a:lnSpc>
                <a:spcPts val="3599"/>
              </a:lnSpc>
              <a:buFontTx/>
              <a:buNone/>
              <a:defRPr sz="35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4" name="Text Placeholder 11"/>
          <p:cNvSpPr>
            <a:spLocks noGrp="1" noChangeAspect="1"/>
          </p:cNvSpPr>
          <p:nvPr>
            <p:ph type="body" sz="quarter" idx="13"/>
          </p:nvPr>
        </p:nvSpPr>
        <p:spPr>
          <a:xfrm>
            <a:off x="274638"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1" name="Text Placeholder 11"/>
          <p:cNvSpPr>
            <a:spLocks noGrp="1" noChangeAspect="1"/>
          </p:cNvSpPr>
          <p:nvPr>
            <p:ph type="body" sz="quarter" idx="20"/>
          </p:nvPr>
        </p:nvSpPr>
        <p:spPr>
          <a:xfrm>
            <a:off x="326188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2" name="Text Placeholder 11"/>
          <p:cNvSpPr>
            <a:spLocks noGrp="1" noChangeAspect="1"/>
          </p:cNvSpPr>
          <p:nvPr>
            <p:ph type="body" sz="quarter" idx="21"/>
          </p:nvPr>
        </p:nvSpPr>
        <p:spPr>
          <a:xfrm>
            <a:off x="6249121"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
        <p:nvSpPr>
          <p:cNvPr id="33" name="Text Placeholder 11"/>
          <p:cNvSpPr>
            <a:spLocks noGrp="1" noChangeAspect="1"/>
          </p:cNvSpPr>
          <p:nvPr>
            <p:ph type="body" sz="quarter" idx="22"/>
          </p:nvPr>
        </p:nvSpPr>
        <p:spPr>
          <a:xfrm>
            <a:off x="9236360" y="3771579"/>
            <a:ext cx="2742914" cy="2743200"/>
          </a:xfrm>
          <a:noFill/>
        </p:spPr>
        <p:txBody>
          <a:bodyPr lIns="182880" tIns="146304" rIns="182880" bIns="146304" anchor="b" anchorCtr="0">
            <a:noAutofit/>
          </a:bodyPr>
          <a:lstStyle>
            <a:lvl1pPr marL="0" indent="0">
              <a:lnSpc>
                <a:spcPct val="100000"/>
              </a:lnSpc>
              <a:spcBef>
                <a:spcPts val="600"/>
              </a:spcBef>
              <a:buFontTx/>
              <a:buNone/>
              <a:defRPr sz="2400">
                <a:solidFill>
                  <a:schemeClr val="bg1"/>
                </a:solidFill>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smtClean="0"/>
              <a:t>Click to edit Master text styles</a:t>
            </a:r>
          </a:p>
        </p:txBody>
      </p:sp>
    </p:spTree>
    <p:extLst>
      <p:ext uri="{BB962C8B-B14F-4D97-AF65-F5344CB8AC3E}">
        <p14:creationId xmlns:p14="http://schemas.microsoft.com/office/powerpoint/2010/main" val="3830738678"/>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2_40pt Header &amp; 24pt Title Box">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solidFill>
                  <a:srgbClr val="505050"/>
                </a:solidFill>
              </a:defRPr>
            </a:lvl1pPr>
          </a:lstStyle>
          <a:p>
            <a:r>
              <a:rPr lang="en-US" dirty="0" smtClean="0"/>
              <a:t>Click icon to add picture</a:t>
            </a:r>
            <a:endParaRPr lang="en-US" dirty="0"/>
          </a:p>
        </p:txBody>
      </p:sp>
      <p:sp>
        <p:nvSpPr>
          <p:cNvPr id="9" name="Text Placeholder 8"/>
          <p:cNvSpPr>
            <a:spLocks noGrp="1"/>
          </p:cNvSpPr>
          <p:nvPr>
            <p:ph type="body" sz="quarter" idx="14"/>
          </p:nvPr>
        </p:nvSpPr>
        <p:spPr>
          <a:xfrm>
            <a:off x="274638" y="1242535"/>
            <a:ext cx="5029200" cy="5029200"/>
          </a:xfrm>
        </p:spPr>
        <p:txBody>
          <a:bodyPr lIns="146304" tIns="91440" rIns="146304" bIns="91440"/>
          <a:lstStyle>
            <a:lvl1pPr marL="0" indent="0">
              <a:lnSpc>
                <a:spcPts val="2900"/>
              </a:lnSpc>
              <a:spcBef>
                <a:spcPts val="0"/>
              </a:spcBef>
              <a:spcAft>
                <a:spcPts val="2400"/>
              </a:spcAft>
              <a:buNone/>
              <a:defRPr lang="en-US" sz="2400" kern="1200" spc="0" baseline="0">
                <a:solidFill>
                  <a:schemeClr val="bg1"/>
                </a:solidFill>
                <a:latin typeface="+mj-lt"/>
                <a:ea typeface="+mn-ea"/>
                <a:cs typeface="+mn-cs"/>
              </a:defRPr>
            </a:lvl1pPr>
            <a:lvl2pPr marL="342804" indent="0">
              <a:buNone/>
              <a:defRPr/>
            </a:lvl2pPr>
            <a:lvl3pPr marL="571340" indent="0">
              <a:buNone/>
              <a:defRPr/>
            </a:lvl3pPr>
            <a:lvl4pPr marL="799876" indent="0">
              <a:buNone/>
              <a:defRPr/>
            </a:lvl4pPr>
            <a:lvl5pPr marL="1028412" indent="0">
              <a:buNone/>
              <a:defRPr/>
            </a:lvl5pPr>
          </a:lstStyle>
          <a:p>
            <a:pPr marL="0" marR="0" lvl="0"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932481"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a:p>
        </p:txBody>
      </p:sp>
    </p:spTree>
    <p:extLst>
      <p:ext uri="{BB962C8B-B14F-4D97-AF65-F5344CB8AC3E}">
        <p14:creationId xmlns:p14="http://schemas.microsoft.com/office/powerpoint/2010/main" val="3062234197"/>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_24pt Title">
    <p:spTree>
      <p:nvGrpSpPr>
        <p:cNvPr id="1" name=""/>
        <p:cNvGrpSpPr/>
        <p:nvPr/>
      </p:nvGrpSpPr>
      <p:grpSpPr>
        <a:xfrm>
          <a:off x="0" y="0"/>
          <a:ext cx="0" cy="0"/>
          <a:chOff x="0" y="0"/>
          <a:chExt cx="0" cy="0"/>
        </a:xfrm>
      </p:grpSpPr>
      <p:sp>
        <p:nvSpPr>
          <p:cNvPr id="9" name="Text Placeholder 4"/>
          <p:cNvSpPr>
            <a:spLocks noGrp="1"/>
          </p:cNvSpPr>
          <p:nvPr>
            <p:ph type="body" sz="quarter" idx="10"/>
          </p:nvPr>
        </p:nvSpPr>
        <p:spPr>
          <a:xfrm>
            <a:off x="274820"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27111422"/>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2_24pt Title/48pt header">
    <p:spTree>
      <p:nvGrpSpPr>
        <p:cNvPr id="1" name=""/>
        <p:cNvGrpSpPr/>
        <p:nvPr/>
      </p:nvGrpSpPr>
      <p:grpSpPr>
        <a:xfrm>
          <a:off x="0" y="0"/>
          <a:ext cx="0" cy="0"/>
          <a:chOff x="0" y="0"/>
          <a:chExt cx="0" cy="0"/>
        </a:xfrm>
      </p:grpSpPr>
      <p:sp>
        <p:nvSpPr>
          <p:cNvPr id="6" name="Text Placeholder 4"/>
          <p:cNvSpPr>
            <a:spLocks noGrp="1"/>
          </p:cNvSpPr>
          <p:nvPr>
            <p:ph type="body" sz="quarter" idx="13"/>
          </p:nvPr>
        </p:nvSpPr>
        <p:spPr>
          <a:xfrm>
            <a:off x="259556" y="1499851"/>
            <a:ext cx="8244658" cy="677108"/>
          </a:xfrm>
        </p:spPr>
        <p:txBody>
          <a:bodyPr lIns="146304" tIns="91440" rIns="146304" bIns="91440"/>
          <a:lstStyle>
            <a:lvl1pPr marL="0" indent="0">
              <a:lnSpc>
                <a:spcPct val="90000"/>
              </a:lnSpc>
              <a:buFontTx/>
              <a:buNone/>
              <a:defRPr sz="4799">
                <a:solidFill>
                  <a:schemeClr val="tx2"/>
                </a:solidFill>
                <a:latin typeface="+mj-lt"/>
              </a:defRPr>
            </a:lvl1pPr>
            <a:lvl2pPr marL="342772" indent="0">
              <a:buFontTx/>
              <a:buNone/>
              <a:defRPr sz="3599">
                <a:latin typeface="Segoe Pro Light"/>
              </a:defRPr>
            </a:lvl2pPr>
            <a:lvl3pPr marL="571285" indent="0">
              <a:buFontTx/>
              <a:buNone/>
              <a:defRPr sz="3599">
                <a:latin typeface="Segoe Pro Light"/>
              </a:defRPr>
            </a:lvl3pPr>
            <a:lvl4pPr marL="799797" indent="0">
              <a:buFontTx/>
              <a:buNone/>
              <a:defRPr sz="3599">
                <a:latin typeface="Segoe Pro Light"/>
              </a:defRPr>
            </a:lvl4pPr>
            <a:lvl5pPr marL="1028310" indent="0">
              <a:buFontTx/>
              <a:buNone/>
              <a:defRPr sz="3599">
                <a:latin typeface="Segoe Pro Light"/>
              </a:defRPr>
            </a:lvl5pPr>
          </a:lstStyle>
          <a:p>
            <a:pPr lvl="0"/>
            <a:r>
              <a:rPr lang="en-US" smtClean="0"/>
              <a:t>Click to edit Master text styles</a:t>
            </a:r>
          </a:p>
        </p:txBody>
      </p:sp>
      <p:sp>
        <p:nvSpPr>
          <p:cNvPr id="10" name="Text Placeholder 4"/>
          <p:cNvSpPr>
            <a:spLocks noGrp="1"/>
          </p:cNvSpPr>
          <p:nvPr>
            <p:ph type="body" sz="quarter" idx="10"/>
          </p:nvPr>
        </p:nvSpPr>
        <p:spPr>
          <a:xfrm>
            <a:off x="274821" y="375660"/>
            <a:ext cx="6400614"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Tree>
    <p:extLst>
      <p:ext uri="{BB962C8B-B14F-4D97-AF65-F5344CB8AC3E}">
        <p14:creationId xmlns:p14="http://schemas.microsoft.com/office/powerpoint/2010/main" val="3171681074"/>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2_8 Categories">
    <p:spTree>
      <p:nvGrpSpPr>
        <p:cNvPr id="1" name=""/>
        <p:cNvGrpSpPr/>
        <p:nvPr/>
      </p:nvGrpSpPr>
      <p:grpSpPr>
        <a:xfrm>
          <a:off x="0" y="0"/>
          <a:ext cx="0" cy="0"/>
          <a:chOff x="0" y="0"/>
          <a:chExt cx="0" cy="0"/>
        </a:xfrm>
      </p:grpSpPr>
      <p:sp>
        <p:nvSpPr>
          <p:cNvPr id="2" name="Text Placeholder 4"/>
          <p:cNvSpPr>
            <a:spLocks noGrp="1"/>
          </p:cNvSpPr>
          <p:nvPr>
            <p:ph type="body" sz="quarter" idx="10"/>
          </p:nvPr>
        </p:nvSpPr>
        <p:spPr>
          <a:xfrm>
            <a:off x="274820" y="375660"/>
            <a:ext cx="6400613" cy="457195"/>
          </a:xfrm>
        </p:spPr>
        <p:txBody>
          <a:bodyPr lIns="182880" tIns="146304" rIns="182880" bIns="146304" anchor="ctr" anchorCtr="0"/>
          <a:lstStyle>
            <a:lvl1pPr marL="0" indent="0">
              <a:lnSpc>
                <a:spcPts val="2800"/>
              </a:lnSpc>
              <a:spcBef>
                <a:spcPts val="0"/>
              </a:spcBef>
              <a:buFontTx/>
              <a:buNone/>
              <a:defRPr sz="2400">
                <a:solidFill>
                  <a:schemeClr val="tx2"/>
                </a:solidFill>
                <a:latin typeface="+mj-lt"/>
              </a:defRPr>
            </a:lvl1pPr>
            <a:lvl2pPr marL="342772" indent="0">
              <a:buFontTx/>
              <a:buNone/>
              <a:defRPr sz="2400">
                <a:latin typeface="Segoe Pro Light"/>
              </a:defRPr>
            </a:lvl2pPr>
            <a:lvl3pPr marL="571285" indent="0">
              <a:buFontTx/>
              <a:buNone/>
              <a:defRPr sz="2400">
                <a:latin typeface="Segoe Pro Light"/>
              </a:defRPr>
            </a:lvl3pPr>
            <a:lvl4pPr marL="799797" indent="0">
              <a:buFontTx/>
              <a:buNone/>
              <a:defRPr sz="2400">
                <a:latin typeface="Segoe Pro Light"/>
              </a:defRPr>
            </a:lvl4pPr>
            <a:lvl5pPr marL="1028310" indent="0">
              <a:buFontTx/>
              <a:buNone/>
              <a:defRPr sz="2400">
                <a:latin typeface="Segoe Pro Light"/>
              </a:defRPr>
            </a:lvl5pPr>
          </a:lstStyle>
          <a:p>
            <a:pPr lvl="0"/>
            <a:r>
              <a:rPr lang="en-US" smtClean="0"/>
              <a:t>Click to edit Master text styles</a:t>
            </a:r>
          </a:p>
        </p:txBody>
      </p:sp>
      <p:sp>
        <p:nvSpPr>
          <p:cNvPr id="27" name="Text Placeholder 26"/>
          <p:cNvSpPr>
            <a:spLocks noGrp="1"/>
          </p:cNvSpPr>
          <p:nvPr>
            <p:ph type="body" sz="quarter" idx="29" hasCustomPrompt="1"/>
          </p:nvPr>
        </p:nvSpPr>
        <p:spPr>
          <a:xfrm>
            <a:off x="823336" y="1091909"/>
            <a:ext cx="2743200"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a:t>
            </a:r>
            <a:r>
              <a:rPr lang="en-US" smtClean="0"/>
              <a:t>to edit </a:t>
            </a:r>
            <a:r>
              <a:rPr lang="en-US" dirty="0" smtClean="0"/>
              <a:t/>
            </a:r>
            <a:br>
              <a:rPr lang="en-US" dirty="0" smtClean="0"/>
            </a:br>
            <a:r>
              <a:rPr lang="en-US" dirty="0" smtClean="0"/>
              <a:t>Master text styles</a:t>
            </a:r>
          </a:p>
        </p:txBody>
      </p:sp>
      <p:sp>
        <p:nvSpPr>
          <p:cNvPr id="28" name="Text Placeholder 26"/>
          <p:cNvSpPr>
            <a:spLocks noGrp="1"/>
          </p:cNvSpPr>
          <p:nvPr>
            <p:ph type="body" sz="quarter" idx="30" hasCustomPrompt="1"/>
          </p:nvPr>
        </p:nvSpPr>
        <p:spPr>
          <a:xfrm>
            <a:off x="368854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0" name="Text Placeholder 26"/>
          <p:cNvSpPr>
            <a:spLocks noGrp="1"/>
          </p:cNvSpPr>
          <p:nvPr>
            <p:ph type="body" sz="quarter" idx="32" hasCustomPrompt="1"/>
          </p:nvPr>
        </p:nvSpPr>
        <p:spPr>
          <a:xfrm>
            <a:off x="6553462"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2" name="Text Placeholder 26"/>
          <p:cNvSpPr>
            <a:spLocks noGrp="1"/>
          </p:cNvSpPr>
          <p:nvPr>
            <p:ph type="body" sz="quarter" idx="33" hasCustomPrompt="1"/>
          </p:nvPr>
        </p:nvSpPr>
        <p:spPr>
          <a:xfrm>
            <a:off x="9418383" y="1091909"/>
            <a:ext cx="2742914" cy="2743200"/>
          </a:xfrm>
        </p:spPr>
        <p:txBody>
          <a:bodyPr lIns="146304" tIns="91440" rIns="146304" bIns="91440">
            <a:noAutofit/>
          </a:bodyPr>
          <a:lstStyle>
            <a:lvl1pPr marL="0" indent="0">
              <a:buFontTx/>
              <a:buNone/>
              <a:defRPr sz="2400">
                <a:solidFill>
                  <a:schemeClr val="tx2"/>
                </a:solidFill>
                <a:latin typeface="+mj-lt"/>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7" name="Text Placeholder 26"/>
          <p:cNvSpPr>
            <a:spLocks noGrp="1"/>
          </p:cNvSpPr>
          <p:nvPr>
            <p:ph type="body" sz="quarter" idx="38" hasCustomPrompt="1"/>
          </p:nvPr>
        </p:nvSpPr>
        <p:spPr>
          <a:xfrm>
            <a:off x="823336" y="3954458"/>
            <a:ext cx="2743200" cy="2560671"/>
          </a:xfrm>
        </p:spPr>
        <p:txBody>
          <a:bodyPr lIns="182880" tIns="146304" bIns="146304">
            <a:noAutofit/>
          </a:bodyPr>
          <a:lstStyle>
            <a:lvl1pPr marL="0" indent="0">
              <a:lnSpc>
                <a:spcPct val="9000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43" name="Text Placeholder 26"/>
          <p:cNvSpPr>
            <a:spLocks noGrp="1"/>
          </p:cNvSpPr>
          <p:nvPr>
            <p:ph type="body" sz="quarter" idx="39" hasCustomPrompt="1"/>
          </p:nvPr>
        </p:nvSpPr>
        <p:spPr>
          <a:xfrm>
            <a:off x="3688627"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45" name="Text Placeholder 26"/>
          <p:cNvSpPr>
            <a:spLocks noGrp="1"/>
          </p:cNvSpPr>
          <p:nvPr>
            <p:ph type="body" sz="quarter" idx="41" hasCustomPrompt="1"/>
          </p:nvPr>
        </p:nvSpPr>
        <p:spPr>
          <a:xfrm>
            <a:off x="9418638"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Segoe Pro"/>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
        <p:nvSpPr>
          <p:cNvPr id="31" name="Text Placeholder 26"/>
          <p:cNvSpPr>
            <a:spLocks noGrp="1"/>
          </p:cNvSpPr>
          <p:nvPr>
            <p:ph type="body" sz="quarter" idx="42" hasCustomPrompt="1"/>
          </p:nvPr>
        </p:nvSpPr>
        <p:spPr>
          <a:xfrm>
            <a:off x="6553633" y="3954458"/>
            <a:ext cx="2742914" cy="2560643"/>
          </a:xfrm>
        </p:spPr>
        <p:txBody>
          <a:bodyPr lIns="182880" tIns="146304" bIns="146304">
            <a:noAutofit/>
          </a:bodyPr>
          <a:lstStyle>
            <a:lvl1pPr marL="0" indent="0">
              <a:lnSpc>
                <a:spcPts val="1440"/>
              </a:lnSpc>
              <a:spcBef>
                <a:spcPts val="300"/>
              </a:spcBef>
              <a:spcAft>
                <a:spcPts val="600"/>
              </a:spcAft>
              <a:buFontTx/>
              <a:buNone/>
              <a:defRPr sz="1199" b="0">
                <a:solidFill>
                  <a:schemeClr val="tx2"/>
                </a:solidFill>
                <a:latin typeface="+mn-lt"/>
                <a:cs typeface="Segoe Pro"/>
              </a:defRPr>
            </a:lvl1pPr>
            <a:lvl2pPr marL="342772" indent="0">
              <a:buFontTx/>
              <a:buNone/>
              <a:defRPr/>
            </a:lvl2pPr>
            <a:lvl3pPr marL="571285" indent="0">
              <a:buFontTx/>
              <a:buNone/>
              <a:defRPr/>
            </a:lvl3pPr>
            <a:lvl4pPr marL="799797" indent="0">
              <a:buFontTx/>
              <a:buNone/>
              <a:defRPr/>
            </a:lvl4pPr>
            <a:lvl5pPr marL="1028310"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561031316"/>
      </p:ext>
    </p:extLst>
  </p:cSld>
  <p:clrMapOvr>
    <a:masterClrMapping/>
  </p:clrMapOvr>
  <p:transition>
    <p:fade/>
  </p:transition>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136358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Closing Slide">
    <p:bg>
      <p:bgPr>
        <a:solidFill>
          <a:schemeClr val="accent2"/>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9231" y="3145043"/>
            <a:ext cx="3288506" cy="704445"/>
          </a:xfrm>
          <a:prstGeom prst="rect">
            <a:avLst/>
          </a:prstGeom>
        </p:spPr>
      </p:pic>
    </p:spTree>
    <p:extLst>
      <p:ext uri="{BB962C8B-B14F-4D97-AF65-F5344CB8AC3E}">
        <p14:creationId xmlns:p14="http://schemas.microsoft.com/office/powerpoint/2010/main" val="7587976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29662" y="233156"/>
            <a:ext cx="11375536" cy="678031"/>
          </a:xfrm>
        </p:spPr>
        <p:txBody>
          <a:body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529662" y="1476622"/>
            <a:ext cx="11375536" cy="2040374"/>
          </a:xfrm>
          <a:prstGeom prst="rect">
            <a:avLst/>
          </a:prstGeom>
        </p:spPr>
        <p:txBody>
          <a:bodyPr anchor="t">
            <a:normAutofit/>
          </a:bodyPr>
          <a:lstStyle>
            <a:lvl1pPr algn="l">
              <a:defRPr sz="2040"/>
            </a:lvl1pPr>
            <a:lvl2pPr>
              <a:defRPr sz="1632"/>
            </a:lvl2pPr>
            <a:lvl3pPr>
              <a:defRPr sz="1632"/>
            </a:lvl3pPr>
            <a:lvl4pPr>
              <a:defRPr sz="1632"/>
            </a:lvl4pPr>
            <a:lvl5pPr>
              <a:defRPr sz="1632"/>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23787795"/>
      </p:ext>
    </p:extLst>
  </p:cSld>
  <p:clrMapOvr>
    <a:masterClrMapping/>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2125665"/>
            <a:ext cx="11887200" cy="1831975"/>
          </a:xfrm>
          <a:noFill/>
        </p:spPr>
        <p:txBody>
          <a:bodyPr tIns="91440" bIns="91440" anchor="t" anchorCtr="0"/>
          <a:lstStyle>
            <a:lvl1pPr>
              <a:defRPr sz="8798" spc="-100" baseline="0">
                <a:gradFill>
                  <a:gsLst>
                    <a:gs pos="91241">
                      <a:schemeClr val="tx1"/>
                    </a:gs>
                    <a:gs pos="57000">
                      <a:schemeClr val="tx1"/>
                    </a:gs>
                    <a:gs pos="18000">
                      <a:schemeClr val="tx1"/>
                    </a:gs>
                  </a:gsLst>
                  <a:lin ang="5400000" scaled="0"/>
                </a:gradFill>
              </a:defRPr>
            </a:lvl1pPr>
          </a:lstStyle>
          <a:p>
            <a:r>
              <a:rPr lang="en-US" dirty="0" smtClean="0"/>
              <a:t>Section title</a:t>
            </a:r>
            <a:endParaRPr lang="en-US" dirty="0"/>
          </a:p>
        </p:txBody>
      </p:sp>
    </p:spTree>
    <p:extLst>
      <p:ext uri="{BB962C8B-B14F-4D97-AF65-F5344CB8AC3E}">
        <p14:creationId xmlns:p14="http://schemas.microsoft.com/office/powerpoint/2010/main" val="38135041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55" Type="http://schemas.openxmlformats.org/officeDocument/2006/relationships/slideLayout" Target="../slideLayouts/slideLayout84.xml"/><Relationship Id="rId63" Type="http://schemas.openxmlformats.org/officeDocument/2006/relationships/slideLayout" Target="../slideLayouts/slideLayout92.xml"/><Relationship Id="rId68" Type="http://schemas.openxmlformats.org/officeDocument/2006/relationships/slideLayout" Target="../slideLayouts/slideLayout97.xml"/><Relationship Id="rId76" Type="http://schemas.openxmlformats.org/officeDocument/2006/relationships/slideLayout" Target="../slideLayouts/slideLayout105.xml"/><Relationship Id="rId7" Type="http://schemas.openxmlformats.org/officeDocument/2006/relationships/slideLayout" Target="../slideLayouts/slideLayout36.xml"/><Relationship Id="rId71" Type="http://schemas.openxmlformats.org/officeDocument/2006/relationships/slideLayout" Target="../slideLayouts/slideLayout100.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slideLayout" Target="../slideLayouts/slideLayout82.xml"/><Relationship Id="rId58" Type="http://schemas.openxmlformats.org/officeDocument/2006/relationships/slideLayout" Target="../slideLayouts/slideLayout87.xml"/><Relationship Id="rId66" Type="http://schemas.openxmlformats.org/officeDocument/2006/relationships/slideLayout" Target="../slideLayouts/slideLayout95.xml"/><Relationship Id="rId74" Type="http://schemas.openxmlformats.org/officeDocument/2006/relationships/slideLayout" Target="../slideLayouts/slideLayout103.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 Id="rId57" Type="http://schemas.openxmlformats.org/officeDocument/2006/relationships/slideLayout" Target="../slideLayouts/slideLayout86.xml"/><Relationship Id="rId61" Type="http://schemas.openxmlformats.org/officeDocument/2006/relationships/slideLayout" Target="../slideLayouts/slideLayout90.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slideLayout" Target="../slideLayouts/slideLayout81.xml"/><Relationship Id="rId60" Type="http://schemas.openxmlformats.org/officeDocument/2006/relationships/slideLayout" Target="../slideLayouts/slideLayout89.xml"/><Relationship Id="rId65" Type="http://schemas.openxmlformats.org/officeDocument/2006/relationships/slideLayout" Target="../slideLayouts/slideLayout94.xml"/><Relationship Id="rId73" Type="http://schemas.openxmlformats.org/officeDocument/2006/relationships/slideLayout" Target="../slideLayouts/slideLayout102.xml"/><Relationship Id="rId78" Type="http://schemas.openxmlformats.org/officeDocument/2006/relationships/theme" Target="../theme/theme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56" Type="http://schemas.openxmlformats.org/officeDocument/2006/relationships/slideLayout" Target="../slideLayouts/slideLayout85.xml"/><Relationship Id="rId64" Type="http://schemas.openxmlformats.org/officeDocument/2006/relationships/slideLayout" Target="../slideLayouts/slideLayout93.xml"/><Relationship Id="rId69" Type="http://schemas.openxmlformats.org/officeDocument/2006/relationships/slideLayout" Target="../slideLayouts/slideLayout98.xml"/><Relationship Id="rId77" Type="http://schemas.openxmlformats.org/officeDocument/2006/relationships/slideLayout" Target="../slideLayouts/slideLayout106.xml"/><Relationship Id="rId8" Type="http://schemas.openxmlformats.org/officeDocument/2006/relationships/slideLayout" Target="../slideLayouts/slideLayout37.xml"/><Relationship Id="rId51" Type="http://schemas.openxmlformats.org/officeDocument/2006/relationships/slideLayout" Target="../slideLayouts/slideLayout80.xml"/><Relationship Id="rId72" Type="http://schemas.openxmlformats.org/officeDocument/2006/relationships/slideLayout" Target="../slideLayouts/slideLayout101.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59" Type="http://schemas.openxmlformats.org/officeDocument/2006/relationships/slideLayout" Target="../slideLayouts/slideLayout88.xml"/><Relationship Id="rId67" Type="http://schemas.openxmlformats.org/officeDocument/2006/relationships/slideLayout" Target="../slideLayouts/slideLayout96.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54" Type="http://schemas.openxmlformats.org/officeDocument/2006/relationships/slideLayout" Target="../slideLayouts/slideLayout83.xml"/><Relationship Id="rId62" Type="http://schemas.openxmlformats.org/officeDocument/2006/relationships/slideLayout" Target="../slideLayouts/slideLayout91.xml"/><Relationship Id="rId70" Type="http://schemas.openxmlformats.org/officeDocument/2006/relationships/slideLayout" Target="../slideLayouts/slideLayout99.xml"/><Relationship Id="rId75" Type="http://schemas.openxmlformats.org/officeDocument/2006/relationships/slideLayout" Target="../slideLayouts/slideLayout104.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65760" y="365760"/>
            <a:ext cx="11704320" cy="914400"/>
          </a:xfrm>
          <a:prstGeom prst="rect">
            <a:avLst/>
          </a:prstGeom>
        </p:spPr>
        <p:txBody>
          <a:bodyPr vert="horz" wrap="square" lIns="91440" tIns="91440" rIns="91440"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365760" y="1280160"/>
            <a:ext cx="11704320" cy="1828800"/>
          </a:xfrm>
          <a:prstGeom prst="rect">
            <a:avLst/>
          </a:prstGeom>
        </p:spPr>
        <p:txBody>
          <a:bodyPr vert="horz" wrap="square" lIns="91440" tIns="91440" rIns="91440" bIns="91440" rtlCol="0">
            <a:no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7" r:id="rId1"/>
    <p:sldLayoutId id="2147484207" r:id="rId2"/>
    <p:sldLayoutId id="2147484203" r:id="rId3"/>
    <p:sldLayoutId id="2147484208" r:id="rId4"/>
    <p:sldLayoutId id="2147484204" r:id="rId5"/>
    <p:sldLayoutId id="2147484209" r:id="rId6"/>
    <p:sldLayoutId id="2147484197" r:id="rId7"/>
    <p:sldLayoutId id="2147484087" r:id="rId8"/>
    <p:sldLayoutId id="2147484098" r:id="rId9"/>
    <p:sldLayoutId id="2147484086" r:id="rId10"/>
    <p:sldLayoutId id="2147484099" r:id="rId11"/>
    <p:sldLayoutId id="2147484106" r:id="rId12"/>
    <p:sldLayoutId id="2147484092" r:id="rId13"/>
    <p:sldLayoutId id="2147484196" r:id="rId14"/>
    <p:sldLayoutId id="2147484201" r:id="rId15"/>
    <p:sldLayoutId id="2147484198" r:id="rId16"/>
    <p:sldLayoutId id="2147484202" r:id="rId17"/>
    <p:sldLayoutId id="2147484199" r:id="rId18"/>
    <p:sldLayoutId id="2147484200" r:id="rId19"/>
    <p:sldLayoutId id="2147484130" r:id="rId20"/>
    <p:sldLayoutId id="2147484205" r:id="rId21"/>
    <p:sldLayoutId id="2147484206" r:id="rId22"/>
    <p:sldLayoutId id="2147484093" r:id="rId23"/>
    <p:sldLayoutId id="2147484127" r:id="rId24"/>
    <p:sldLayoutId id="2147484094" r:id="rId25"/>
    <p:sldLayoutId id="2147484195" r:id="rId26"/>
    <p:sldLayoutId id="2147484210" r:id="rId27"/>
    <p:sldLayoutId id="2147484319" r:id="rId28"/>
    <p:sldLayoutId id="2147484320" r:id="rId2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1pPr>
      <a:lvl2pPr marL="4572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ts val="6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092881"/>
          </a:xfrm>
          <a:prstGeom prst="rect">
            <a:avLst/>
          </a:prstGeom>
        </p:spPr>
        <p:txBody>
          <a:bodyPr vert="horz" wrap="square" lIns="182880" tIns="146304" rIns="182880" bIns="146304" rtlCol="0">
            <a:no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Footer Placeholder 2"/>
          <p:cNvSpPr>
            <a:spLocks noGrp="1"/>
          </p:cNvSpPr>
          <p:nvPr>
            <p:ph type="ftr" sz="quarter" idx="3"/>
          </p:nvPr>
        </p:nvSpPr>
        <p:spPr>
          <a:xfrm>
            <a:off x="457200" y="6565392"/>
            <a:ext cx="3937000" cy="137160"/>
          </a:xfrm>
          <a:prstGeom prst="rect">
            <a:avLst/>
          </a:prstGeom>
        </p:spPr>
        <p:txBody>
          <a:bodyPr vert="horz" lIns="0" tIns="0" rIns="91440" bIns="0" rtlCol="0" anchor="ctr"/>
          <a:lstStyle>
            <a:lvl1pPr marL="0" algn="l" defTabSz="932563" rtl="0" eaLnBrk="1" latinLnBrk="0" hangingPunct="1">
              <a:defRPr lang="en-US" sz="900" kern="1200">
                <a:solidFill>
                  <a:schemeClr val="tx2"/>
                </a:solidFill>
                <a:latin typeface="+mn-lt"/>
                <a:ea typeface="+mn-ea"/>
                <a:cs typeface="+mn-cs"/>
              </a:defRPr>
            </a:lvl1pPr>
          </a:lstStyle>
          <a:p>
            <a:pPr marL="0" marR="0" lvl="0" indent="0" algn="l" defTabSz="932563"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smtClean="0">
                <a:ln>
                  <a:noFill/>
                </a:ln>
                <a:solidFill>
                  <a:srgbClr val="505050"/>
                </a:solidFill>
                <a:effectLst/>
                <a:uLnTx/>
                <a:uFillTx/>
                <a:latin typeface="Segoe UI"/>
                <a:ea typeface="+mn-ea"/>
                <a:cs typeface="+mn-cs"/>
              </a:rPr>
              <a:t>Microsoft Confidential</a:t>
            </a:r>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
        <p:nvSpPr>
          <p:cNvPr id="5" name="Slide Number Placeholder 4"/>
          <p:cNvSpPr>
            <a:spLocks noGrp="1"/>
          </p:cNvSpPr>
          <p:nvPr>
            <p:ph type="sldNum" sz="quarter" idx="4"/>
          </p:nvPr>
        </p:nvSpPr>
        <p:spPr>
          <a:xfrm>
            <a:off x="11595101" y="6565392"/>
            <a:ext cx="566737" cy="137160"/>
          </a:xfrm>
          <a:prstGeom prst="rect">
            <a:avLst/>
          </a:prstGeom>
        </p:spPr>
        <p:txBody>
          <a:bodyPr vert="horz" lIns="91440" tIns="0" rIns="0" bIns="0" rtlCol="0" anchor="ctr"/>
          <a:lstStyle>
            <a:lvl1pPr algn="r">
              <a:defRPr lang="en-US" sz="900" b="0" kern="1200" smtClean="0">
                <a:solidFill>
                  <a:schemeClr val="tx2"/>
                </a:solidFill>
                <a:latin typeface="+mn-lt"/>
                <a:ea typeface="+mn-ea"/>
                <a:cs typeface="+mn-cs"/>
              </a:defRPr>
            </a:lvl1pPr>
          </a:lstStyle>
          <a:p>
            <a:pPr marL="0" marR="0" lvl="0" indent="0" algn="r" defTabSz="932563" rtl="0" eaLnBrk="1" fontAlgn="auto" latinLnBrk="0" hangingPunct="1">
              <a:lnSpc>
                <a:spcPct val="100000"/>
              </a:lnSpc>
              <a:spcBef>
                <a:spcPts val="0"/>
              </a:spcBef>
              <a:spcAft>
                <a:spcPts val="0"/>
              </a:spcAft>
              <a:buClrTx/>
              <a:buSzTx/>
              <a:buFontTx/>
              <a:buNone/>
              <a:tabLst/>
              <a:defRPr/>
            </a:pPr>
            <a:fld id="{27258FFF-F925-446B-8502-81C933981705}" type="slidenum">
              <a:rPr kumimoji="0" lang="en-US" sz="900" b="0" i="0" u="none" strike="noStrike" kern="1200" cap="none" spc="0" normalizeH="0" baseline="0" noProof="0" smtClean="0">
                <a:ln>
                  <a:noFill/>
                </a:ln>
                <a:solidFill>
                  <a:srgbClr val="505050"/>
                </a:solidFill>
                <a:effectLst/>
                <a:uLnTx/>
                <a:uFillTx/>
                <a:latin typeface="Segoe UI"/>
                <a:ea typeface="+mn-ea"/>
                <a:cs typeface="+mn-cs"/>
              </a:rPr>
              <a:pPr marL="0" marR="0" lvl="0" indent="0" algn="r" defTabSz="932563"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srgbClr val="505050"/>
              </a:solidFill>
              <a:effectLst/>
              <a:uLnTx/>
              <a:uFillTx/>
              <a:latin typeface="Segoe UI"/>
              <a:ea typeface="+mn-ea"/>
              <a:cs typeface="+mn-cs"/>
            </a:endParaRPr>
          </a:p>
        </p:txBody>
      </p:sp>
    </p:spTree>
    <p:extLst>
      <p:ext uri="{BB962C8B-B14F-4D97-AF65-F5344CB8AC3E}">
        <p14:creationId xmlns:p14="http://schemas.microsoft.com/office/powerpoint/2010/main" val="904419657"/>
      </p:ext>
    </p:extLst>
  </p:cSld>
  <p:clrMap bg1="lt1" tx1="dk1" bg2="lt2" tx2="dk2" accent1="accent1" accent2="accent2" accent3="accent3" accent4="accent4" accent5="accent5" accent6="accent6" hlink="hlink" folHlink="folHlink"/>
  <p:sldLayoutIdLst>
    <p:sldLayoutId id="2147484219" r:id="rId1"/>
    <p:sldLayoutId id="2147484222" r:id="rId2"/>
    <p:sldLayoutId id="2147484223" r:id="rId3"/>
    <p:sldLayoutId id="2147484224" r:id="rId4"/>
    <p:sldLayoutId id="2147484225" r:id="rId5"/>
    <p:sldLayoutId id="2147484226" r:id="rId6"/>
    <p:sldLayoutId id="2147484227" r:id="rId7"/>
    <p:sldLayoutId id="2147484228" r:id="rId8"/>
    <p:sldLayoutId id="2147484229" r:id="rId9"/>
    <p:sldLayoutId id="2147484230" r:id="rId10"/>
    <p:sldLayoutId id="2147484231" r:id="rId11"/>
    <p:sldLayoutId id="2147484232" r:id="rId12"/>
    <p:sldLayoutId id="2147484233" r:id="rId13"/>
    <p:sldLayoutId id="2147484234" r:id="rId14"/>
    <p:sldLayoutId id="2147484235" r:id="rId15"/>
    <p:sldLayoutId id="2147484236" r:id="rId16"/>
    <p:sldLayoutId id="2147484237" r:id="rId17"/>
    <p:sldLayoutId id="2147484238" r:id="rId18"/>
    <p:sldLayoutId id="2147484239" r:id="rId19"/>
    <p:sldLayoutId id="2147484240" r:id="rId20"/>
    <p:sldLayoutId id="2147484241" r:id="rId21"/>
    <p:sldLayoutId id="2147484242" r:id="rId22"/>
    <p:sldLayoutId id="2147484243" r:id="rId23"/>
    <p:sldLayoutId id="2147484248" r:id="rId24"/>
    <p:sldLayoutId id="2147484249" r:id="rId25"/>
    <p:sldLayoutId id="2147484250" r:id="rId26"/>
    <p:sldLayoutId id="2147484251" r:id="rId27"/>
    <p:sldLayoutId id="2147484252" r:id="rId28"/>
    <p:sldLayoutId id="2147484253" r:id="rId29"/>
    <p:sldLayoutId id="2147484255" r:id="rId30"/>
    <p:sldLayoutId id="2147484258" r:id="rId31"/>
    <p:sldLayoutId id="2147484260" r:id="rId32"/>
    <p:sldLayoutId id="2147484261" r:id="rId33"/>
    <p:sldLayoutId id="2147484262" r:id="rId34"/>
    <p:sldLayoutId id="2147484263" r:id="rId35"/>
    <p:sldLayoutId id="2147484265" r:id="rId36"/>
    <p:sldLayoutId id="2147484266" r:id="rId37"/>
    <p:sldLayoutId id="2147484268" r:id="rId38"/>
    <p:sldLayoutId id="2147484269" r:id="rId39"/>
    <p:sldLayoutId id="2147484270" r:id="rId40"/>
    <p:sldLayoutId id="2147484271" r:id="rId41"/>
    <p:sldLayoutId id="2147484272" r:id="rId42"/>
    <p:sldLayoutId id="2147484273" r:id="rId43"/>
    <p:sldLayoutId id="2147484274" r:id="rId44"/>
    <p:sldLayoutId id="2147484275" r:id="rId45"/>
    <p:sldLayoutId id="2147484276" r:id="rId46"/>
    <p:sldLayoutId id="2147484277" r:id="rId47"/>
    <p:sldLayoutId id="2147484282" r:id="rId48"/>
    <p:sldLayoutId id="2147484283" r:id="rId49"/>
    <p:sldLayoutId id="2147484284" r:id="rId50"/>
    <p:sldLayoutId id="2147484285" r:id="rId51"/>
    <p:sldLayoutId id="2147484287" r:id="rId52"/>
    <p:sldLayoutId id="2147484288" r:id="rId53"/>
    <p:sldLayoutId id="2147484289" r:id="rId54"/>
    <p:sldLayoutId id="2147484290" r:id="rId55"/>
    <p:sldLayoutId id="2147484292" r:id="rId56"/>
    <p:sldLayoutId id="2147484293" r:id="rId57"/>
    <p:sldLayoutId id="2147484295" r:id="rId58"/>
    <p:sldLayoutId id="2147484296" r:id="rId59"/>
    <p:sldLayoutId id="2147484297" r:id="rId60"/>
    <p:sldLayoutId id="2147484298" r:id="rId61"/>
    <p:sldLayoutId id="2147484299" r:id="rId62"/>
    <p:sldLayoutId id="2147484300" r:id="rId63"/>
    <p:sldLayoutId id="2147484301" r:id="rId64"/>
    <p:sldLayoutId id="2147484302" r:id="rId65"/>
    <p:sldLayoutId id="2147484303" r:id="rId66"/>
    <p:sldLayoutId id="2147484304" r:id="rId67"/>
    <p:sldLayoutId id="2147484309" r:id="rId68"/>
    <p:sldLayoutId id="2147484310" r:id="rId69"/>
    <p:sldLayoutId id="2147484311" r:id="rId70"/>
    <p:sldLayoutId id="2147484312" r:id="rId71"/>
    <p:sldLayoutId id="2147484313" r:id="rId72"/>
    <p:sldLayoutId id="2147484314" r:id="rId73"/>
    <p:sldLayoutId id="2147484315" r:id="rId74"/>
    <p:sldLayoutId id="2147484316" r:id="rId75"/>
    <p:sldLayoutId id="2147484317" r:id="rId76"/>
    <p:sldLayoutId id="2147484318" r:id="rId77"/>
  </p:sldLayoutIdLst>
  <p:transition>
    <p:fade/>
  </p:transition>
  <p:timing>
    <p:tnLst>
      <p:par>
        <p:cTn id="1" dur="indefinite" restart="never" nodeType="tmRoot"/>
      </p:par>
    </p:tnLst>
  </p:timing>
  <p:txStyles>
    <p:titleStyle>
      <a:lvl1pPr algn="l" defTabSz="932563" rtl="0" eaLnBrk="1" latinLnBrk="0" hangingPunct="1">
        <a:lnSpc>
          <a:spcPct val="90000"/>
        </a:lnSpc>
        <a:spcBef>
          <a:spcPct val="0"/>
        </a:spcBef>
        <a:buNone/>
        <a:defRPr lang="en-US" sz="4488" b="0" kern="1200" cap="none" spc="-102" baseline="0" dirty="0" smtClean="0">
          <a:ln w="3175">
            <a:noFill/>
          </a:ln>
          <a:solidFill>
            <a:schemeClr val="tx1"/>
          </a:solidFill>
          <a:effectLst/>
          <a:latin typeface="+mj-lt"/>
          <a:ea typeface="+mn-ea"/>
          <a:cs typeface="Segoe UI" pitchFamily="34" charset="0"/>
        </a:defRPr>
      </a:lvl1pPr>
    </p:titleStyle>
    <p:bodyStyle>
      <a:lvl1pPr marL="342834" marR="0" indent="-342834" algn="l" defTabSz="932563" rtl="0" eaLnBrk="1" fontAlgn="auto" latinLnBrk="0" hangingPunct="1">
        <a:lnSpc>
          <a:spcPct val="90000"/>
        </a:lnSpc>
        <a:spcBef>
          <a:spcPct val="20000"/>
        </a:spcBef>
        <a:spcAft>
          <a:spcPts val="0"/>
        </a:spcAft>
        <a:buClrTx/>
        <a:buSzPct val="90000"/>
        <a:buFont typeface="Arial" pitchFamily="34" charset="0"/>
        <a:buChar char="•"/>
        <a:tabLst/>
        <a:defRPr sz="3999" kern="1200" spc="0" baseline="0">
          <a:solidFill>
            <a:schemeClr val="tx1"/>
          </a:solidFill>
          <a:latin typeface="+mj-lt"/>
          <a:ea typeface="+mn-ea"/>
          <a:cs typeface="+mn-cs"/>
        </a:defRPr>
      </a:lvl1pPr>
      <a:lvl2pPr marL="584088" marR="0" indent="-241253" algn="l" defTabSz="932563"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solidFill>
            <a:schemeClr val="tx1"/>
          </a:solidFill>
          <a:latin typeface="+mn-lt"/>
          <a:ea typeface="+mn-ea"/>
          <a:cs typeface="+mn-cs"/>
        </a:defRPr>
      </a:lvl2pPr>
      <a:lvl3pPr marL="799946"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solidFill>
            <a:schemeClr val="tx1"/>
          </a:solidFill>
          <a:latin typeface="+mn-lt"/>
          <a:ea typeface="+mn-ea"/>
          <a:cs typeface="+mn-cs"/>
        </a:defRPr>
      </a:lvl3pPr>
      <a:lvl4pPr marL="1028503"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4pPr>
      <a:lvl5pPr marL="1257058" marR="0" indent="-228557" algn="l" defTabSz="932563"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solidFill>
            <a:schemeClr val="tx1"/>
          </a:solidFill>
          <a:latin typeface="+mn-lt"/>
          <a:ea typeface="+mn-ea"/>
          <a:cs typeface="+mn-cs"/>
        </a:defRPr>
      </a:lvl5pPr>
      <a:lvl6pPr marL="2564548"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2"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1"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3" algn="l" defTabSz="93256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8.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40.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2" Type="http://schemas.openxmlformats.org/officeDocument/2006/relationships/image" Target="../media/image12.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25.png"/><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7.png"/><Relationship Id="rId7" Type="http://schemas.openxmlformats.org/officeDocument/2006/relationships/image" Target="../media/image43.emf"/><Relationship Id="rId2" Type="http://schemas.openxmlformats.org/officeDocument/2006/relationships/notesSlide" Target="../notesSlides/notesSlide2.xml"/><Relationship Id="rId1" Type="http://schemas.openxmlformats.org/officeDocument/2006/relationships/slideLayout" Target="../slideLayouts/slideLayout24.xml"/><Relationship Id="rId6" Type="http://schemas.openxmlformats.org/officeDocument/2006/relationships/image" Target="../media/image26.png"/><Relationship Id="rId5" Type="http://schemas.openxmlformats.org/officeDocument/2006/relationships/image" Target="../media/image42.png"/><Relationship Id="rId4" Type="http://schemas.openxmlformats.org/officeDocument/2006/relationships/image" Target="../media/image41.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microsoft.com/office/2007/relationships/hdphoto" Target="../media/hdphoto1.wdp"/><Relationship Id="rId10" Type="http://schemas.openxmlformats.org/officeDocument/2006/relationships/image" Target="../media/image20.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18" Type="http://schemas.openxmlformats.org/officeDocument/2006/relationships/image" Target="../media/image27.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emf"/><Relationship Id="rId17" Type="http://schemas.openxmlformats.org/officeDocument/2006/relationships/image" Target="../media/image26.png"/><Relationship Id="rId2" Type="http://schemas.openxmlformats.org/officeDocument/2006/relationships/image" Target="../media/image12.png"/><Relationship Id="rId16" Type="http://schemas.openxmlformats.org/officeDocument/2006/relationships/image" Target="../media/image25.png"/><Relationship Id="rId20" Type="http://schemas.openxmlformats.org/officeDocument/2006/relationships/image" Target="../media/image29.png"/><Relationship Id="rId1" Type="http://schemas.openxmlformats.org/officeDocument/2006/relationships/slideLayout" Target="../slideLayouts/slideLayout28.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microsoft.com/office/2007/relationships/hdphoto" Target="../media/hdphoto1.wdp"/><Relationship Id="rId10" Type="http://schemas.openxmlformats.org/officeDocument/2006/relationships/image" Target="../media/image20.png"/><Relationship Id="rId19" Type="http://schemas.openxmlformats.org/officeDocument/2006/relationships/image" Target="../media/image28.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5" Type="http://schemas.openxmlformats.org/officeDocument/2006/relationships/image" Target="../media/image30.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5" Type="http://schemas.openxmlformats.org/officeDocument/2006/relationships/image" Target="../media/image31.jp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8.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2"/>
          </p:nvPr>
        </p:nvSpPr>
        <p:spPr>
          <a:xfrm>
            <a:off x="201168" y="4114800"/>
            <a:ext cx="8436348" cy="914400"/>
          </a:xfrm>
        </p:spPr>
        <p:txBody>
          <a:bodyPr/>
          <a:lstStyle/>
          <a:p>
            <a:endParaRPr lang="en-US" dirty="0"/>
          </a:p>
        </p:txBody>
      </p:sp>
      <p:sp>
        <p:nvSpPr>
          <p:cNvPr id="4" name="Title 3"/>
          <p:cNvSpPr>
            <a:spLocks noGrp="1"/>
          </p:cNvSpPr>
          <p:nvPr>
            <p:ph type="title"/>
          </p:nvPr>
        </p:nvSpPr>
        <p:spPr>
          <a:xfrm>
            <a:off x="201168" y="2359152"/>
            <a:ext cx="8436348" cy="1097280"/>
          </a:xfrm>
        </p:spPr>
        <p:txBody>
          <a:bodyPr/>
          <a:lstStyle/>
          <a:p>
            <a:r>
              <a:rPr lang="en-US" sz="4800" spc="0" dirty="0" smtClean="0"/>
              <a:t>Design and Implement </a:t>
            </a:r>
            <a:br>
              <a:rPr lang="en-US" sz="4800" spc="0" dirty="0" smtClean="0"/>
            </a:br>
            <a:r>
              <a:rPr lang="en-US" sz="4800" spc="0" dirty="0" smtClean="0"/>
              <a:t>Cloud Data Platform Solutions</a:t>
            </a:r>
            <a:endParaRPr lang="en-US" sz="3600" spc="0" dirty="0"/>
          </a:p>
        </p:txBody>
      </p:sp>
    </p:spTree>
    <p:extLst>
      <p:ext uri="{BB962C8B-B14F-4D97-AF65-F5344CB8AC3E}">
        <p14:creationId xmlns:p14="http://schemas.microsoft.com/office/powerpoint/2010/main" val="358173472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tools</a:t>
            </a:r>
            <a:endParaRPr lang="en-US" dirty="0"/>
          </a:p>
        </p:txBody>
      </p:sp>
      <p:sp>
        <p:nvSpPr>
          <p:cNvPr id="293" name="Rectangle 292"/>
          <p:cNvSpPr/>
          <p:nvPr/>
        </p:nvSpPr>
        <p:spPr bwMode="auto">
          <a:xfrm>
            <a:off x="386397" y="1336926"/>
            <a:ext cx="5598380"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294" name="Rectangle 293"/>
          <p:cNvSpPr/>
          <p:nvPr/>
        </p:nvSpPr>
        <p:spPr bwMode="auto">
          <a:xfrm>
            <a:off x="477055" y="1702512"/>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295" name="Rectangle 294"/>
          <p:cNvSpPr/>
          <p:nvPr/>
        </p:nvSpPr>
        <p:spPr bwMode="auto">
          <a:xfrm>
            <a:off x="1636997" y="1715378"/>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296" name="Rectangle 295"/>
          <p:cNvSpPr/>
          <p:nvPr/>
        </p:nvSpPr>
        <p:spPr bwMode="auto">
          <a:xfrm>
            <a:off x="2891654" y="1719579"/>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297" name="Rectangle 296"/>
          <p:cNvSpPr/>
          <p:nvPr/>
        </p:nvSpPr>
        <p:spPr bwMode="auto">
          <a:xfrm>
            <a:off x="4209404" y="1719579"/>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298" name="Isosceles Triangle 297"/>
          <p:cNvSpPr/>
          <p:nvPr/>
        </p:nvSpPr>
        <p:spPr bwMode="auto">
          <a:xfrm>
            <a:off x="1000843" y="1125870"/>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298"/>
          <p:cNvSpPr/>
          <p:nvPr/>
        </p:nvSpPr>
        <p:spPr bwMode="auto">
          <a:xfrm rot="5400000">
            <a:off x="5761515" y="1560188"/>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13"/>
          <p:cNvSpPr>
            <a:spLocks noChangeAspect="1" noEditPoints="1"/>
          </p:cNvSpPr>
          <p:nvPr/>
        </p:nvSpPr>
        <p:spPr bwMode="black">
          <a:xfrm>
            <a:off x="1725755" y="1834558"/>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2" name="TextBox 301"/>
          <p:cNvSpPr txBox="1"/>
          <p:nvPr/>
        </p:nvSpPr>
        <p:spPr>
          <a:xfrm>
            <a:off x="327650" y="2734271"/>
            <a:ext cx="5890587" cy="3185487"/>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SQL Server Management Studio</a:t>
            </a:r>
          </a:p>
          <a:p>
            <a:pPr>
              <a:lnSpc>
                <a:spcPct val="90000"/>
              </a:lnSpc>
              <a:spcAft>
                <a:spcPts val="600"/>
              </a:spcAft>
            </a:pPr>
            <a:r>
              <a:rPr lang="en-US" sz="1600" dirty="0" smtClean="0"/>
              <a:t>Tool </a:t>
            </a:r>
            <a:r>
              <a:rPr lang="en-US" sz="1600" dirty="0"/>
              <a:t>for configuring, managing, and administering </a:t>
            </a:r>
            <a:r>
              <a:rPr lang="en-US" sz="1600" dirty="0" smtClean="0"/>
              <a:t>components </a:t>
            </a:r>
            <a:r>
              <a:rPr lang="en-US" sz="1600" dirty="0"/>
              <a:t>within Microsoft SQL </a:t>
            </a:r>
            <a:r>
              <a:rPr lang="en-US" sz="1600" dirty="0" smtClean="0"/>
              <a:t>Server across on-premises and cloud-based deployments of SQL Server as well as SQL Database.</a:t>
            </a:r>
            <a:br>
              <a:rPr lang="en-US" sz="1600" dirty="0" smtClean="0"/>
            </a:br>
            <a:r>
              <a:rPr lang="en-US" sz="1600" dirty="0" smtClean="0"/>
              <a:t/>
            </a:r>
            <a:br>
              <a:rPr lang="en-US" sz="1600" dirty="0" smtClean="0"/>
            </a:br>
            <a:r>
              <a:rPr lang="en-US" sz="1600" dirty="0" smtClean="0"/>
              <a:t>Components include Object Explorer, Data Migration Wizard, Import/Export Data Tier applications, AlwaysOn Availability group administration with Add Replica Wizard, Query Analyzer, Index Tuning Advisor, Activity Monitor, Replication Monitor, and Replication Wizard.</a:t>
            </a:r>
          </a:p>
          <a:p>
            <a:pPr>
              <a:lnSpc>
                <a:spcPct val="90000"/>
              </a:lnSpc>
              <a:spcAft>
                <a:spcPts val="600"/>
              </a:spcAft>
            </a:pPr>
            <a:endParaRPr lang="en-US" sz="1600" dirty="0">
              <a:gradFill>
                <a:gsLst>
                  <a:gs pos="2917">
                    <a:schemeClr val="tx1"/>
                  </a:gs>
                  <a:gs pos="30000">
                    <a:schemeClr val="tx1"/>
                  </a:gs>
                </a:gsLst>
                <a:lin ang="5400000" scaled="0"/>
              </a:gradFill>
            </a:endParaRPr>
          </a:p>
        </p:txBody>
      </p:sp>
      <p:sp>
        <p:nvSpPr>
          <p:cNvPr id="303" name="L-Shape 302"/>
          <p:cNvSpPr/>
          <p:nvPr/>
        </p:nvSpPr>
        <p:spPr bwMode="auto">
          <a:xfrm rot="10800000">
            <a:off x="1636997" y="1689454"/>
            <a:ext cx="4276440"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9" name="Rectangle 308"/>
          <p:cNvSpPr/>
          <p:nvPr/>
        </p:nvSpPr>
        <p:spPr bwMode="auto">
          <a:xfrm>
            <a:off x="6759292" y="2329858"/>
            <a:ext cx="5090089" cy="3443617"/>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6599237" y="2201862"/>
            <a:ext cx="5410200" cy="3733800"/>
            <a:chOff x="6599237" y="2201862"/>
            <a:chExt cx="5410200" cy="3733800"/>
          </a:xfrm>
        </p:grpSpPr>
        <p:sp>
          <p:nvSpPr>
            <p:cNvPr id="307" name="Rectangle 306"/>
            <p:cNvSpPr/>
            <p:nvPr/>
          </p:nvSpPr>
          <p:spPr bwMode="auto">
            <a:xfrm>
              <a:off x="6599237" y="2201862"/>
              <a:ext cx="5410200" cy="3733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06" name="Picture 30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84877" y="2352621"/>
              <a:ext cx="5038823" cy="3420853"/>
            </a:xfrm>
            <a:prstGeom prst="rect">
              <a:avLst/>
            </a:prstGeom>
          </p:spPr>
        </p:pic>
      </p:grpSp>
    </p:spTree>
    <p:extLst>
      <p:ext uri="{BB962C8B-B14F-4D97-AF65-F5344CB8AC3E}">
        <p14:creationId xmlns:p14="http://schemas.microsoft.com/office/powerpoint/2010/main" val="414852009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6599237" y="2201862"/>
            <a:ext cx="5410200" cy="3733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Common tools</a:t>
            </a:r>
            <a:endParaRPr lang="en-US" dirty="0"/>
          </a:p>
        </p:txBody>
      </p:sp>
      <p:sp>
        <p:nvSpPr>
          <p:cNvPr id="293" name="Rectangle 292"/>
          <p:cNvSpPr/>
          <p:nvPr/>
        </p:nvSpPr>
        <p:spPr bwMode="auto">
          <a:xfrm>
            <a:off x="386397" y="1336926"/>
            <a:ext cx="5598380"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294" name="Rectangle 293"/>
          <p:cNvSpPr/>
          <p:nvPr/>
        </p:nvSpPr>
        <p:spPr bwMode="auto">
          <a:xfrm>
            <a:off x="477055" y="1702512"/>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295" name="Rectangle 294"/>
          <p:cNvSpPr/>
          <p:nvPr/>
        </p:nvSpPr>
        <p:spPr bwMode="auto">
          <a:xfrm>
            <a:off x="1636997" y="1715378"/>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296" name="Rectangle 295"/>
          <p:cNvSpPr/>
          <p:nvPr/>
        </p:nvSpPr>
        <p:spPr bwMode="auto">
          <a:xfrm>
            <a:off x="2891654" y="1719579"/>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297" name="Rectangle 296"/>
          <p:cNvSpPr/>
          <p:nvPr/>
        </p:nvSpPr>
        <p:spPr bwMode="auto">
          <a:xfrm>
            <a:off x="4209404" y="1719579"/>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298" name="Isosceles Triangle 297"/>
          <p:cNvSpPr/>
          <p:nvPr/>
        </p:nvSpPr>
        <p:spPr bwMode="auto">
          <a:xfrm>
            <a:off x="1000843" y="1125870"/>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298"/>
          <p:cNvSpPr/>
          <p:nvPr/>
        </p:nvSpPr>
        <p:spPr bwMode="auto">
          <a:xfrm rot="5400000">
            <a:off x="5761515" y="1560188"/>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13"/>
          <p:cNvSpPr>
            <a:spLocks noChangeAspect="1" noEditPoints="1"/>
          </p:cNvSpPr>
          <p:nvPr/>
        </p:nvSpPr>
        <p:spPr bwMode="black">
          <a:xfrm>
            <a:off x="1725755" y="1834558"/>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2" name="TextBox 301"/>
          <p:cNvSpPr txBox="1"/>
          <p:nvPr/>
        </p:nvSpPr>
        <p:spPr>
          <a:xfrm>
            <a:off x="327650" y="2734271"/>
            <a:ext cx="5890587" cy="3548664"/>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SQL Server Data Tools</a:t>
            </a:r>
          </a:p>
          <a:p>
            <a:pPr>
              <a:spcAft>
                <a:spcPts val="600"/>
              </a:spcAft>
            </a:pPr>
            <a:r>
              <a:rPr lang="en-US" sz="1400" dirty="0" smtClean="0">
                <a:gradFill>
                  <a:gsLst>
                    <a:gs pos="2917">
                      <a:schemeClr val="tx1"/>
                    </a:gs>
                    <a:gs pos="30000">
                      <a:schemeClr val="tx1"/>
                    </a:gs>
                  </a:gsLst>
                  <a:lin ang="5400000" scaled="0"/>
                </a:gradFill>
              </a:rPr>
              <a:t>SSDT Database projects provide </a:t>
            </a:r>
            <a:r>
              <a:rPr lang="en-US" sz="1400" dirty="0">
                <a:gradFill>
                  <a:gsLst>
                    <a:gs pos="2917">
                      <a:schemeClr val="tx1"/>
                    </a:gs>
                    <a:gs pos="30000">
                      <a:schemeClr val="tx1"/>
                    </a:gs>
                  </a:gsLst>
                  <a:lin ang="5400000" scaled="0"/>
                </a:gradFill>
              </a:rPr>
              <a:t>an integrated environment for database developers to carry out all their database design work for any SQL Server platform (both </a:t>
            </a:r>
            <a:r>
              <a:rPr lang="en-US" sz="1400" dirty="0" smtClean="0">
                <a:gradFill>
                  <a:gsLst>
                    <a:gs pos="2917">
                      <a:schemeClr val="tx1"/>
                    </a:gs>
                    <a:gs pos="30000">
                      <a:schemeClr val="tx1"/>
                    </a:gs>
                  </a:gsLst>
                  <a:lin ang="5400000" scaled="0"/>
                </a:gradFill>
              </a:rPr>
              <a:t>on- </a:t>
            </a:r>
            <a:r>
              <a:rPr lang="en-US" sz="1400" dirty="0">
                <a:gradFill>
                  <a:gsLst>
                    <a:gs pos="2917">
                      <a:schemeClr val="tx1"/>
                    </a:gs>
                    <a:gs pos="30000">
                      <a:schemeClr val="tx1"/>
                    </a:gs>
                  </a:gsLst>
                  <a:lin ang="5400000" scaled="0"/>
                </a:gradFill>
              </a:rPr>
              <a:t>and </a:t>
            </a:r>
            <a:r>
              <a:rPr lang="en-US" sz="1400" dirty="0" smtClean="0">
                <a:gradFill>
                  <a:gsLst>
                    <a:gs pos="2917">
                      <a:schemeClr val="tx1"/>
                    </a:gs>
                    <a:gs pos="30000">
                      <a:schemeClr val="tx1"/>
                    </a:gs>
                  </a:gsLst>
                  <a:lin ang="5400000" scaled="0"/>
                </a:gradFill>
              </a:rPr>
              <a:t>off-premise</a:t>
            </a:r>
            <a:r>
              <a:rPr lang="en-US" sz="1400" dirty="0">
                <a:gradFill>
                  <a:gsLst>
                    <a:gs pos="2917">
                      <a:schemeClr val="tx1"/>
                    </a:gs>
                    <a:gs pos="30000">
                      <a:schemeClr val="tx1"/>
                    </a:gs>
                  </a:gsLst>
                  <a:lin ang="5400000" scaled="0"/>
                </a:gradFill>
              </a:rPr>
              <a:t>) within Visual </a:t>
            </a:r>
            <a:r>
              <a:rPr lang="en-US" sz="1400" dirty="0" smtClean="0">
                <a:gradFill>
                  <a:gsLst>
                    <a:gs pos="2917">
                      <a:schemeClr val="tx1"/>
                    </a:gs>
                    <a:gs pos="30000">
                      <a:schemeClr val="tx1"/>
                    </a:gs>
                  </a:gsLst>
                  <a:lin ang="5400000" scaled="0"/>
                </a:gradFill>
              </a:rPr>
              <a:t>Studio (IDE). </a:t>
            </a:r>
            <a:r>
              <a:rPr lang="en-US" sz="1400" dirty="0">
                <a:gradFill>
                  <a:gsLst>
                    <a:gs pos="2917">
                      <a:schemeClr val="tx1"/>
                    </a:gs>
                    <a:gs pos="30000">
                      <a:schemeClr val="tx1"/>
                    </a:gs>
                  </a:gsLst>
                  <a:lin ang="5400000" scaled="0"/>
                </a:gradFill>
              </a:rPr>
              <a:t>Database developers can use the SQL Server Object Explorer in VS to easily create or edit database objects and data, or execute </a:t>
            </a:r>
            <a:r>
              <a:rPr lang="en-US" sz="1400" dirty="0" smtClean="0">
                <a:gradFill>
                  <a:gsLst>
                    <a:gs pos="2917">
                      <a:schemeClr val="tx1"/>
                    </a:gs>
                    <a:gs pos="30000">
                      <a:schemeClr val="tx1"/>
                    </a:gs>
                  </a:gsLst>
                  <a:lin ang="5400000" scaled="0"/>
                </a:gradFill>
              </a:rPr>
              <a:t>queries, as well as deployment. Features include schema comparison and deployment testing.</a:t>
            </a:r>
          </a:p>
          <a:p>
            <a:pPr>
              <a:spcAft>
                <a:spcPts val="600"/>
              </a:spcAft>
            </a:pPr>
            <a:r>
              <a:rPr lang="en-US" sz="1400" dirty="0" smtClean="0">
                <a:gradFill>
                  <a:gsLst>
                    <a:gs pos="2917">
                      <a:schemeClr val="tx1"/>
                    </a:gs>
                    <a:gs pos="30000">
                      <a:schemeClr val="tx1"/>
                    </a:gs>
                  </a:gsLst>
                  <a:lin ang="5400000" scaled="0"/>
                </a:gradFill>
              </a:rPr>
              <a:t>SSDT-BI provides an integrated environment for development of BI solutions within the Microsoft Data Platform. This includes analysis services, data mining, integration services, and reporting projects. </a:t>
            </a:r>
          </a:p>
          <a:p>
            <a:pPr>
              <a:spcAft>
                <a:spcPts val="600"/>
              </a:spcAft>
            </a:pPr>
            <a:r>
              <a:rPr lang="en-US" sz="1400" dirty="0" smtClean="0">
                <a:gradFill>
                  <a:gsLst>
                    <a:gs pos="2917">
                      <a:schemeClr val="tx1"/>
                    </a:gs>
                    <a:gs pos="30000">
                      <a:schemeClr val="tx1"/>
                    </a:gs>
                  </a:gsLst>
                  <a:lin ang="5400000" scaled="0"/>
                </a:gradFill>
              </a:rPr>
              <a:t>In SQL Server 2016, SSDT is a single, integrated tool running as part of Visual Studio or VS Shell to perform both SSDT database projects and SSDT-BI projects.</a:t>
            </a:r>
          </a:p>
        </p:txBody>
      </p:sp>
      <p:sp>
        <p:nvSpPr>
          <p:cNvPr id="14" name="L-Shape 13"/>
          <p:cNvSpPr/>
          <p:nvPr/>
        </p:nvSpPr>
        <p:spPr bwMode="auto">
          <a:xfrm rot="10800000">
            <a:off x="2891653" y="1689454"/>
            <a:ext cx="3021783"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L-Shape 14"/>
          <p:cNvSpPr/>
          <p:nvPr/>
        </p:nvSpPr>
        <p:spPr bwMode="auto">
          <a:xfrm rot="10800000">
            <a:off x="477054" y="1685413"/>
            <a:ext cx="1157638"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9292" y="2334620"/>
            <a:ext cx="5090089" cy="3411800"/>
          </a:xfrm>
          <a:prstGeom prst="rect">
            <a:avLst/>
          </a:prstGeom>
        </p:spPr>
      </p:pic>
      <p:sp>
        <p:nvSpPr>
          <p:cNvPr id="6" name="Rectangle 5"/>
          <p:cNvSpPr/>
          <p:nvPr/>
        </p:nvSpPr>
        <p:spPr bwMode="auto">
          <a:xfrm>
            <a:off x="6775451" y="2330451"/>
            <a:ext cx="5057772" cy="34424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61938240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tools</a:t>
            </a:r>
            <a:endParaRPr lang="en-US" dirty="0"/>
          </a:p>
        </p:txBody>
      </p:sp>
      <p:sp>
        <p:nvSpPr>
          <p:cNvPr id="293" name="Rectangle 292"/>
          <p:cNvSpPr/>
          <p:nvPr/>
        </p:nvSpPr>
        <p:spPr bwMode="auto">
          <a:xfrm>
            <a:off x="386397" y="1336926"/>
            <a:ext cx="5598380"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294" name="Rectangle 293"/>
          <p:cNvSpPr/>
          <p:nvPr/>
        </p:nvSpPr>
        <p:spPr bwMode="auto">
          <a:xfrm>
            <a:off x="477055" y="1702512"/>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295" name="Rectangle 294"/>
          <p:cNvSpPr/>
          <p:nvPr/>
        </p:nvSpPr>
        <p:spPr bwMode="auto">
          <a:xfrm>
            <a:off x="1636997" y="1715378"/>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296" name="Rectangle 295"/>
          <p:cNvSpPr/>
          <p:nvPr/>
        </p:nvSpPr>
        <p:spPr bwMode="auto">
          <a:xfrm>
            <a:off x="2891654" y="1719579"/>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297" name="Rectangle 296"/>
          <p:cNvSpPr/>
          <p:nvPr/>
        </p:nvSpPr>
        <p:spPr bwMode="auto">
          <a:xfrm>
            <a:off x="4209404" y="1719579"/>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298" name="Isosceles Triangle 297"/>
          <p:cNvSpPr/>
          <p:nvPr/>
        </p:nvSpPr>
        <p:spPr bwMode="auto">
          <a:xfrm>
            <a:off x="1000843" y="1125870"/>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298"/>
          <p:cNvSpPr/>
          <p:nvPr/>
        </p:nvSpPr>
        <p:spPr bwMode="auto">
          <a:xfrm rot="5400000">
            <a:off x="5761515" y="1560188"/>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13"/>
          <p:cNvSpPr>
            <a:spLocks noChangeAspect="1" noEditPoints="1"/>
          </p:cNvSpPr>
          <p:nvPr/>
        </p:nvSpPr>
        <p:spPr bwMode="black">
          <a:xfrm>
            <a:off x="1725755" y="1834558"/>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2" name="TextBox 301"/>
          <p:cNvSpPr txBox="1"/>
          <p:nvPr/>
        </p:nvSpPr>
        <p:spPr>
          <a:xfrm>
            <a:off x="327650" y="2734271"/>
            <a:ext cx="5890587" cy="3388620"/>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Command Line Tools</a:t>
            </a:r>
          </a:p>
          <a:p>
            <a:r>
              <a:rPr lang="en-US" sz="1400" b="1" dirty="0" smtClean="0">
                <a:gradFill>
                  <a:gsLst>
                    <a:gs pos="2917">
                      <a:schemeClr val="tx1"/>
                    </a:gs>
                    <a:gs pos="30000">
                      <a:schemeClr val="tx1"/>
                    </a:gs>
                  </a:gsLst>
                  <a:lin ang="5400000" scaled="0"/>
                </a:gradFill>
              </a:rPr>
              <a:t>PowerShell</a:t>
            </a:r>
          </a:p>
          <a:p>
            <a:r>
              <a:rPr lang="en-US" sz="1400" dirty="0" smtClean="0">
                <a:gradFill>
                  <a:gsLst>
                    <a:gs pos="2917">
                      <a:schemeClr val="tx1"/>
                    </a:gs>
                    <a:gs pos="30000">
                      <a:schemeClr val="tx1"/>
                    </a:gs>
                  </a:gsLst>
                  <a:lin ang="5400000" scaled="0"/>
                </a:gradFill>
              </a:rPr>
              <a:t>Set of libraries to manage SQL Server in PowerShell and deploy SQL Server/SQL Database to Azure.</a:t>
            </a:r>
            <a:endParaRPr lang="en-US" sz="1400" b="1" dirty="0" smtClean="0">
              <a:gradFill>
                <a:gsLst>
                  <a:gs pos="2917">
                    <a:schemeClr val="tx1"/>
                  </a:gs>
                  <a:gs pos="30000">
                    <a:schemeClr val="tx1"/>
                  </a:gs>
                </a:gsLst>
                <a:lin ang="5400000" scaled="0"/>
              </a:gradFill>
            </a:endParaRPr>
          </a:p>
          <a:p>
            <a:pPr>
              <a:spcBef>
                <a:spcPts val="600"/>
              </a:spcBef>
            </a:pPr>
            <a:r>
              <a:rPr lang="en-US" sz="1400" b="1" dirty="0" smtClean="0">
                <a:gradFill>
                  <a:gsLst>
                    <a:gs pos="2917">
                      <a:schemeClr val="tx1"/>
                    </a:gs>
                    <a:gs pos="30000">
                      <a:schemeClr val="tx1"/>
                    </a:gs>
                  </a:gsLst>
                  <a:lin ang="5400000" scaled="0"/>
                </a:gradFill>
              </a:rPr>
              <a:t>BCP</a:t>
            </a:r>
            <a:br>
              <a:rPr lang="en-US" sz="1400" b="1"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Command Line utility to fast load/extract data into SQL Server.</a:t>
            </a:r>
            <a:endParaRPr lang="en-US" sz="1400" b="1" dirty="0" smtClean="0">
              <a:gradFill>
                <a:gsLst>
                  <a:gs pos="2917">
                    <a:schemeClr val="tx1"/>
                  </a:gs>
                  <a:gs pos="30000">
                    <a:schemeClr val="tx1"/>
                  </a:gs>
                </a:gsLst>
                <a:lin ang="5400000" scaled="0"/>
              </a:gradFill>
            </a:endParaRPr>
          </a:p>
          <a:p>
            <a:pPr>
              <a:spcBef>
                <a:spcPts val="600"/>
              </a:spcBef>
            </a:pPr>
            <a:r>
              <a:rPr lang="en-US" sz="1400" b="1" dirty="0" smtClean="0">
                <a:gradFill>
                  <a:gsLst>
                    <a:gs pos="2917">
                      <a:schemeClr val="tx1"/>
                    </a:gs>
                    <a:gs pos="30000">
                      <a:schemeClr val="tx1"/>
                    </a:gs>
                  </a:gsLst>
                  <a:lin ang="5400000" scaled="0"/>
                </a:gradFill>
              </a:rPr>
              <a:t>SQLCMD</a:t>
            </a:r>
            <a:r>
              <a:rPr lang="en-US" sz="1400" b="1" dirty="0">
                <a:gradFill>
                  <a:gsLst>
                    <a:gs pos="2917">
                      <a:schemeClr val="tx1"/>
                    </a:gs>
                    <a:gs pos="30000">
                      <a:schemeClr val="tx1"/>
                    </a:gs>
                  </a:gsLst>
                  <a:lin ang="5400000" scaled="0"/>
                </a:gradFill>
              </a:rPr>
              <a:t/>
            </a:r>
            <a:br>
              <a:rPr lang="en-US" sz="1400" b="1" dirty="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Command Line mode utility to perform database operations, batch jobs, T-SQL functionality from the command line.</a:t>
            </a:r>
          </a:p>
          <a:p>
            <a:pPr>
              <a:spcBef>
                <a:spcPts val="600"/>
              </a:spcBef>
            </a:pPr>
            <a:r>
              <a:rPr lang="en-US" sz="1400" b="1" dirty="0" smtClean="0">
                <a:gradFill>
                  <a:gsLst>
                    <a:gs pos="2917">
                      <a:schemeClr val="tx1"/>
                    </a:gs>
                    <a:gs pos="30000">
                      <a:schemeClr val="tx1"/>
                    </a:gs>
                  </a:gsLst>
                  <a:lin ang="5400000" scaled="0"/>
                </a:gradFill>
              </a:rPr>
              <a:t>DWLOADER</a:t>
            </a:r>
            <a:br>
              <a:rPr lang="en-US" sz="1400" b="1"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Command line mode utility to fast load data into Analytical Platform System (APS).</a:t>
            </a:r>
            <a:endParaRPr lang="en-US" sz="1400" dirty="0">
              <a:gradFill>
                <a:gsLst>
                  <a:gs pos="2917">
                    <a:schemeClr val="tx1"/>
                  </a:gs>
                  <a:gs pos="30000">
                    <a:schemeClr val="tx1"/>
                  </a:gs>
                </a:gsLst>
                <a:lin ang="5400000" scaled="0"/>
              </a:gradFill>
            </a:endParaRPr>
          </a:p>
          <a:p>
            <a:pPr>
              <a:lnSpc>
                <a:spcPct val="90000"/>
              </a:lnSpc>
              <a:spcAft>
                <a:spcPts val="600"/>
              </a:spcAft>
            </a:pPr>
            <a:endParaRPr lang="en-US" sz="1400" dirty="0" smtClean="0">
              <a:gradFill>
                <a:gsLst>
                  <a:gs pos="2917">
                    <a:schemeClr val="tx1"/>
                  </a:gs>
                  <a:gs pos="30000">
                    <a:schemeClr val="tx1"/>
                  </a:gs>
                </a:gsLst>
                <a:lin ang="5400000" scaled="0"/>
              </a:gradFill>
            </a:endParaRPr>
          </a:p>
        </p:txBody>
      </p:sp>
      <p:sp>
        <p:nvSpPr>
          <p:cNvPr id="14" name="L-Shape 13"/>
          <p:cNvSpPr/>
          <p:nvPr/>
        </p:nvSpPr>
        <p:spPr bwMode="auto">
          <a:xfrm rot="10800000">
            <a:off x="4190407" y="1689454"/>
            <a:ext cx="1723028"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L-Shape 14"/>
          <p:cNvSpPr/>
          <p:nvPr/>
        </p:nvSpPr>
        <p:spPr bwMode="auto">
          <a:xfrm rot="10800000">
            <a:off x="477053" y="1685413"/>
            <a:ext cx="2383791"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6599237" y="2201862"/>
            <a:ext cx="5410200" cy="3733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6775451" y="2330451"/>
            <a:ext cx="5057772" cy="34424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37637" y="2415398"/>
            <a:ext cx="2742071" cy="1552541"/>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31277"/>
          <a:stretch/>
        </p:blipFill>
        <p:spPr>
          <a:xfrm>
            <a:off x="8627248" y="4118865"/>
            <a:ext cx="3152460" cy="1541552"/>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9684" y="2415398"/>
            <a:ext cx="2106141" cy="1158064"/>
          </a:xfrm>
          <a:prstGeom prst="rect">
            <a:avLst/>
          </a:prstGeom>
        </p:spPr>
      </p:pic>
    </p:spTree>
    <p:extLst>
      <p:ext uri="{BB962C8B-B14F-4D97-AF65-F5344CB8AC3E}">
        <p14:creationId xmlns:p14="http://schemas.microsoft.com/office/powerpoint/2010/main" val="3092785880"/>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p:cNvSpPr/>
          <p:nvPr/>
        </p:nvSpPr>
        <p:spPr bwMode="auto">
          <a:xfrm>
            <a:off x="6599237" y="2201862"/>
            <a:ext cx="5410200" cy="37338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6775451" y="2330451"/>
            <a:ext cx="5057772" cy="3442432"/>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dirty="0" smtClean="0"/>
              <a:t>Common tools</a:t>
            </a:r>
            <a:endParaRPr lang="en-US" dirty="0"/>
          </a:p>
        </p:txBody>
      </p:sp>
      <p:sp>
        <p:nvSpPr>
          <p:cNvPr id="293" name="Rectangle 292"/>
          <p:cNvSpPr/>
          <p:nvPr/>
        </p:nvSpPr>
        <p:spPr bwMode="auto">
          <a:xfrm>
            <a:off x="386397" y="1336926"/>
            <a:ext cx="5598380"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294" name="Rectangle 293"/>
          <p:cNvSpPr/>
          <p:nvPr/>
        </p:nvSpPr>
        <p:spPr bwMode="auto">
          <a:xfrm>
            <a:off x="477055" y="1702512"/>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295" name="Rectangle 294"/>
          <p:cNvSpPr/>
          <p:nvPr/>
        </p:nvSpPr>
        <p:spPr bwMode="auto">
          <a:xfrm>
            <a:off x="1636997" y="1715378"/>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296" name="Rectangle 295"/>
          <p:cNvSpPr/>
          <p:nvPr/>
        </p:nvSpPr>
        <p:spPr bwMode="auto">
          <a:xfrm>
            <a:off x="2891654" y="1719579"/>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297" name="Rectangle 296"/>
          <p:cNvSpPr/>
          <p:nvPr/>
        </p:nvSpPr>
        <p:spPr bwMode="auto">
          <a:xfrm>
            <a:off x="4209404" y="1719579"/>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298" name="Isosceles Triangle 297"/>
          <p:cNvSpPr/>
          <p:nvPr/>
        </p:nvSpPr>
        <p:spPr bwMode="auto">
          <a:xfrm>
            <a:off x="1000843" y="1125870"/>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99" name="Isosceles Triangle 298"/>
          <p:cNvSpPr/>
          <p:nvPr/>
        </p:nvSpPr>
        <p:spPr bwMode="auto">
          <a:xfrm rot="5400000">
            <a:off x="5761515" y="1560188"/>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00" name="Freeform 13"/>
          <p:cNvSpPr>
            <a:spLocks noChangeAspect="1" noEditPoints="1"/>
          </p:cNvSpPr>
          <p:nvPr/>
        </p:nvSpPr>
        <p:spPr bwMode="black">
          <a:xfrm>
            <a:off x="1725755" y="1834558"/>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2" name="TextBox 301"/>
          <p:cNvSpPr txBox="1"/>
          <p:nvPr/>
        </p:nvSpPr>
        <p:spPr>
          <a:xfrm>
            <a:off x="327650" y="2734271"/>
            <a:ext cx="5890587" cy="2880789"/>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Migration and Upgrade Tools</a:t>
            </a:r>
          </a:p>
          <a:p>
            <a:pPr>
              <a:lnSpc>
                <a:spcPct val="90000"/>
              </a:lnSpc>
              <a:spcAft>
                <a:spcPts val="600"/>
              </a:spcAft>
            </a:pPr>
            <a:r>
              <a:rPr lang="en-US" sz="1400" b="1" dirty="0" smtClean="0">
                <a:gradFill>
                  <a:gsLst>
                    <a:gs pos="2917">
                      <a:schemeClr val="tx1"/>
                    </a:gs>
                    <a:gs pos="30000">
                      <a:schemeClr val="tx1"/>
                    </a:gs>
                  </a:gsLst>
                  <a:lin ang="5400000" scaled="0"/>
                </a:gradFill>
              </a:rPr>
              <a:t>SQL Server Migration Assistant</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Platform migration tool to migrate from Oracle, Sybase, DB2, MySQL, Access to SQL Server or Azure SQL Database. Estimates migration effort, performs schema and data migration. </a:t>
            </a:r>
          </a:p>
          <a:p>
            <a:pPr>
              <a:lnSpc>
                <a:spcPct val="90000"/>
              </a:lnSpc>
              <a:spcAft>
                <a:spcPts val="600"/>
              </a:spcAft>
            </a:pPr>
            <a:r>
              <a:rPr lang="en-US" sz="1400" b="1" dirty="0" smtClean="0">
                <a:gradFill>
                  <a:gsLst>
                    <a:gs pos="2917">
                      <a:schemeClr val="tx1"/>
                    </a:gs>
                    <a:gs pos="30000">
                      <a:schemeClr val="tx1"/>
                    </a:gs>
                  </a:gsLst>
                  <a:lin ang="5400000" scaled="0"/>
                </a:gradFill>
              </a:rPr>
              <a:t>Microsoft Assessment and Planning Toolkit (MAP)</a:t>
            </a:r>
            <a:r>
              <a:rPr lang="en-US" sz="1400" dirty="0">
                <a:gradFill>
                  <a:gsLst>
                    <a:gs pos="2917">
                      <a:schemeClr val="tx1"/>
                    </a:gs>
                    <a:gs pos="30000">
                      <a:schemeClr val="tx1"/>
                    </a:gs>
                  </a:gsLst>
                  <a:lin ang="5400000" scaled="0"/>
                </a:gradFill>
              </a:rPr>
              <a:t/>
            </a:r>
            <a:br>
              <a:rPr lang="en-US" sz="1400" dirty="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Agentless discovery of IT resources and asset inventory across the enterprise, including discovery of non-Windows Operating Systems, Oracle Database Instances, SQL Server Instances and databases.</a:t>
            </a:r>
            <a:endParaRPr lang="en-US" sz="1600" dirty="0">
              <a:gradFill>
                <a:gsLst>
                  <a:gs pos="2917">
                    <a:schemeClr val="tx1"/>
                  </a:gs>
                  <a:gs pos="30000">
                    <a:schemeClr val="tx1"/>
                  </a:gs>
                </a:gsLst>
                <a:lin ang="5400000" scaled="0"/>
              </a:gradFill>
            </a:endParaRPr>
          </a:p>
          <a:p>
            <a:pPr>
              <a:lnSpc>
                <a:spcPct val="90000"/>
              </a:lnSpc>
              <a:spcAft>
                <a:spcPts val="600"/>
              </a:spcAft>
            </a:pPr>
            <a:r>
              <a:rPr lang="en-US" sz="1400" b="1" dirty="0" smtClean="0">
                <a:gradFill>
                  <a:gsLst>
                    <a:gs pos="2917">
                      <a:schemeClr val="tx1"/>
                    </a:gs>
                    <a:gs pos="30000">
                      <a:schemeClr val="tx1"/>
                    </a:gs>
                  </a:gsLst>
                  <a:lin ang="5400000" scaled="0"/>
                </a:gradFill>
              </a:rPr>
              <a:t>SQL Azure Migration Wizard</a:t>
            </a:r>
            <a:br>
              <a:rPr lang="en-US" sz="1400" b="1" dirty="0" smtClean="0">
                <a:gradFill>
                  <a:gsLst>
                    <a:gs pos="2917">
                      <a:schemeClr val="tx1"/>
                    </a:gs>
                    <a:gs pos="30000">
                      <a:schemeClr val="tx1"/>
                    </a:gs>
                  </a:gsLst>
                  <a:lin ang="5400000" scaled="0"/>
                </a:gradFill>
              </a:rPr>
            </a:br>
            <a:r>
              <a:rPr lang="en-US" sz="1400" dirty="0" smtClean="0"/>
              <a:t>Tool designed </a:t>
            </a:r>
            <a:r>
              <a:rPr lang="en-US" sz="1400" dirty="0"/>
              <a:t>to help you migrate your SQL Server 2005/2008/2012/2014 databases to Azure SQL </a:t>
            </a:r>
            <a:r>
              <a:rPr lang="en-US" sz="1400" dirty="0" smtClean="0"/>
              <a:t>Database using </a:t>
            </a:r>
            <a:r>
              <a:rPr lang="en-US" sz="1400" dirty="0" err="1" smtClean="0"/>
              <a:t>bcp</a:t>
            </a:r>
            <a:r>
              <a:rPr lang="en-US" sz="1400" dirty="0" smtClean="0"/>
              <a:t>. </a:t>
            </a:r>
            <a:endParaRPr lang="en-US" sz="1400" dirty="0" smtClean="0">
              <a:gradFill>
                <a:gsLst>
                  <a:gs pos="2917">
                    <a:schemeClr val="tx1"/>
                  </a:gs>
                  <a:gs pos="30000">
                    <a:schemeClr val="tx1"/>
                  </a:gs>
                </a:gsLst>
                <a:lin ang="5400000" scaled="0"/>
              </a:gradFill>
            </a:endParaRPr>
          </a:p>
        </p:txBody>
      </p:sp>
      <p:sp>
        <p:nvSpPr>
          <p:cNvPr id="15" name="L-Shape 14"/>
          <p:cNvSpPr/>
          <p:nvPr/>
        </p:nvSpPr>
        <p:spPr bwMode="auto">
          <a:xfrm rot="10800000">
            <a:off x="477052" y="1685413"/>
            <a:ext cx="3711052" cy="663168"/>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7" name="Group 16"/>
          <p:cNvGrpSpPr/>
          <p:nvPr/>
        </p:nvGrpSpPr>
        <p:grpSpPr>
          <a:xfrm>
            <a:off x="579437" y="5935662"/>
            <a:ext cx="2364875" cy="336226"/>
            <a:chOff x="728389" y="4590128"/>
            <a:chExt cx="5177105" cy="886797"/>
          </a:xfrm>
        </p:grpSpPr>
        <p:sp>
          <p:nvSpPr>
            <p:cNvPr id="18" name="Right Arrow 17"/>
            <p:cNvSpPr/>
            <p:nvPr/>
          </p:nvSpPr>
          <p:spPr bwMode="auto">
            <a:xfrm>
              <a:off x="2186610" y="5111165"/>
              <a:ext cx="731520" cy="365760"/>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27" numCol="1" spcCol="0" rtlCol="0" fromWordArt="0" anchor="ctr" anchorCtr="0" forceAA="0" compatLnSpc="1">
              <a:prstTxWarp prst="textNoShape">
                <a:avLst/>
              </a:prstTxWarp>
              <a:noAutofit/>
            </a:bodyPr>
            <a:lstStyle/>
            <a:p>
              <a:pPr defTabSz="932418"/>
              <a:endParaRPr lang="en-US" sz="1399" dirty="0">
                <a:solidFill>
                  <a:srgbClr val="505050"/>
                </a:solidFill>
                <a:ea typeface="MS PGothic" charset="0"/>
              </a:endParaRPr>
            </a:p>
          </p:txBody>
        </p:sp>
        <p:grpSp>
          <p:nvGrpSpPr>
            <p:cNvPr id="19" name="Group 18"/>
            <p:cNvGrpSpPr/>
            <p:nvPr/>
          </p:nvGrpSpPr>
          <p:grpSpPr>
            <a:xfrm>
              <a:off x="3075138" y="4606777"/>
              <a:ext cx="1119093" cy="860980"/>
              <a:chOff x="13946515" y="-2383172"/>
              <a:chExt cx="3188056" cy="2452748"/>
            </a:xfrm>
          </p:grpSpPr>
          <p:grpSp>
            <p:nvGrpSpPr>
              <p:cNvPr id="34" name="Group 33"/>
              <p:cNvGrpSpPr/>
              <p:nvPr/>
            </p:nvGrpSpPr>
            <p:grpSpPr>
              <a:xfrm>
                <a:off x="14832006" y="-2383172"/>
                <a:ext cx="1456846" cy="1895699"/>
                <a:chOff x="13383137" y="469167"/>
                <a:chExt cx="455139" cy="592243"/>
              </a:xfrm>
            </p:grpSpPr>
            <p:sp>
              <p:nvSpPr>
                <p:cNvPr id="45" name="Can 44"/>
                <p:cNvSpPr/>
                <p:nvPr/>
              </p:nvSpPr>
              <p:spPr bwMode="auto">
                <a:xfrm>
                  <a:off x="13385327" y="479148"/>
                  <a:ext cx="452949" cy="582262"/>
                </a:xfrm>
                <a:prstGeom prst="can">
                  <a:avLst>
                    <a:gd name="adj" fmla="val 230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46" name="Group 45"/>
                <p:cNvGrpSpPr>
                  <a:grpSpLocks noChangeAspect="1"/>
                </p:cNvGrpSpPr>
                <p:nvPr/>
              </p:nvGrpSpPr>
              <p:grpSpPr>
                <a:xfrm>
                  <a:off x="13383137" y="469167"/>
                  <a:ext cx="443106" cy="575417"/>
                  <a:chOff x="377826" y="1184276"/>
                  <a:chExt cx="1020764" cy="1325563"/>
                </a:xfrm>
                <a:solidFill>
                  <a:schemeClr val="accent1">
                    <a:lumMod val="75000"/>
                  </a:schemeClr>
                </a:solidFill>
              </p:grpSpPr>
              <p:sp>
                <p:nvSpPr>
                  <p:cNvPr id="47" name="Oval 46"/>
                  <p:cNvSpPr>
                    <a:spLocks noChangeArrowheads="1"/>
                  </p:cNvSpPr>
                  <p:nvPr/>
                </p:nvSpPr>
                <p:spPr bwMode="auto">
                  <a:xfrm>
                    <a:off x="395288" y="1184276"/>
                    <a:ext cx="985838" cy="187325"/>
                  </a:xfrm>
                  <a:prstGeom prst="ellipse">
                    <a:avLst/>
                  </a:prstGeom>
                  <a:solidFill>
                    <a:srgbClr val="1F4E79"/>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8" name="Freeform 47"/>
                  <p:cNvSpPr>
                    <a:spLocks noEditPoints="1"/>
                  </p:cNvSpPr>
                  <p:nvPr/>
                </p:nvSpPr>
                <p:spPr bwMode="auto">
                  <a:xfrm>
                    <a:off x="377826" y="1314451"/>
                    <a:ext cx="1020764"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969A3"/>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grpSp>
          <p:grpSp>
            <p:nvGrpSpPr>
              <p:cNvPr id="35" name="Group 34"/>
              <p:cNvGrpSpPr/>
              <p:nvPr/>
            </p:nvGrpSpPr>
            <p:grpSpPr>
              <a:xfrm>
                <a:off x="15660447" y="-1843375"/>
                <a:ext cx="1474124" cy="1912951"/>
                <a:chOff x="13383128" y="469167"/>
                <a:chExt cx="460537" cy="597633"/>
              </a:xfrm>
            </p:grpSpPr>
            <p:sp>
              <p:nvSpPr>
                <p:cNvPr id="41" name="Can 40"/>
                <p:cNvSpPr/>
                <p:nvPr/>
              </p:nvSpPr>
              <p:spPr bwMode="auto">
                <a:xfrm>
                  <a:off x="13396359" y="474782"/>
                  <a:ext cx="447306" cy="592018"/>
                </a:xfrm>
                <a:prstGeom prst="can">
                  <a:avLst>
                    <a:gd name="adj" fmla="val 230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42" name="Group 41"/>
                <p:cNvGrpSpPr>
                  <a:grpSpLocks noChangeAspect="1"/>
                </p:cNvGrpSpPr>
                <p:nvPr/>
              </p:nvGrpSpPr>
              <p:grpSpPr>
                <a:xfrm>
                  <a:off x="13383128" y="469167"/>
                  <a:ext cx="443105" cy="575417"/>
                  <a:chOff x="377811" y="1184276"/>
                  <a:chExt cx="1020762" cy="1325563"/>
                </a:xfrm>
                <a:solidFill>
                  <a:schemeClr val="accent1">
                    <a:lumMod val="75000"/>
                  </a:schemeClr>
                </a:solidFill>
              </p:grpSpPr>
              <p:sp>
                <p:nvSpPr>
                  <p:cNvPr id="43" name="Oval 42"/>
                  <p:cNvSpPr>
                    <a:spLocks noChangeArrowheads="1"/>
                  </p:cNvSpPr>
                  <p:nvPr/>
                </p:nvSpPr>
                <p:spPr bwMode="auto">
                  <a:xfrm>
                    <a:off x="408292" y="1184276"/>
                    <a:ext cx="985836" cy="187326"/>
                  </a:xfrm>
                  <a:prstGeom prst="ellipse">
                    <a:avLst/>
                  </a:prstGeom>
                  <a:solidFill>
                    <a:srgbClr val="1F4E79"/>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4" name="Freeform 43"/>
                  <p:cNvSpPr>
                    <a:spLocks noEditPoints="1"/>
                  </p:cNvSpPr>
                  <p:nvPr/>
                </p:nvSpPr>
                <p:spPr bwMode="auto">
                  <a:xfrm>
                    <a:off x="377811" y="1314451"/>
                    <a:ext cx="1020762"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grpSp>
          <p:grpSp>
            <p:nvGrpSpPr>
              <p:cNvPr id="36" name="Group 35"/>
              <p:cNvGrpSpPr/>
              <p:nvPr/>
            </p:nvGrpSpPr>
            <p:grpSpPr>
              <a:xfrm>
                <a:off x="13946515" y="-1843375"/>
                <a:ext cx="1475301" cy="1912951"/>
                <a:chOff x="13365338" y="469167"/>
                <a:chExt cx="460905" cy="597633"/>
              </a:xfrm>
            </p:grpSpPr>
            <p:sp>
              <p:nvSpPr>
                <p:cNvPr id="37" name="Can 36"/>
                <p:cNvSpPr/>
                <p:nvPr/>
              </p:nvSpPr>
              <p:spPr bwMode="auto">
                <a:xfrm>
                  <a:off x="13365338" y="474310"/>
                  <a:ext cx="448137" cy="592490"/>
                </a:xfrm>
                <a:prstGeom prst="can">
                  <a:avLst>
                    <a:gd name="adj" fmla="val 23009"/>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US" sz="2000" b="1" dirty="0" err="1">
                    <a:solidFill>
                      <a:srgbClr val="FFFFFF"/>
                    </a:solidFill>
                    <a:latin typeface="Segoe UI Light"/>
                    <a:ea typeface="Segoe UI" pitchFamily="34" charset="0"/>
                    <a:cs typeface="Segoe UI" pitchFamily="34" charset="0"/>
                  </a:endParaRPr>
                </a:p>
              </p:txBody>
            </p:sp>
            <p:grpSp>
              <p:nvGrpSpPr>
                <p:cNvPr id="38" name="Group 37"/>
                <p:cNvGrpSpPr>
                  <a:grpSpLocks noChangeAspect="1"/>
                </p:cNvGrpSpPr>
                <p:nvPr/>
              </p:nvGrpSpPr>
              <p:grpSpPr>
                <a:xfrm>
                  <a:off x="13383137" y="469167"/>
                  <a:ext cx="443106" cy="575417"/>
                  <a:chOff x="377826" y="1184276"/>
                  <a:chExt cx="1020764" cy="1325563"/>
                </a:xfrm>
                <a:solidFill>
                  <a:schemeClr val="accent1">
                    <a:lumMod val="75000"/>
                  </a:schemeClr>
                </a:solidFill>
              </p:grpSpPr>
              <p:sp>
                <p:nvSpPr>
                  <p:cNvPr id="39" name="Oval 38"/>
                  <p:cNvSpPr>
                    <a:spLocks noChangeArrowheads="1"/>
                  </p:cNvSpPr>
                  <p:nvPr/>
                </p:nvSpPr>
                <p:spPr bwMode="auto">
                  <a:xfrm>
                    <a:off x="395288" y="1184276"/>
                    <a:ext cx="985838" cy="187325"/>
                  </a:xfrm>
                  <a:prstGeom prst="ellipse">
                    <a:avLst/>
                  </a:prstGeom>
                  <a:solidFill>
                    <a:srgbClr val="1F4E79"/>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40" name="Freeform 39"/>
                  <p:cNvSpPr>
                    <a:spLocks noEditPoints="1"/>
                  </p:cNvSpPr>
                  <p:nvPr/>
                </p:nvSpPr>
                <p:spPr bwMode="auto">
                  <a:xfrm>
                    <a:off x="377826" y="1314451"/>
                    <a:ext cx="1020764" cy="1195388"/>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w="3175">
                    <a:noFill/>
                    <a:round/>
                    <a:headEnd/>
                    <a:tailEnd/>
                  </a:ln>
                  <a:extLst/>
                </p:spPr>
                <p:txBody>
                  <a:bodyPr vert="horz" wrap="square" lIns="91427" tIns="45713" rIns="91427" bIns="45713" numCol="1" anchor="t"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endParaRPr lang="en-US">
                      <a:solidFill>
                        <a:srgbClr val="FFFFFF"/>
                      </a:solidFill>
                    </a:endParaRPr>
                  </a:p>
                </p:txBody>
              </p:sp>
            </p:grpSp>
          </p:grpSp>
        </p:grpSp>
        <p:grpSp>
          <p:nvGrpSpPr>
            <p:cNvPr id="20" name="Group 19"/>
            <p:cNvGrpSpPr/>
            <p:nvPr/>
          </p:nvGrpSpPr>
          <p:grpSpPr>
            <a:xfrm>
              <a:off x="728389" y="4687284"/>
              <a:ext cx="1301213" cy="780473"/>
              <a:chOff x="1039506" y="5232992"/>
              <a:chExt cx="1301213" cy="780473"/>
            </a:xfrm>
          </p:grpSpPr>
          <p:grpSp>
            <p:nvGrpSpPr>
              <p:cNvPr id="27" name="Group 26"/>
              <p:cNvGrpSpPr/>
              <p:nvPr/>
            </p:nvGrpSpPr>
            <p:grpSpPr>
              <a:xfrm flipH="1">
                <a:off x="1039506" y="5232992"/>
                <a:ext cx="637326" cy="756057"/>
                <a:chOff x="9763243" y="5833782"/>
                <a:chExt cx="331997" cy="393847"/>
              </a:xfrm>
            </p:grpSpPr>
            <p:sp>
              <p:nvSpPr>
                <p:cNvPr id="32" name="Oval 31"/>
                <p:cNvSpPr/>
                <p:nvPr/>
              </p:nvSpPr>
              <p:spPr>
                <a:xfrm>
                  <a:off x="9862339" y="5833782"/>
                  <a:ext cx="162841" cy="162841"/>
                </a:xfrm>
                <a:prstGeom prst="ellipse">
                  <a:avLst/>
                </a:prstGeom>
                <a:solidFill>
                  <a:srgbClr val="2E75B6"/>
                </a:solidFill>
                <a:ln w="12700" cap="flat" cmpd="sng" algn="ctr">
                  <a:noFill/>
                  <a:prstDash val="solid"/>
                  <a:miter lim="800000"/>
                </a:ln>
                <a:effectLst/>
              </p:spPr>
              <p:txBody>
                <a:bodyPr rtlCol="0" anchor="ctr"/>
                <a:lstStyle/>
                <a:p>
                  <a:pPr algn="ctr" defTabSz="931881">
                    <a:defRPr/>
                  </a:pPr>
                  <a:endParaRPr lang="en-US" sz="2448" kern="0" dirty="0">
                    <a:solidFill>
                      <a:prstClr val="white"/>
                    </a:solidFill>
                    <a:latin typeface="Calibri" panose="020F0502020204030204"/>
                  </a:endParaRPr>
                </a:p>
              </p:txBody>
            </p:sp>
            <p:sp>
              <p:nvSpPr>
                <p:cNvPr id="33" name="Freeform 32"/>
                <p:cNvSpPr/>
                <p:nvPr/>
              </p:nvSpPr>
              <p:spPr>
                <a:xfrm>
                  <a:off x="9763243" y="6004916"/>
                  <a:ext cx="331997" cy="222713"/>
                </a:xfrm>
                <a:custGeom>
                  <a:avLst/>
                  <a:gdLst>
                    <a:gd name="connsiteX0" fmla="*/ 34925 w 558800"/>
                    <a:gd name="connsiteY0" fmla="*/ 266700 h 371475"/>
                    <a:gd name="connsiteX1" fmla="*/ 203200 w 558800"/>
                    <a:gd name="connsiteY1" fmla="*/ 250825 h 371475"/>
                    <a:gd name="connsiteX2" fmla="*/ 260350 w 558800"/>
                    <a:gd name="connsiteY2" fmla="*/ 73025 h 371475"/>
                    <a:gd name="connsiteX3" fmla="*/ 320675 w 558800"/>
                    <a:gd name="connsiteY3" fmla="*/ 15875 h 371475"/>
                    <a:gd name="connsiteX4" fmla="*/ 419100 w 558800"/>
                    <a:gd name="connsiteY4" fmla="*/ 0 h 371475"/>
                    <a:gd name="connsiteX5" fmla="*/ 501650 w 558800"/>
                    <a:gd name="connsiteY5" fmla="*/ 44450 h 371475"/>
                    <a:gd name="connsiteX6" fmla="*/ 536575 w 558800"/>
                    <a:gd name="connsiteY6" fmla="*/ 98425 h 371475"/>
                    <a:gd name="connsiteX7" fmla="*/ 558800 w 558800"/>
                    <a:gd name="connsiteY7" fmla="*/ 346075 h 371475"/>
                    <a:gd name="connsiteX8" fmla="*/ 349250 w 558800"/>
                    <a:gd name="connsiteY8" fmla="*/ 355600 h 371475"/>
                    <a:gd name="connsiteX9" fmla="*/ 346075 w 558800"/>
                    <a:gd name="connsiteY9" fmla="*/ 349250 h 371475"/>
                    <a:gd name="connsiteX10" fmla="*/ 415925 w 558800"/>
                    <a:gd name="connsiteY10" fmla="*/ 196850 h 371475"/>
                    <a:gd name="connsiteX11" fmla="*/ 412750 w 558800"/>
                    <a:gd name="connsiteY11" fmla="*/ 184150 h 371475"/>
                    <a:gd name="connsiteX12" fmla="*/ 381000 w 558800"/>
                    <a:gd name="connsiteY12" fmla="*/ 187325 h 371475"/>
                    <a:gd name="connsiteX13" fmla="*/ 301625 w 558800"/>
                    <a:gd name="connsiteY13" fmla="*/ 365125 h 371475"/>
                    <a:gd name="connsiteX14" fmla="*/ 28575 w 558800"/>
                    <a:gd name="connsiteY14" fmla="*/ 371475 h 371475"/>
                    <a:gd name="connsiteX15" fmla="*/ 0 w 558800"/>
                    <a:gd name="connsiteY15" fmla="*/ 336550 h 371475"/>
                    <a:gd name="connsiteX16" fmla="*/ 34925 w 558800"/>
                    <a:gd name="connsiteY16" fmla="*/ 266700 h 371475"/>
                    <a:gd name="connsiteX0" fmla="*/ 34925 w 558800"/>
                    <a:gd name="connsiteY0" fmla="*/ 266700 h 371475"/>
                    <a:gd name="connsiteX1" fmla="*/ 203200 w 558800"/>
                    <a:gd name="connsiteY1" fmla="*/ 250825 h 371475"/>
                    <a:gd name="connsiteX2" fmla="*/ 260350 w 558800"/>
                    <a:gd name="connsiteY2" fmla="*/ 73025 h 371475"/>
                    <a:gd name="connsiteX3" fmla="*/ 419100 w 558800"/>
                    <a:gd name="connsiteY3" fmla="*/ 0 h 371475"/>
                    <a:gd name="connsiteX4" fmla="*/ 501650 w 558800"/>
                    <a:gd name="connsiteY4" fmla="*/ 44450 h 371475"/>
                    <a:gd name="connsiteX5" fmla="*/ 536575 w 558800"/>
                    <a:gd name="connsiteY5" fmla="*/ 98425 h 371475"/>
                    <a:gd name="connsiteX6" fmla="*/ 558800 w 558800"/>
                    <a:gd name="connsiteY6" fmla="*/ 346075 h 371475"/>
                    <a:gd name="connsiteX7" fmla="*/ 349250 w 558800"/>
                    <a:gd name="connsiteY7" fmla="*/ 355600 h 371475"/>
                    <a:gd name="connsiteX8" fmla="*/ 346075 w 558800"/>
                    <a:gd name="connsiteY8" fmla="*/ 349250 h 371475"/>
                    <a:gd name="connsiteX9" fmla="*/ 415925 w 558800"/>
                    <a:gd name="connsiteY9" fmla="*/ 196850 h 371475"/>
                    <a:gd name="connsiteX10" fmla="*/ 412750 w 558800"/>
                    <a:gd name="connsiteY10" fmla="*/ 184150 h 371475"/>
                    <a:gd name="connsiteX11" fmla="*/ 381000 w 558800"/>
                    <a:gd name="connsiteY11" fmla="*/ 187325 h 371475"/>
                    <a:gd name="connsiteX12" fmla="*/ 301625 w 558800"/>
                    <a:gd name="connsiteY12" fmla="*/ 365125 h 371475"/>
                    <a:gd name="connsiteX13" fmla="*/ 28575 w 558800"/>
                    <a:gd name="connsiteY13" fmla="*/ 371475 h 371475"/>
                    <a:gd name="connsiteX14" fmla="*/ 0 w 558800"/>
                    <a:gd name="connsiteY14" fmla="*/ 336550 h 371475"/>
                    <a:gd name="connsiteX15" fmla="*/ 34925 w 558800"/>
                    <a:gd name="connsiteY15" fmla="*/ 266700 h 371475"/>
                    <a:gd name="connsiteX0" fmla="*/ 34925 w 558800"/>
                    <a:gd name="connsiteY0" fmla="*/ 222250 h 327025"/>
                    <a:gd name="connsiteX1" fmla="*/ 203200 w 558800"/>
                    <a:gd name="connsiteY1" fmla="*/ 206375 h 327025"/>
                    <a:gd name="connsiteX2" fmla="*/ 260350 w 558800"/>
                    <a:gd name="connsiteY2" fmla="*/ 28575 h 327025"/>
                    <a:gd name="connsiteX3" fmla="*/ 501650 w 558800"/>
                    <a:gd name="connsiteY3" fmla="*/ 0 h 327025"/>
                    <a:gd name="connsiteX4" fmla="*/ 536575 w 558800"/>
                    <a:gd name="connsiteY4" fmla="*/ 53975 h 327025"/>
                    <a:gd name="connsiteX5" fmla="*/ 558800 w 558800"/>
                    <a:gd name="connsiteY5" fmla="*/ 301625 h 327025"/>
                    <a:gd name="connsiteX6" fmla="*/ 349250 w 558800"/>
                    <a:gd name="connsiteY6" fmla="*/ 311150 h 327025"/>
                    <a:gd name="connsiteX7" fmla="*/ 346075 w 558800"/>
                    <a:gd name="connsiteY7" fmla="*/ 304800 h 327025"/>
                    <a:gd name="connsiteX8" fmla="*/ 415925 w 558800"/>
                    <a:gd name="connsiteY8" fmla="*/ 152400 h 327025"/>
                    <a:gd name="connsiteX9" fmla="*/ 412750 w 558800"/>
                    <a:gd name="connsiteY9" fmla="*/ 139700 h 327025"/>
                    <a:gd name="connsiteX10" fmla="*/ 381000 w 558800"/>
                    <a:gd name="connsiteY10" fmla="*/ 142875 h 327025"/>
                    <a:gd name="connsiteX11" fmla="*/ 301625 w 558800"/>
                    <a:gd name="connsiteY11" fmla="*/ 320675 h 327025"/>
                    <a:gd name="connsiteX12" fmla="*/ 28575 w 558800"/>
                    <a:gd name="connsiteY12" fmla="*/ 327025 h 327025"/>
                    <a:gd name="connsiteX13" fmla="*/ 0 w 558800"/>
                    <a:gd name="connsiteY13" fmla="*/ 292100 h 327025"/>
                    <a:gd name="connsiteX14" fmla="*/ 34925 w 558800"/>
                    <a:gd name="connsiteY14" fmla="*/ 222250 h 327025"/>
                    <a:gd name="connsiteX0" fmla="*/ 34925 w 558800"/>
                    <a:gd name="connsiteY0" fmla="*/ 246288 h 351063"/>
                    <a:gd name="connsiteX1" fmla="*/ 203200 w 558800"/>
                    <a:gd name="connsiteY1" fmla="*/ 230413 h 351063"/>
                    <a:gd name="connsiteX2" fmla="*/ 260350 w 558800"/>
                    <a:gd name="connsiteY2" fmla="*/ 52613 h 351063"/>
                    <a:gd name="connsiteX3" fmla="*/ 501650 w 558800"/>
                    <a:gd name="connsiteY3" fmla="*/ 24038 h 351063"/>
                    <a:gd name="connsiteX4" fmla="*/ 536575 w 558800"/>
                    <a:gd name="connsiteY4" fmla="*/ 78013 h 351063"/>
                    <a:gd name="connsiteX5" fmla="*/ 558800 w 558800"/>
                    <a:gd name="connsiteY5" fmla="*/ 325663 h 351063"/>
                    <a:gd name="connsiteX6" fmla="*/ 349250 w 558800"/>
                    <a:gd name="connsiteY6" fmla="*/ 335188 h 351063"/>
                    <a:gd name="connsiteX7" fmla="*/ 346075 w 558800"/>
                    <a:gd name="connsiteY7" fmla="*/ 328838 h 351063"/>
                    <a:gd name="connsiteX8" fmla="*/ 415925 w 558800"/>
                    <a:gd name="connsiteY8" fmla="*/ 176438 h 351063"/>
                    <a:gd name="connsiteX9" fmla="*/ 412750 w 558800"/>
                    <a:gd name="connsiteY9" fmla="*/ 163738 h 351063"/>
                    <a:gd name="connsiteX10" fmla="*/ 381000 w 558800"/>
                    <a:gd name="connsiteY10" fmla="*/ 166913 h 351063"/>
                    <a:gd name="connsiteX11" fmla="*/ 301625 w 558800"/>
                    <a:gd name="connsiteY11" fmla="*/ 344713 h 351063"/>
                    <a:gd name="connsiteX12" fmla="*/ 28575 w 558800"/>
                    <a:gd name="connsiteY12" fmla="*/ 351063 h 351063"/>
                    <a:gd name="connsiteX13" fmla="*/ 0 w 558800"/>
                    <a:gd name="connsiteY13" fmla="*/ 316138 h 351063"/>
                    <a:gd name="connsiteX14" fmla="*/ 34925 w 558800"/>
                    <a:gd name="connsiteY14" fmla="*/ 246288 h 35106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36575 w 558800"/>
                    <a:gd name="connsiteY4" fmla="*/ 95653 h 368703"/>
                    <a:gd name="connsiteX5" fmla="*/ 558800 w 558800"/>
                    <a:gd name="connsiteY5" fmla="*/ 343303 h 368703"/>
                    <a:gd name="connsiteX6" fmla="*/ 349250 w 558800"/>
                    <a:gd name="connsiteY6" fmla="*/ 352828 h 368703"/>
                    <a:gd name="connsiteX7" fmla="*/ 346075 w 558800"/>
                    <a:gd name="connsiteY7" fmla="*/ 346478 h 368703"/>
                    <a:gd name="connsiteX8" fmla="*/ 415925 w 558800"/>
                    <a:gd name="connsiteY8" fmla="*/ 194078 h 368703"/>
                    <a:gd name="connsiteX9" fmla="*/ 412750 w 558800"/>
                    <a:gd name="connsiteY9" fmla="*/ 181378 h 368703"/>
                    <a:gd name="connsiteX10" fmla="*/ 381000 w 558800"/>
                    <a:gd name="connsiteY10" fmla="*/ 184553 h 368703"/>
                    <a:gd name="connsiteX11" fmla="*/ 301625 w 558800"/>
                    <a:gd name="connsiteY11" fmla="*/ 362353 h 368703"/>
                    <a:gd name="connsiteX12" fmla="*/ 28575 w 558800"/>
                    <a:gd name="connsiteY12" fmla="*/ 368703 h 368703"/>
                    <a:gd name="connsiteX13" fmla="*/ 0 w 558800"/>
                    <a:gd name="connsiteY13" fmla="*/ 333778 h 368703"/>
                    <a:gd name="connsiteX14" fmla="*/ 34925 w 558800"/>
                    <a:gd name="connsiteY14"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412750 w 558800"/>
                    <a:gd name="connsiteY8" fmla="*/ 181378 h 368703"/>
                    <a:gd name="connsiteX9" fmla="*/ 381000 w 558800"/>
                    <a:gd name="connsiteY9" fmla="*/ 184553 h 368703"/>
                    <a:gd name="connsiteX10" fmla="*/ 301625 w 558800"/>
                    <a:gd name="connsiteY10" fmla="*/ 362353 h 368703"/>
                    <a:gd name="connsiteX11" fmla="*/ 28575 w 558800"/>
                    <a:gd name="connsiteY11" fmla="*/ 368703 h 368703"/>
                    <a:gd name="connsiteX12" fmla="*/ 0 w 558800"/>
                    <a:gd name="connsiteY12" fmla="*/ 333778 h 368703"/>
                    <a:gd name="connsiteX13" fmla="*/ 34925 w 558800"/>
                    <a:gd name="connsiteY13" fmla="*/ 263928 h 368703"/>
                    <a:gd name="connsiteX0" fmla="*/ 34925 w 558800"/>
                    <a:gd name="connsiteY0" fmla="*/ 263928 h 368703"/>
                    <a:gd name="connsiteX1" fmla="*/ 203200 w 558800"/>
                    <a:gd name="connsiteY1" fmla="*/ 248053 h 368703"/>
                    <a:gd name="connsiteX2" fmla="*/ 260350 w 558800"/>
                    <a:gd name="connsiteY2" fmla="*/ 70253 h 368703"/>
                    <a:gd name="connsiteX3" fmla="*/ 501650 w 558800"/>
                    <a:gd name="connsiteY3" fmla="*/ 41678 h 368703"/>
                    <a:gd name="connsiteX4" fmla="*/ 558800 w 558800"/>
                    <a:gd name="connsiteY4" fmla="*/ 343303 h 368703"/>
                    <a:gd name="connsiteX5" fmla="*/ 349250 w 558800"/>
                    <a:gd name="connsiteY5" fmla="*/ 352828 h 368703"/>
                    <a:gd name="connsiteX6" fmla="*/ 346075 w 558800"/>
                    <a:gd name="connsiteY6" fmla="*/ 346478 h 368703"/>
                    <a:gd name="connsiteX7" fmla="*/ 415925 w 558800"/>
                    <a:gd name="connsiteY7" fmla="*/ 194078 h 368703"/>
                    <a:gd name="connsiteX8" fmla="*/ 381000 w 558800"/>
                    <a:gd name="connsiteY8" fmla="*/ 184553 h 368703"/>
                    <a:gd name="connsiteX9" fmla="*/ 301625 w 558800"/>
                    <a:gd name="connsiteY9" fmla="*/ 362353 h 368703"/>
                    <a:gd name="connsiteX10" fmla="*/ 28575 w 558800"/>
                    <a:gd name="connsiteY10" fmla="*/ 368703 h 368703"/>
                    <a:gd name="connsiteX11" fmla="*/ 0 w 558800"/>
                    <a:gd name="connsiteY11" fmla="*/ 333778 h 368703"/>
                    <a:gd name="connsiteX12" fmla="*/ 34925 w 558800"/>
                    <a:gd name="connsiteY12" fmla="*/ 263928 h 368703"/>
                    <a:gd name="connsiteX0" fmla="*/ 6350 w 530225"/>
                    <a:gd name="connsiteY0" fmla="*/ 263928 h 368703"/>
                    <a:gd name="connsiteX1" fmla="*/ 174625 w 530225"/>
                    <a:gd name="connsiteY1" fmla="*/ 248053 h 368703"/>
                    <a:gd name="connsiteX2" fmla="*/ 231775 w 530225"/>
                    <a:gd name="connsiteY2" fmla="*/ 70253 h 368703"/>
                    <a:gd name="connsiteX3" fmla="*/ 473075 w 530225"/>
                    <a:gd name="connsiteY3" fmla="*/ 41678 h 368703"/>
                    <a:gd name="connsiteX4" fmla="*/ 530225 w 530225"/>
                    <a:gd name="connsiteY4" fmla="*/ 343303 h 368703"/>
                    <a:gd name="connsiteX5" fmla="*/ 320675 w 530225"/>
                    <a:gd name="connsiteY5" fmla="*/ 352828 h 368703"/>
                    <a:gd name="connsiteX6" fmla="*/ 317500 w 530225"/>
                    <a:gd name="connsiteY6" fmla="*/ 346478 h 368703"/>
                    <a:gd name="connsiteX7" fmla="*/ 387350 w 530225"/>
                    <a:gd name="connsiteY7" fmla="*/ 194078 h 368703"/>
                    <a:gd name="connsiteX8" fmla="*/ 352425 w 530225"/>
                    <a:gd name="connsiteY8" fmla="*/ 184553 h 368703"/>
                    <a:gd name="connsiteX9" fmla="*/ 273050 w 530225"/>
                    <a:gd name="connsiteY9" fmla="*/ 362353 h 368703"/>
                    <a:gd name="connsiteX10" fmla="*/ 0 w 530225"/>
                    <a:gd name="connsiteY10" fmla="*/ 368703 h 368703"/>
                    <a:gd name="connsiteX11" fmla="*/ 6350 w 530225"/>
                    <a:gd name="connsiteY11" fmla="*/ 263928 h 368703"/>
                    <a:gd name="connsiteX0" fmla="*/ 28984 w 552859"/>
                    <a:gd name="connsiteY0" fmla="*/ 263928 h 368703"/>
                    <a:gd name="connsiteX1" fmla="*/ 197259 w 552859"/>
                    <a:gd name="connsiteY1" fmla="*/ 248053 h 368703"/>
                    <a:gd name="connsiteX2" fmla="*/ 254409 w 552859"/>
                    <a:gd name="connsiteY2" fmla="*/ 70253 h 368703"/>
                    <a:gd name="connsiteX3" fmla="*/ 495709 w 552859"/>
                    <a:gd name="connsiteY3" fmla="*/ 41678 h 368703"/>
                    <a:gd name="connsiteX4" fmla="*/ 552859 w 552859"/>
                    <a:gd name="connsiteY4" fmla="*/ 343303 h 368703"/>
                    <a:gd name="connsiteX5" fmla="*/ 343309 w 552859"/>
                    <a:gd name="connsiteY5" fmla="*/ 352828 h 368703"/>
                    <a:gd name="connsiteX6" fmla="*/ 340134 w 552859"/>
                    <a:gd name="connsiteY6" fmla="*/ 346478 h 368703"/>
                    <a:gd name="connsiteX7" fmla="*/ 409984 w 552859"/>
                    <a:gd name="connsiteY7" fmla="*/ 194078 h 368703"/>
                    <a:gd name="connsiteX8" fmla="*/ 375059 w 552859"/>
                    <a:gd name="connsiteY8" fmla="*/ 184553 h 368703"/>
                    <a:gd name="connsiteX9" fmla="*/ 295684 w 552859"/>
                    <a:gd name="connsiteY9" fmla="*/ 362353 h 368703"/>
                    <a:gd name="connsiteX10" fmla="*/ 22634 w 552859"/>
                    <a:gd name="connsiteY10" fmla="*/ 368703 h 368703"/>
                    <a:gd name="connsiteX11" fmla="*/ 28984 w 552859"/>
                    <a:gd name="connsiteY11" fmla="*/ 263928 h 368703"/>
                    <a:gd name="connsiteX0" fmla="*/ 35058 w 558933"/>
                    <a:gd name="connsiteY0" fmla="*/ 263928 h 369620"/>
                    <a:gd name="connsiteX1" fmla="*/ 203333 w 558933"/>
                    <a:gd name="connsiteY1" fmla="*/ 248053 h 369620"/>
                    <a:gd name="connsiteX2" fmla="*/ 260483 w 558933"/>
                    <a:gd name="connsiteY2" fmla="*/ 70253 h 369620"/>
                    <a:gd name="connsiteX3" fmla="*/ 501783 w 558933"/>
                    <a:gd name="connsiteY3" fmla="*/ 41678 h 369620"/>
                    <a:gd name="connsiteX4" fmla="*/ 558933 w 558933"/>
                    <a:gd name="connsiteY4" fmla="*/ 343303 h 369620"/>
                    <a:gd name="connsiteX5" fmla="*/ 349383 w 558933"/>
                    <a:gd name="connsiteY5" fmla="*/ 352828 h 369620"/>
                    <a:gd name="connsiteX6" fmla="*/ 346208 w 558933"/>
                    <a:gd name="connsiteY6" fmla="*/ 346478 h 369620"/>
                    <a:gd name="connsiteX7" fmla="*/ 416058 w 558933"/>
                    <a:gd name="connsiteY7" fmla="*/ 194078 h 369620"/>
                    <a:gd name="connsiteX8" fmla="*/ 381133 w 558933"/>
                    <a:gd name="connsiteY8" fmla="*/ 184553 h 369620"/>
                    <a:gd name="connsiteX9" fmla="*/ 301758 w 558933"/>
                    <a:gd name="connsiteY9" fmla="*/ 362353 h 369620"/>
                    <a:gd name="connsiteX10" fmla="*/ 28708 w 558933"/>
                    <a:gd name="connsiteY10" fmla="*/ 368703 h 369620"/>
                    <a:gd name="connsiteX11" fmla="*/ 35058 w 558933"/>
                    <a:gd name="connsiteY11" fmla="*/ 263928 h 369620"/>
                    <a:gd name="connsiteX0" fmla="*/ 38101 w 561976"/>
                    <a:gd name="connsiteY0" fmla="*/ 263928 h 368703"/>
                    <a:gd name="connsiteX1" fmla="*/ 206376 w 561976"/>
                    <a:gd name="connsiteY1" fmla="*/ 248053 h 368703"/>
                    <a:gd name="connsiteX2" fmla="*/ 263526 w 561976"/>
                    <a:gd name="connsiteY2" fmla="*/ 70253 h 368703"/>
                    <a:gd name="connsiteX3" fmla="*/ 504826 w 561976"/>
                    <a:gd name="connsiteY3" fmla="*/ 41678 h 368703"/>
                    <a:gd name="connsiteX4" fmla="*/ 561976 w 561976"/>
                    <a:gd name="connsiteY4" fmla="*/ 343303 h 368703"/>
                    <a:gd name="connsiteX5" fmla="*/ 352426 w 561976"/>
                    <a:gd name="connsiteY5" fmla="*/ 352828 h 368703"/>
                    <a:gd name="connsiteX6" fmla="*/ 349251 w 561976"/>
                    <a:gd name="connsiteY6" fmla="*/ 346478 h 368703"/>
                    <a:gd name="connsiteX7" fmla="*/ 419101 w 561976"/>
                    <a:gd name="connsiteY7" fmla="*/ 194078 h 368703"/>
                    <a:gd name="connsiteX8" fmla="*/ 384176 w 561976"/>
                    <a:gd name="connsiteY8" fmla="*/ 184553 h 368703"/>
                    <a:gd name="connsiteX9" fmla="*/ 304801 w 561976"/>
                    <a:gd name="connsiteY9" fmla="*/ 362353 h 368703"/>
                    <a:gd name="connsiteX10" fmla="*/ 31751 w 561976"/>
                    <a:gd name="connsiteY10" fmla="*/ 368703 h 368703"/>
                    <a:gd name="connsiteX11" fmla="*/ 38101 w 561976"/>
                    <a:gd name="connsiteY11" fmla="*/ 263928 h 368703"/>
                    <a:gd name="connsiteX0" fmla="*/ 35796 w 559671"/>
                    <a:gd name="connsiteY0" fmla="*/ 263928 h 368703"/>
                    <a:gd name="connsiteX1" fmla="*/ 204071 w 559671"/>
                    <a:gd name="connsiteY1" fmla="*/ 248053 h 368703"/>
                    <a:gd name="connsiteX2" fmla="*/ 261221 w 559671"/>
                    <a:gd name="connsiteY2" fmla="*/ 70253 h 368703"/>
                    <a:gd name="connsiteX3" fmla="*/ 502521 w 559671"/>
                    <a:gd name="connsiteY3" fmla="*/ 41678 h 368703"/>
                    <a:gd name="connsiteX4" fmla="*/ 559671 w 559671"/>
                    <a:gd name="connsiteY4" fmla="*/ 343303 h 368703"/>
                    <a:gd name="connsiteX5" fmla="*/ 350121 w 559671"/>
                    <a:gd name="connsiteY5" fmla="*/ 352828 h 368703"/>
                    <a:gd name="connsiteX6" fmla="*/ 346946 w 559671"/>
                    <a:gd name="connsiteY6" fmla="*/ 346478 h 368703"/>
                    <a:gd name="connsiteX7" fmla="*/ 416796 w 559671"/>
                    <a:gd name="connsiteY7" fmla="*/ 194078 h 368703"/>
                    <a:gd name="connsiteX8" fmla="*/ 381871 w 559671"/>
                    <a:gd name="connsiteY8" fmla="*/ 184553 h 368703"/>
                    <a:gd name="connsiteX9" fmla="*/ 302496 w 559671"/>
                    <a:gd name="connsiteY9" fmla="*/ 362353 h 368703"/>
                    <a:gd name="connsiteX10" fmla="*/ 29446 w 559671"/>
                    <a:gd name="connsiteY10" fmla="*/ 368703 h 368703"/>
                    <a:gd name="connsiteX11" fmla="*/ 35796 w 559671"/>
                    <a:gd name="connsiteY11" fmla="*/ 263928 h 368703"/>
                    <a:gd name="connsiteX0" fmla="*/ 33802 w 557677"/>
                    <a:gd name="connsiteY0" fmla="*/ 263928 h 368703"/>
                    <a:gd name="connsiteX1" fmla="*/ 202077 w 557677"/>
                    <a:gd name="connsiteY1" fmla="*/ 248053 h 368703"/>
                    <a:gd name="connsiteX2" fmla="*/ 259227 w 557677"/>
                    <a:gd name="connsiteY2" fmla="*/ 70253 h 368703"/>
                    <a:gd name="connsiteX3" fmla="*/ 500527 w 557677"/>
                    <a:gd name="connsiteY3" fmla="*/ 41678 h 368703"/>
                    <a:gd name="connsiteX4" fmla="*/ 557677 w 557677"/>
                    <a:gd name="connsiteY4" fmla="*/ 343303 h 368703"/>
                    <a:gd name="connsiteX5" fmla="*/ 348127 w 557677"/>
                    <a:gd name="connsiteY5" fmla="*/ 352828 h 368703"/>
                    <a:gd name="connsiteX6" fmla="*/ 344952 w 557677"/>
                    <a:gd name="connsiteY6" fmla="*/ 346478 h 368703"/>
                    <a:gd name="connsiteX7" fmla="*/ 414802 w 557677"/>
                    <a:gd name="connsiteY7" fmla="*/ 194078 h 368703"/>
                    <a:gd name="connsiteX8" fmla="*/ 379877 w 557677"/>
                    <a:gd name="connsiteY8" fmla="*/ 184553 h 368703"/>
                    <a:gd name="connsiteX9" fmla="*/ 300502 w 557677"/>
                    <a:gd name="connsiteY9" fmla="*/ 362353 h 368703"/>
                    <a:gd name="connsiteX10" fmla="*/ 27452 w 557677"/>
                    <a:gd name="connsiteY10" fmla="*/ 368703 h 368703"/>
                    <a:gd name="connsiteX11" fmla="*/ 33802 w 55767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343962 w 556687"/>
                    <a:gd name="connsiteY6" fmla="*/ 346478 h 368703"/>
                    <a:gd name="connsiteX7" fmla="*/ 413812 w 556687"/>
                    <a:gd name="connsiteY7" fmla="*/ 194078 h 368703"/>
                    <a:gd name="connsiteX8" fmla="*/ 378887 w 556687"/>
                    <a:gd name="connsiteY8" fmla="*/ 184553 h 368703"/>
                    <a:gd name="connsiteX9" fmla="*/ 299512 w 556687"/>
                    <a:gd name="connsiteY9" fmla="*/ 362353 h 368703"/>
                    <a:gd name="connsiteX10" fmla="*/ 26462 w 556687"/>
                    <a:gd name="connsiteY10" fmla="*/ 368703 h 368703"/>
                    <a:gd name="connsiteX11" fmla="*/ 32812 w 556687"/>
                    <a:gd name="connsiteY11"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3928 h 368703"/>
                    <a:gd name="connsiteX1" fmla="*/ 201087 w 556687"/>
                    <a:gd name="connsiteY1" fmla="*/ 248053 h 368703"/>
                    <a:gd name="connsiteX2" fmla="*/ 258237 w 556687"/>
                    <a:gd name="connsiteY2" fmla="*/ 70253 h 368703"/>
                    <a:gd name="connsiteX3" fmla="*/ 499537 w 556687"/>
                    <a:gd name="connsiteY3" fmla="*/ 41678 h 368703"/>
                    <a:gd name="connsiteX4" fmla="*/ 556687 w 556687"/>
                    <a:gd name="connsiteY4" fmla="*/ 343303 h 368703"/>
                    <a:gd name="connsiteX5" fmla="*/ 347137 w 556687"/>
                    <a:gd name="connsiteY5" fmla="*/ 352828 h 368703"/>
                    <a:gd name="connsiteX6" fmla="*/ 413812 w 556687"/>
                    <a:gd name="connsiteY6" fmla="*/ 194078 h 368703"/>
                    <a:gd name="connsiteX7" fmla="*/ 378887 w 556687"/>
                    <a:gd name="connsiteY7" fmla="*/ 184553 h 368703"/>
                    <a:gd name="connsiteX8" fmla="*/ 299512 w 556687"/>
                    <a:gd name="connsiteY8" fmla="*/ 362353 h 368703"/>
                    <a:gd name="connsiteX9" fmla="*/ 26462 w 556687"/>
                    <a:gd name="connsiteY9" fmla="*/ 368703 h 368703"/>
                    <a:gd name="connsiteX10" fmla="*/ 32812 w 556687"/>
                    <a:gd name="connsiteY10" fmla="*/ 263928 h 368703"/>
                    <a:gd name="connsiteX0" fmla="*/ 32812 w 556687"/>
                    <a:gd name="connsiteY0" fmla="*/ 260508 h 365283"/>
                    <a:gd name="connsiteX1" fmla="*/ 201087 w 556687"/>
                    <a:gd name="connsiteY1" fmla="*/ 244633 h 365283"/>
                    <a:gd name="connsiteX2" fmla="*/ 258237 w 556687"/>
                    <a:gd name="connsiteY2" fmla="*/ 66833 h 365283"/>
                    <a:gd name="connsiteX3" fmla="*/ 426512 w 556687"/>
                    <a:gd name="connsiteY3" fmla="*/ 7302 h 365283"/>
                    <a:gd name="connsiteX4" fmla="*/ 499537 w 556687"/>
                    <a:gd name="connsiteY4" fmla="*/ 38258 h 365283"/>
                    <a:gd name="connsiteX5" fmla="*/ 556687 w 556687"/>
                    <a:gd name="connsiteY5" fmla="*/ 339883 h 365283"/>
                    <a:gd name="connsiteX6" fmla="*/ 347137 w 556687"/>
                    <a:gd name="connsiteY6" fmla="*/ 349408 h 365283"/>
                    <a:gd name="connsiteX7" fmla="*/ 413812 w 556687"/>
                    <a:gd name="connsiteY7" fmla="*/ 190658 h 365283"/>
                    <a:gd name="connsiteX8" fmla="*/ 378887 w 556687"/>
                    <a:gd name="connsiteY8" fmla="*/ 181133 h 365283"/>
                    <a:gd name="connsiteX9" fmla="*/ 299512 w 556687"/>
                    <a:gd name="connsiteY9" fmla="*/ 358933 h 365283"/>
                    <a:gd name="connsiteX10" fmla="*/ 26462 w 556687"/>
                    <a:gd name="connsiteY10" fmla="*/ 365283 h 365283"/>
                    <a:gd name="connsiteX11" fmla="*/ 32812 w 556687"/>
                    <a:gd name="connsiteY11" fmla="*/ 260508 h 365283"/>
                    <a:gd name="connsiteX0" fmla="*/ 32812 w 557953"/>
                    <a:gd name="connsiteY0" fmla="*/ 268685 h 373460"/>
                    <a:gd name="connsiteX1" fmla="*/ 201087 w 557953"/>
                    <a:gd name="connsiteY1" fmla="*/ 252810 h 373460"/>
                    <a:gd name="connsiteX2" fmla="*/ 258237 w 557953"/>
                    <a:gd name="connsiteY2" fmla="*/ 75010 h 373460"/>
                    <a:gd name="connsiteX3" fmla="*/ 426512 w 557953"/>
                    <a:gd name="connsiteY3" fmla="*/ 15479 h 373460"/>
                    <a:gd name="connsiteX4" fmla="*/ 556687 w 557953"/>
                    <a:gd name="connsiteY4" fmla="*/ 348060 h 373460"/>
                    <a:gd name="connsiteX5" fmla="*/ 347137 w 557953"/>
                    <a:gd name="connsiteY5" fmla="*/ 357585 h 373460"/>
                    <a:gd name="connsiteX6" fmla="*/ 413812 w 557953"/>
                    <a:gd name="connsiteY6" fmla="*/ 198835 h 373460"/>
                    <a:gd name="connsiteX7" fmla="*/ 378887 w 557953"/>
                    <a:gd name="connsiteY7" fmla="*/ 189310 h 373460"/>
                    <a:gd name="connsiteX8" fmla="*/ 299512 w 557953"/>
                    <a:gd name="connsiteY8" fmla="*/ 367110 h 373460"/>
                    <a:gd name="connsiteX9" fmla="*/ 26462 w 557953"/>
                    <a:gd name="connsiteY9" fmla="*/ 373460 h 373460"/>
                    <a:gd name="connsiteX10" fmla="*/ 32812 w 557953"/>
                    <a:gd name="connsiteY10" fmla="*/ 268685 h 373460"/>
                    <a:gd name="connsiteX0" fmla="*/ 32812 w 557953"/>
                    <a:gd name="connsiteY0" fmla="*/ 260976 h 365751"/>
                    <a:gd name="connsiteX1" fmla="*/ 201087 w 557953"/>
                    <a:gd name="connsiteY1" fmla="*/ 245101 h 365751"/>
                    <a:gd name="connsiteX2" fmla="*/ 258237 w 557953"/>
                    <a:gd name="connsiteY2" fmla="*/ 67301 h 365751"/>
                    <a:gd name="connsiteX3" fmla="*/ 426512 w 557953"/>
                    <a:gd name="connsiteY3" fmla="*/ 7770 h 365751"/>
                    <a:gd name="connsiteX4" fmla="*/ 556687 w 557953"/>
                    <a:gd name="connsiteY4" fmla="*/ 340351 h 365751"/>
                    <a:gd name="connsiteX5" fmla="*/ 347137 w 557953"/>
                    <a:gd name="connsiteY5" fmla="*/ 349876 h 365751"/>
                    <a:gd name="connsiteX6" fmla="*/ 413812 w 557953"/>
                    <a:gd name="connsiteY6" fmla="*/ 191126 h 365751"/>
                    <a:gd name="connsiteX7" fmla="*/ 378887 w 557953"/>
                    <a:gd name="connsiteY7" fmla="*/ 181601 h 365751"/>
                    <a:gd name="connsiteX8" fmla="*/ 299512 w 557953"/>
                    <a:gd name="connsiteY8" fmla="*/ 359401 h 365751"/>
                    <a:gd name="connsiteX9" fmla="*/ 26462 w 557953"/>
                    <a:gd name="connsiteY9" fmla="*/ 365751 h 365751"/>
                    <a:gd name="connsiteX10" fmla="*/ 32812 w 557953"/>
                    <a:gd name="connsiteY10" fmla="*/ 260976 h 365751"/>
                    <a:gd name="connsiteX0" fmla="*/ 32812 w 558115"/>
                    <a:gd name="connsiteY0" fmla="*/ 269583 h 374358"/>
                    <a:gd name="connsiteX1" fmla="*/ 201087 w 558115"/>
                    <a:gd name="connsiteY1" fmla="*/ 253708 h 374358"/>
                    <a:gd name="connsiteX2" fmla="*/ 258237 w 558115"/>
                    <a:gd name="connsiteY2" fmla="*/ 75908 h 374358"/>
                    <a:gd name="connsiteX3" fmla="*/ 438418 w 558115"/>
                    <a:gd name="connsiteY3" fmla="*/ 6852 h 374358"/>
                    <a:gd name="connsiteX4" fmla="*/ 556687 w 558115"/>
                    <a:gd name="connsiteY4" fmla="*/ 348958 h 374358"/>
                    <a:gd name="connsiteX5" fmla="*/ 347137 w 558115"/>
                    <a:gd name="connsiteY5" fmla="*/ 358483 h 374358"/>
                    <a:gd name="connsiteX6" fmla="*/ 413812 w 558115"/>
                    <a:gd name="connsiteY6" fmla="*/ 199733 h 374358"/>
                    <a:gd name="connsiteX7" fmla="*/ 378887 w 558115"/>
                    <a:gd name="connsiteY7" fmla="*/ 190208 h 374358"/>
                    <a:gd name="connsiteX8" fmla="*/ 299512 w 558115"/>
                    <a:gd name="connsiteY8" fmla="*/ 368008 h 374358"/>
                    <a:gd name="connsiteX9" fmla="*/ 26462 w 558115"/>
                    <a:gd name="connsiteY9" fmla="*/ 374358 h 374358"/>
                    <a:gd name="connsiteX10" fmla="*/ 32812 w 558115"/>
                    <a:gd name="connsiteY10" fmla="*/ 269583 h 374358"/>
                    <a:gd name="connsiteX0" fmla="*/ 32812 w 558706"/>
                    <a:gd name="connsiteY0" fmla="*/ 269583 h 374358"/>
                    <a:gd name="connsiteX1" fmla="*/ 201087 w 558706"/>
                    <a:gd name="connsiteY1" fmla="*/ 253708 h 374358"/>
                    <a:gd name="connsiteX2" fmla="*/ 258237 w 558706"/>
                    <a:gd name="connsiteY2" fmla="*/ 75908 h 374358"/>
                    <a:gd name="connsiteX3" fmla="*/ 438418 w 558706"/>
                    <a:gd name="connsiteY3" fmla="*/ 6852 h 374358"/>
                    <a:gd name="connsiteX4" fmla="*/ 556687 w 558706"/>
                    <a:gd name="connsiteY4" fmla="*/ 348958 h 374358"/>
                    <a:gd name="connsiteX5" fmla="*/ 347137 w 558706"/>
                    <a:gd name="connsiteY5" fmla="*/ 358483 h 374358"/>
                    <a:gd name="connsiteX6" fmla="*/ 413812 w 558706"/>
                    <a:gd name="connsiteY6" fmla="*/ 199733 h 374358"/>
                    <a:gd name="connsiteX7" fmla="*/ 378887 w 558706"/>
                    <a:gd name="connsiteY7" fmla="*/ 190208 h 374358"/>
                    <a:gd name="connsiteX8" fmla="*/ 299512 w 558706"/>
                    <a:gd name="connsiteY8" fmla="*/ 368008 h 374358"/>
                    <a:gd name="connsiteX9" fmla="*/ 26462 w 558706"/>
                    <a:gd name="connsiteY9" fmla="*/ 374358 h 374358"/>
                    <a:gd name="connsiteX10" fmla="*/ 32812 w 558706"/>
                    <a:gd name="connsiteY10" fmla="*/ 269583 h 374358"/>
                    <a:gd name="connsiteX0" fmla="*/ 32812 w 558706"/>
                    <a:gd name="connsiteY0" fmla="*/ 265576 h 370351"/>
                    <a:gd name="connsiteX1" fmla="*/ 201087 w 558706"/>
                    <a:gd name="connsiteY1" fmla="*/ 249701 h 370351"/>
                    <a:gd name="connsiteX2" fmla="*/ 258237 w 558706"/>
                    <a:gd name="connsiteY2" fmla="*/ 71901 h 370351"/>
                    <a:gd name="connsiteX3" fmla="*/ 438418 w 558706"/>
                    <a:gd name="connsiteY3" fmla="*/ 2845 h 370351"/>
                    <a:gd name="connsiteX4" fmla="*/ 556687 w 558706"/>
                    <a:gd name="connsiteY4" fmla="*/ 344951 h 370351"/>
                    <a:gd name="connsiteX5" fmla="*/ 347137 w 558706"/>
                    <a:gd name="connsiteY5" fmla="*/ 354476 h 370351"/>
                    <a:gd name="connsiteX6" fmla="*/ 413812 w 558706"/>
                    <a:gd name="connsiteY6" fmla="*/ 195726 h 370351"/>
                    <a:gd name="connsiteX7" fmla="*/ 378887 w 558706"/>
                    <a:gd name="connsiteY7" fmla="*/ 186201 h 370351"/>
                    <a:gd name="connsiteX8" fmla="*/ 299512 w 558706"/>
                    <a:gd name="connsiteY8" fmla="*/ 364001 h 370351"/>
                    <a:gd name="connsiteX9" fmla="*/ 26462 w 558706"/>
                    <a:gd name="connsiteY9" fmla="*/ 370351 h 370351"/>
                    <a:gd name="connsiteX10" fmla="*/ 32812 w 558706"/>
                    <a:gd name="connsiteY10" fmla="*/ 265576 h 370351"/>
                    <a:gd name="connsiteX0" fmla="*/ 32812 w 558706"/>
                    <a:gd name="connsiteY0" fmla="*/ 268667 h 373442"/>
                    <a:gd name="connsiteX1" fmla="*/ 201087 w 558706"/>
                    <a:gd name="connsiteY1" fmla="*/ 252792 h 373442"/>
                    <a:gd name="connsiteX2" fmla="*/ 258237 w 558706"/>
                    <a:gd name="connsiteY2" fmla="*/ 74992 h 373442"/>
                    <a:gd name="connsiteX3" fmla="*/ 438418 w 558706"/>
                    <a:gd name="connsiteY3" fmla="*/ 5936 h 373442"/>
                    <a:gd name="connsiteX4" fmla="*/ 556687 w 558706"/>
                    <a:gd name="connsiteY4" fmla="*/ 348042 h 373442"/>
                    <a:gd name="connsiteX5" fmla="*/ 347137 w 558706"/>
                    <a:gd name="connsiteY5" fmla="*/ 357567 h 373442"/>
                    <a:gd name="connsiteX6" fmla="*/ 413812 w 558706"/>
                    <a:gd name="connsiteY6" fmla="*/ 198817 h 373442"/>
                    <a:gd name="connsiteX7" fmla="*/ 378887 w 558706"/>
                    <a:gd name="connsiteY7" fmla="*/ 189292 h 373442"/>
                    <a:gd name="connsiteX8" fmla="*/ 299512 w 558706"/>
                    <a:gd name="connsiteY8" fmla="*/ 367092 h 373442"/>
                    <a:gd name="connsiteX9" fmla="*/ 26462 w 558706"/>
                    <a:gd name="connsiteY9" fmla="*/ 373442 h 373442"/>
                    <a:gd name="connsiteX10" fmla="*/ 32812 w 558706"/>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 name="connsiteX0" fmla="*/ 32812 w 556687"/>
                    <a:gd name="connsiteY0" fmla="*/ 268667 h 373442"/>
                    <a:gd name="connsiteX1" fmla="*/ 201087 w 556687"/>
                    <a:gd name="connsiteY1" fmla="*/ 252792 h 373442"/>
                    <a:gd name="connsiteX2" fmla="*/ 258237 w 556687"/>
                    <a:gd name="connsiteY2" fmla="*/ 74992 h 373442"/>
                    <a:gd name="connsiteX3" fmla="*/ 438418 w 556687"/>
                    <a:gd name="connsiteY3" fmla="*/ 5936 h 373442"/>
                    <a:gd name="connsiteX4" fmla="*/ 556687 w 556687"/>
                    <a:gd name="connsiteY4" fmla="*/ 348042 h 373442"/>
                    <a:gd name="connsiteX5" fmla="*/ 347137 w 556687"/>
                    <a:gd name="connsiteY5" fmla="*/ 357567 h 373442"/>
                    <a:gd name="connsiteX6" fmla="*/ 413812 w 556687"/>
                    <a:gd name="connsiteY6" fmla="*/ 198817 h 373442"/>
                    <a:gd name="connsiteX7" fmla="*/ 378887 w 556687"/>
                    <a:gd name="connsiteY7" fmla="*/ 189292 h 373442"/>
                    <a:gd name="connsiteX8" fmla="*/ 299512 w 556687"/>
                    <a:gd name="connsiteY8" fmla="*/ 367092 h 373442"/>
                    <a:gd name="connsiteX9" fmla="*/ 26462 w 556687"/>
                    <a:gd name="connsiteY9" fmla="*/ 373442 h 373442"/>
                    <a:gd name="connsiteX10" fmla="*/ 32812 w 556687"/>
                    <a:gd name="connsiteY10" fmla="*/ 268667 h 373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56687" h="373442">
                      <a:moveTo>
                        <a:pt x="32812" y="268667"/>
                      </a:moveTo>
                      <a:lnTo>
                        <a:pt x="201087" y="252792"/>
                      </a:lnTo>
                      <a:lnTo>
                        <a:pt x="258237" y="74992"/>
                      </a:lnTo>
                      <a:cubicBezTo>
                        <a:pt x="302951" y="-282"/>
                        <a:pt x="376770" y="-8615"/>
                        <a:pt x="438418" y="5936"/>
                      </a:cubicBezTo>
                      <a:cubicBezTo>
                        <a:pt x="516735" y="49062"/>
                        <a:pt x="546104" y="71949"/>
                        <a:pt x="556687" y="348042"/>
                      </a:cubicBezTo>
                      <a:cubicBezTo>
                        <a:pt x="479693" y="353599"/>
                        <a:pt x="416987" y="354392"/>
                        <a:pt x="347137" y="357567"/>
                      </a:cubicBezTo>
                      <a:cubicBezTo>
                        <a:pt x="357456" y="321318"/>
                        <a:pt x="389206" y="251734"/>
                        <a:pt x="413812" y="198817"/>
                      </a:cubicBezTo>
                      <a:lnTo>
                        <a:pt x="378887" y="189292"/>
                      </a:lnTo>
                      <a:lnTo>
                        <a:pt x="299512" y="367092"/>
                      </a:lnTo>
                      <a:lnTo>
                        <a:pt x="26462" y="373442"/>
                      </a:lnTo>
                      <a:cubicBezTo>
                        <a:pt x="3972" y="361535"/>
                        <a:pt x="-22485" y="302005"/>
                        <a:pt x="32812" y="268667"/>
                      </a:cubicBezTo>
                      <a:close/>
                    </a:path>
                  </a:pathLst>
                </a:custGeom>
                <a:solidFill>
                  <a:srgbClr val="2E75B6"/>
                </a:solidFill>
                <a:ln w="12700" cap="flat" cmpd="sng" algn="ctr">
                  <a:noFill/>
                  <a:prstDash val="solid"/>
                  <a:miter lim="800000"/>
                </a:ln>
                <a:effectLst/>
              </p:spPr>
              <p:txBody>
                <a:bodyPr rtlCol="0" anchor="ctr"/>
                <a:lstStyle/>
                <a:p>
                  <a:pPr algn="ctr" defTabSz="931881">
                    <a:defRPr/>
                  </a:pPr>
                  <a:endParaRPr lang="en-US" sz="2448" kern="0" dirty="0">
                    <a:solidFill>
                      <a:prstClr val="white"/>
                    </a:solidFill>
                    <a:latin typeface="Calibri" panose="020F0502020204030204"/>
                  </a:endParaRPr>
                </a:p>
              </p:txBody>
            </p:sp>
          </p:grpSp>
          <p:grpSp>
            <p:nvGrpSpPr>
              <p:cNvPr id="28" name="Group 27"/>
              <p:cNvGrpSpPr/>
              <p:nvPr/>
            </p:nvGrpSpPr>
            <p:grpSpPr>
              <a:xfrm>
                <a:off x="1837700" y="5350334"/>
                <a:ext cx="503019" cy="663131"/>
                <a:chOff x="7185290" y="4585491"/>
                <a:chExt cx="586616" cy="773337"/>
              </a:xfrm>
            </p:grpSpPr>
            <p:sp>
              <p:nvSpPr>
                <p:cNvPr id="30" name="Oval 29"/>
                <p:cNvSpPr>
                  <a:spLocks noChangeArrowheads="1"/>
                </p:cNvSpPr>
                <p:nvPr/>
              </p:nvSpPr>
              <p:spPr bwMode="auto">
                <a:xfrm>
                  <a:off x="7195326" y="4585491"/>
                  <a:ext cx="566545" cy="109286"/>
                </a:xfrm>
                <a:prstGeom prst="ellipse">
                  <a:avLst/>
                </a:prstGeom>
                <a:solidFill>
                  <a:srgbClr val="1F4E7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kern="0" dirty="0">
                    <a:solidFill>
                      <a:srgbClr val="FFFFFF"/>
                    </a:solidFill>
                  </a:endParaRPr>
                </a:p>
              </p:txBody>
            </p:sp>
            <p:sp>
              <p:nvSpPr>
                <p:cNvPr id="31" name="Freeform 123"/>
                <p:cNvSpPr>
                  <a:spLocks noEditPoints="1"/>
                </p:cNvSpPr>
                <p:nvPr/>
              </p:nvSpPr>
              <p:spPr bwMode="auto">
                <a:xfrm>
                  <a:off x="7185290" y="4661437"/>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2E75B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kern="0" dirty="0">
                    <a:solidFill>
                      <a:srgbClr val="FFFFFF"/>
                    </a:solidFill>
                  </a:endParaRPr>
                </a:p>
              </p:txBody>
            </p:sp>
          </p:grpSp>
          <p:sp>
            <p:nvSpPr>
              <p:cNvPr id="29" name="Freeform 28"/>
              <p:cNvSpPr/>
              <p:nvPr/>
            </p:nvSpPr>
            <p:spPr bwMode="auto">
              <a:xfrm>
                <a:off x="1469823" y="5545593"/>
                <a:ext cx="309988" cy="261995"/>
              </a:xfrm>
              <a:custGeom>
                <a:avLst/>
                <a:gdLst/>
                <a:ahLst/>
                <a:cxnLst/>
                <a:rect l="l" t="t" r="r" b="b"/>
                <a:pathLst>
                  <a:path w="6060276" h="5122001">
                    <a:moveTo>
                      <a:pt x="4902250" y="203"/>
                    </a:moveTo>
                    <a:cubicBezTo>
                      <a:pt x="4954736" y="-969"/>
                      <a:pt x="5009753" y="2901"/>
                      <a:pt x="5067300" y="12426"/>
                    </a:cubicBezTo>
                    <a:lnTo>
                      <a:pt x="5076825" y="136251"/>
                    </a:lnTo>
                    <a:lnTo>
                      <a:pt x="4619625" y="479151"/>
                    </a:lnTo>
                    <a:lnTo>
                      <a:pt x="4810125" y="1431651"/>
                    </a:lnTo>
                    <a:lnTo>
                      <a:pt x="5591175" y="1593576"/>
                    </a:lnTo>
                    <a:lnTo>
                      <a:pt x="5962650" y="1126851"/>
                    </a:lnTo>
                    <a:lnTo>
                      <a:pt x="6057900" y="1184001"/>
                    </a:lnTo>
                    <a:cubicBezTo>
                      <a:pt x="6089650" y="1628501"/>
                      <a:pt x="5797550" y="1892026"/>
                      <a:pt x="5524500" y="2031726"/>
                    </a:cubicBezTo>
                    <a:lnTo>
                      <a:pt x="4514850" y="2107926"/>
                    </a:lnTo>
                    <a:lnTo>
                      <a:pt x="3743325" y="2993751"/>
                    </a:lnTo>
                    <a:lnTo>
                      <a:pt x="3730284" y="3007303"/>
                    </a:lnTo>
                    <a:lnTo>
                      <a:pt x="5172075" y="4327252"/>
                    </a:lnTo>
                    <a:cubicBezTo>
                      <a:pt x="5311775" y="4498702"/>
                      <a:pt x="5226050" y="4603477"/>
                      <a:pt x="5143500" y="4698727"/>
                    </a:cubicBezTo>
                    <a:cubicBezTo>
                      <a:pt x="4949825" y="4844777"/>
                      <a:pt x="4914900" y="4920977"/>
                      <a:pt x="4800600" y="5032102"/>
                    </a:cubicBezTo>
                    <a:cubicBezTo>
                      <a:pt x="4616450" y="5174977"/>
                      <a:pt x="4508500" y="5114652"/>
                      <a:pt x="4429125" y="5013052"/>
                    </a:cubicBezTo>
                    <a:lnTo>
                      <a:pt x="3172464" y="3586998"/>
                    </a:lnTo>
                    <a:lnTo>
                      <a:pt x="1800225" y="5013051"/>
                    </a:lnTo>
                    <a:cubicBezTo>
                      <a:pt x="1628775" y="5165451"/>
                      <a:pt x="1514475" y="5141639"/>
                      <a:pt x="1428750" y="5041626"/>
                    </a:cubicBezTo>
                    <a:lnTo>
                      <a:pt x="1033462" y="4632051"/>
                    </a:lnTo>
                    <a:cubicBezTo>
                      <a:pt x="984250" y="4462189"/>
                      <a:pt x="1049337" y="4359001"/>
                      <a:pt x="1143000" y="4279626"/>
                    </a:cubicBezTo>
                    <a:lnTo>
                      <a:pt x="2623832" y="2964413"/>
                    </a:lnTo>
                    <a:lnTo>
                      <a:pt x="1390650" y="1565002"/>
                    </a:lnTo>
                    <a:lnTo>
                      <a:pt x="1057275" y="1822177"/>
                    </a:lnTo>
                    <a:lnTo>
                      <a:pt x="1038225" y="2107927"/>
                    </a:lnTo>
                    <a:lnTo>
                      <a:pt x="590550" y="2365102"/>
                    </a:lnTo>
                    <a:lnTo>
                      <a:pt x="0" y="1726927"/>
                    </a:lnTo>
                    <a:lnTo>
                      <a:pt x="209550" y="1526902"/>
                    </a:lnTo>
                    <a:lnTo>
                      <a:pt x="676275" y="1384027"/>
                    </a:lnTo>
                    <a:lnTo>
                      <a:pt x="781050" y="1184002"/>
                    </a:lnTo>
                    <a:lnTo>
                      <a:pt x="1743075" y="374377"/>
                    </a:lnTo>
                    <a:cubicBezTo>
                      <a:pt x="1997075" y="209277"/>
                      <a:pt x="2603500" y="244202"/>
                      <a:pt x="2962275" y="564877"/>
                    </a:cubicBezTo>
                    <a:lnTo>
                      <a:pt x="2924175" y="669652"/>
                    </a:lnTo>
                    <a:cubicBezTo>
                      <a:pt x="2794000" y="625202"/>
                      <a:pt x="2692400" y="590277"/>
                      <a:pt x="2419350" y="650602"/>
                    </a:cubicBezTo>
                    <a:cubicBezTo>
                      <a:pt x="2301875" y="710927"/>
                      <a:pt x="2127250" y="704577"/>
                      <a:pt x="1752600" y="1203052"/>
                    </a:cubicBezTo>
                    <a:lnTo>
                      <a:pt x="3143250" y="2469877"/>
                    </a:lnTo>
                    <a:lnTo>
                      <a:pt x="3161663" y="2486734"/>
                    </a:lnTo>
                    <a:lnTo>
                      <a:pt x="4038600" y="1707876"/>
                    </a:lnTo>
                    <a:lnTo>
                      <a:pt x="4171950" y="555351"/>
                    </a:lnTo>
                    <a:cubicBezTo>
                      <a:pt x="4291409" y="263648"/>
                      <a:pt x="4534843" y="8408"/>
                      <a:pt x="4902250" y="203"/>
                    </a:cubicBezTo>
                    <a:close/>
                  </a:path>
                </a:pathLst>
              </a:custGeom>
              <a:solidFill>
                <a:srgbClr val="2E75B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27" tIns="45713" rIns="45713" bIns="91427" numCol="1" spcCol="0" rtlCol="0" fromWordArt="0" anchor="b"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defTabSz="913923"/>
                <a:endParaRPr lang="en-US" dirty="0" err="1">
                  <a:gradFill>
                    <a:gsLst>
                      <a:gs pos="0">
                        <a:srgbClr val="FFFFFF"/>
                      </a:gs>
                      <a:gs pos="100000">
                        <a:srgbClr val="FFFFFF"/>
                      </a:gs>
                    </a:gsLst>
                    <a:lin ang="5400000" scaled="0"/>
                  </a:gradFill>
                  <a:ea typeface="Segoe UI" pitchFamily="34" charset="0"/>
                  <a:cs typeface="Segoe UI" pitchFamily="34" charset="0"/>
                </a:endParaRPr>
              </a:p>
            </p:txBody>
          </p:sp>
        </p:grpSp>
        <p:sp>
          <p:nvSpPr>
            <p:cNvPr id="21" name="Right Arrow 20"/>
            <p:cNvSpPr/>
            <p:nvPr/>
          </p:nvSpPr>
          <p:spPr bwMode="auto">
            <a:xfrm>
              <a:off x="4351239" y="5111165"/>
              <a:ext cx="731520" cy="365760"/>
            </a:xfrm>
            <a:prstGeom prst="rightArrow">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27" tIns="91427" rIns="0" bIns="91427" numCol="1" spcCol="0" rtlCol="0" fromWordArt="0" anchor="ctr" anchorCtr="0" forceAA="0" compatLnSpc="1">
              <a:prstTxWarp prst="textNoShape">
                <a:avLst/>
              </a:prstTxWarp>
              <a:noAutofit/>
            </a:bodyPr>
            <a:lstStyle/>
            <a:p>
              <a:pPr defTabSz="932418"/>
              <a:endParaRPr lang="en-US" sz="1199" dirty="0">
                <a:solidFill>
                  <a:srgbClr val="505050"/>
                </a:solidFill>
                <a:ea typeface="MS PGothic" charset="0"/>
              </a:endParaRPr>
            </a:p>
          </p:txBody>
        </p:sp>
        <p:grpSp>
          <p:nvGrpSpPr>
            <p:cNvPr id="22" name="Group 21"/>
            <p:cNvGrpSpPr/>
            <p:nvPr/>
          </p:nvGrpSpPr>
          <p:grpSpPr>
            <a:xfrm>
              <a:off x="5239767" y="4590128"/>
              <a:ext cx="665727" cy="877629"/>
              <a:chOff x="7185290" y="4585491"/>
              <a:chExt cx="586616" cy="773337"/>
            </a:xfrm>
          </p:grpSpPr>
          <p:sp>
            <p:nvSpPr>
              <p:cNvPr id="25" name="Oval 24"/>
              <p:cNvSpPr>
                <a:spLocks noChangeArrowheads="1"/>
              </p:cNvSpPr>
              <p:nvPr/>
            </p:nvSpPr>
            <p:spPr bwMode="auto">
              <a:xfrm>
                <a:off x="7195326" y="4585491"/>
                <a:ext cx="566545" cy="109286"/>
              </a:xfrm>
              <a:prstGeom prst="ellipse">
                <a:avLst/>
              </a:prstGeom>
              <a:solidFill>
                <a:srgbClr val="01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kern="0" dirty="0">
                  <a:solidFill>
                    <a:srgbClr val="FFFFFF"/>
                  </a:solidFill>
                </a:endParaRPr>
              </a:p>
            </p:txBody>
          </p:sp>
          <p:sp>
            <p:nvSpPr>
              <p:cNvPr id="26" name="Freeform 123"/>
              <p:cNvSpPr>
                <a:spLocks noEditPoints="1"/>
              </p:cNvSpPr>
              <p:nvPr/>
            </p:nvSpPr>
            <p:spPr bwMode="auto">
              <a:xfrm>
                <a:off x="7185290" y="4661437"/>
                <a:ext cx="586616" cy="697391"/>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013C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01" tIns="45700" rIns="91401" bIns="45700" numCol="1" anchor="t" anchorCtr="0" compatLnSpc="1">
                <a:prstTxWarp prst="textNoShape">
                  <a:avLst/>
                </a:prstTxWarp>
              </a:bodyPr>
              <a:lstStyle/>
              <a:p>
                <a:pPr defTabSz="932239">
                  <a:defRPr/>
                </a:pPr>
                <a:endParaRPr lang="en-US" sz="1800" kern="0" dirty="0">
                  <a:solidFill>
                    <a:srgbClr val="A80000"/>
                  </a:solidFill>
                </a:endParaRPr>
              </a:p>
            </p:txBody>
          </p:sp>
        </p:grpSp>
      </p:grpSp>
      <p:pic>
        <p:nvPicPr>
          <p:cNvPr id="53" name="Picture 52"/>
          <p:cNvPicPr>
            <a:picLocks noChangeAspect="1"/>
          </p:cNvPicPr>
          <p:nvPr/>
        </p:nvPicPr>
        <p:blipFill rotWithShape="1">
          <a:blip r:embed="rId2"/>
          <a:srcRect l="728" t="1282" r="728" b="961"/>
          <a:stretch/>
        </p:blipFill>
        <p:spPr>
          <a:xfrm>
            <a:off x="9349217" y="3835036"/>
            <a:ext cx="2383169" cy="1346158"/>
          </a:xfrm>
          <a:prstGeom prst="rect">
            <a:avLst/>
          </a:prstGeom>
          <a:ln>
            <a:solidFill>
              <a:srgbClr val="D2D2D2"/>
            </a:solidFill>
          </a:ln>
        </p:spPr>
      </p:pic>
      <p:pic>
        <p:nvPicPr>
          <p:cNvPr id="56" name="Picture 55"/>
          <p:cNvPicPr>
            <a:picLocks noChangeAspect="1"/>
          </p:cNvPicPr>
          <p:nvPr/>
        </p:nvPicPr>
        <p:blipFill rotWithShape="1">
          <a:blip r:embed="rId3"/>
          <a:srcRect l="589" r="3012" b="1652"/>
          <a:stretch/>
        </p:blipFill>
        <p:spPr>
          <a:xfrm>
            <a:off x="6887240" y="2607505"/>
            <a:ext cx="2316851" cy="2000306"/>
          </a:xfrm>
          <a:prstGeom prst="rect">
            <a:avLst/>
          </a:prstGeom>
          <a:ln>
            <a:solidFill>
              <a:srgbClr val="D2D2D2"/>
            </a:solidFill>
          </a:ln>
        </p:spPr>
      </p:pic>
    </p:spTree>
    <p:extLst>
      <p:ext uri="{BB962C8B-B14F-4D97-AF65-F5344CB8AC3E}">
        <p14:creationId xmlns:p14="http://schemas.microsoft.com/office/powerpoint/2010/main" val="3103702611"/>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79437" y="4015422"/>
            <a:ext cx="11628120" cy="822960"/>
          </a:xfrm>
        </p:spPr>
        <p:txBody>
          <a:bodyPr/>
          <a:lstStyle/>
          <a:p>
            <a:r>
              <a:rPr lang="en-US" sz="2400" dirty="0" smtClean="0"/>
              <a:t>SQL Server Tools</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285413164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435330" y="1314391"/>
            <a:ext cx="3717679" cy="5265128"/>
            <a:chOff x="5801997" y="60934"/>
            <a:chExt cx="3717679" cy="5265128"/>
          </a:xfrm>
        </p:grpSpPr>
        <p:grpSp>
          <p:nvGrpSpPr>
            <p:cNvPr id="101" name="Group 100"/>
            <p:cNvGrpSpPr/>
            <p:nvPr/>
          </p:nvGrpSpPr>
          <p:grpSpPr>
            <a:xfrm>
              <a:off x="5801997" y="60934"/>
              <a:ext cx="3717679" cy="5265128"/>
              <a:chOff x="5801997" y="60934"/>
              <a:chExt cx="3717679" cy="5265128"/>
            </a:xfrm>
          </p:grpSpPr>
          <p:sp>
            <p:nvSpPr>
              <p:cNvPr id="109" name="Rectangle 108"/>
              <p:cNvSpPr/>
              <p:nvPr/>
            </p:nvSpPr>
            <p:spPr bwMode="auto">
              <a:xfrm>
                <a:off x="5843654" y="60934"/>
                <a:ext cx="3664842" cy="526512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CLOUD</a:t>
                </a:r>
              </a:p>
            </p:txBody>
          </p:sp>
          <p:sp>
            <p:nvSpPr>
              <p:cNvPr id="110" name="L-Shape 109"/>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14" name="Picture 1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120" name="Rectangle 119"/>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1" name="Rectangle 120"/>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TextBox 123"/>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125" name="TextBox 124"/>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126" name="TextBox 125"/>
              <p:cNvSpPr txBox="1"/>
              <p:nvPr/>
            </p:nvSpPr>
            <p:spPr>
              <a:xfrm>
                <a:off x="5801997" y="3188819"/>
                <a:ext cx="1905000"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SQL Data Warehouse</a:t>
                </a:r>
              </a:p>
            </p:txBody>
          </p:sp>
          <p:sp>
            <p:nvSpPr>
              <p:cNvPr id="127" name="TextBox 126"/>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128" name="TextBox 127"/>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129" name="TextBox 128"/>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130" name="TextBox 129"/>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err="1" smtClean="0">
                    <a:solidFill>
                      <a:schemeClr val="bg1"/>
                    </a:solidFill>
                  </a:rPr>
                  <a:t>DocumentDB</a:t>
                </a:r>
                <a:endParaRPr lang="en-US" sz="1050" dirty="0" smtClean="0">
                  <a:solidFill>
                    <a:schemeClr val="bg1"/>
                  </a:solidFill>
                </a:endParaRPr>
              </a:p>
            </p:txBody>
          </p:sp>
          <p:sp>
            <p:nvSpPr>
              <p:cNvPr id="131" name="TextBox 130"/>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132" name="TextBox 131"/>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133" name="TextBox 132"/>
              <p:cNvSpPr txBox="1"/>
              <p:nvPr/>
            </p:nvSpPr>
            <p:spPr>
              <a:xfrm>
                <a:off x="7598364" y="3182108"/>
                <a:ext cx="1445093"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 Store</a:t>
                </a:r>
              </a:p>
            </p:txBody>
          </p:sp>
          <p:pic>
            <p:nvPicPr>
              <p:cNvPr id="134" name="Picture 13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135" name="Freeform 134"/>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137" name="Freeform 136"/>
              <p:cNvSpPr>
                <a:spLocks noEditPoints="1"/>
              </p:cNvSpPr>
              <p:nvPr/>
            </p:nvSpPr>
            <p:spPr bwMode="auto">
              <a:xfrm>
                <a:off x="6370637"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38" name="Freeform 137"/>
              <p:cNvSpPr>
                <a:spLocks noEditPoints="1"/>
              </p:cNvSpPr>
              <p:nvPr/>
            </p:nvSpPr>
            <p:spPr bwMode="auto">
              <a:xfrm>
                <a:off x="6638373"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39" name="Picture 138"/>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140" name="Picture 139"/>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141" name="Picture 140"/>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142" name="Picture 14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143" name="Group 142"/>
              <p:cNvGrpSpPr/>
              <p:nvPr/>
            </p:nvGrpSpPr>
            <p:grpSpPr>
              <a:xfrm>
                <a:off x="8237297" y="2831584"/>
                <a:ext cx="331473" cy="331473"/>
                <a:chOff x="4149766" y="3430749"/>
                <a:chExt cx="331473" cy="331473"/>
              </a:xfrm>
            </p:grpSpPr>
            <p:sp>
              <p:nvSpPr>
                <p:cNvPr id="209" name="Rounded Rectangle 208"/>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0" name="Rectangle 209"/>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Oval 211"/>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Rectangle 213"/>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Oval 215"/>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Oval 286"/>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290"/>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4"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146" name="Picture 14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147" name="Freeform 146"/>
              <p:cNvSpPr>
                <a:spLocks noEditPoints="1"/>
              </p:cNvSpPr>
              <p:nvPr/>
            </p:nvSpPr>
            <p:spPr bwMode="auto">
              <a:xfrm>
                <a:off x="6911146"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48" name="TextBox 147"/>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149" name="Rectangle 148"/>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TextBox 149"/>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151"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152" name="Rectangle 151"/>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153" name="Picture 152"/>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154" name="Group 153"/>
              <p:cNvGrpSpPr/>
              <p:nvPr/>
            </p:nvGrpSpPr>
            <p:grpSpPr>
              <a:xfrm>
                <a:off x="7686184" y="4504532"/>
                <a:ext cx="511600" cy="357673"/>
                <a:chOff x="996950" y="1795463"/>
                <a:chExt cx="3327400" cy="2665413"/>
              </a:xfrm>
              <a:solidFill>
                <a:schemeClr val="bg1"/>
              </a:solidFill>
            </p:grpSpPr>
            <p:sp>
              <p:nvSpPr>
                <p:cNvPr id="172"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3"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5" name="TextBox 154"/>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156" name="TextBox 155"/>
              <p:cNvSpPr txBox="1"/>
              <p:nvPr/>
            </p:nvSpPr>
            <p:spPr>
              <a:xfrm>
                <a:off x="6560308"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157" name="Rectangle 156"/>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8" name="Rectangle 157"/>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TextBox 165"/>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167"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168" name="TextBox 167"/>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169" name="Rectangle 168"/>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02" name="TextBox 101"/>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103" name="TextBox 102"/>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104" name="Freeform 103"/>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05" name="Freeform 104"/>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06" name="Picture 105"/>
            <p:cNvPicPr>
              <a:picLocks noChangeAspect="1"/>
            </p:cNvPicPr>
            <p:nvPr/>
          </p:nvPicPr>
          <p:blipFill>
            <a:blip r:embed="rId12"/>
            <a:stretch>
              <a:fillRect/>
            </a:stretch>
          </p:blipFill>
          <p:spPr>
            <a:xfrm>
              <a:off x="7758231" y="346594"/>
              <a:ext cx="438574" cy="459069"/>
            </a:xfrm>
            <a:prstGeom prst="rect">
              <a:avLst/>
            </a:prstGeom>
          </p:spPr>
        </p:pic>
        <p:sp>
          <p:nvSpPr>
            <p:cNvPr id="107" name="Right Bracket 106"/>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sp>
        <p:nvSpPr>
          <p:cNvPr id="232" name="Title 1"/>
          <p:cNvSpPr>
            <a:spLocks noGrp="1"/>
          </p:cNvSpPr>
          <p:nvPr>
            <p:ph type="title"/>
          </p:nvPr>
        </p:nvSpPr>
        <p:spPr>
          <a:xfrm>
            <a:off x="365760" y="365760"/>
            <a:ext cx="11704320" cy="914400"/>
          </a:xfrm>
        </p:spPr>
        <p:txBody>
          <a:bodyPr/>
          <a:lstStyle/>
          <a:p>
            <a:r>
              <a:rPr lang="en-US" dirty="0" smtClean="0"/>
              <a:t>Cloud data offerings</a:t>
            </a:r>
            <a:endParaRPr lang="en-US" dirty="0"/>
          </a:p>
        </p:txBody>
      </p:sp>
      <p:sp>
        <p:nvSpPr>
          <p:cNvPr id="233" name="TextBox 232"/>
          <p:cNvSpPr txBox="1"/>
          <p:nvPr/>
        </p:nvSpPr>
        <p:spPr>
          <a:xfrm>
            <a:off x="4355042" y="1228242"/>
            <a:ext cx="7425795" cy="5401479"/>
          </a:xfrm>
          <a:prstGeom prst="rect">
            <a:avLst/>
          </a:prstGeom>
          <a:noFill/>
        </p:spPr>
        <p:txBody>
          <a:bodyPr wrap="square" lIns="182880" tIns="146304" rIns="182880" bIns="146304" rtlCol="0">
            <a:spAutoFit/>
          </a:bodyPr>
          <a:lstStyle/>
          <a:p>
            <a:pPr>
              <a:lnSpc>
                <a:spcPct val="90000"/>
              </a:lnSpc>
              <a:spcAft>
                <a:spcPts val="600"/>
              </a:spcAft>
            </a:pPr>
            <a:r>
              <a:rPr lang="en-US" sz="1400" b="1" dirty="0" smtClean="0">
                <a:gradFill>
                  <a:gsLst>
                    <a:gs pos="2917">
                      <a:schemeClr val="tx1"/>
                    </a:gs>
                    <a:gs pos="30000">
                      <a:schemeClr val="tx1"/>
                    </a:gs>
                  </a:gsLst>
                  <a:lin ang="5400000" scaled="0"/>
                </a:gradFill>
              </a:rPr>
              <a:t>SQL Server in Azure VM</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Run SQL Server workloads in Azure Virtual Machines (IaaS).</a:t>
            </a:r>
          </a:p>
          <a:p>
            <a:pPr>
              <a:lnSpc>
                <a:spcPct val="90000"/>
              </a:lnSpc>
              <a:spcAft>
                <a:spcPts val="600"/>
              </a:spcAft>
            </a:pPr>
            <a:r>
              <a:rPr lang="en-US" sz="1400" b="1" dirty="0" smtClean="0">
                <a:gradFill>
                  <a:gsLst>
                    <a:gs pos="2917">
                      <a:schemeClr val="tx1"/>
                    </a:gs>
                    <a:gs pos="30000">
                      <a:schemeClr val="tx1"/>
                    </a:gs>
                  </a:gsLst>
                  <a:lin ang="5400000" scaled="0"/>
                </a:gradFill>
              </a:rPr>
              <a:t>SQL Database</a:t>
            </a:r>
            <a:r>
              <a:rPr lang="en-US" sz="1400" dirty="0">
                <a:gradFill>
                  <a:gsLst>
                    <a:gs pos="2917">
                      <a:schemeClr val="tx1"/>
                    </a:gs>
                    <a:gs pos="30000">
                      <a:schemeClr val="tx1"/>
                    </a:gs>
                  </a:gsLst>
                  <a:lin ang="5400000" scaled="0"/>
                </a:gradFill>
              </a:rPr>
              <a:t/>
            </a:r>
            <a:br>
              <a:rPr lang="en-US" sz="1400" dirty="0">
                <a:gradFill>
                  <a:gsLst>
                    <a:gs pos="2917">
                      <a:schemeClr val="tx1"/>
                    </a:gs>
                    <a:gs pos="30000">
                      <a:schemeClr val="tx1"/>
                    </a:gs>
                  </a:gsLst>
                  <a:lin ang="5400000" scaled="0"/>
                </a:gradFill>
              </a:rPr>
            </a:br>
            <a:r>
              <a:rPr lang="en-US" sz="1400" dirty="0" err="1" smtClean="0">
                <a:gradFill>
                  <a:gsLst>
                    <a:gs pos="2917">
                      <a:schemeClr val="tx1"/>
                    </a:gs>
                    <a:gs pos="30000">
                      <a:schemeClr val="tx1"/>
                    </a:gs>
                  </a:gsLst>
                  <a:lin ang="5400000" scaled="0"/>
                </a:gradFill>
              </a:rPr>
              <a:t>Database</a:t>
            </a:r>
            <a:r>
              <a:rPr lang="en-US" sz="1400" dirty="0" smtClean="0">
                <a:gradFill>
                  <a:gsLst>
                    <a:gs pos="2917">
                      <a:schemeClr val="tx1"/>
                    </a:gs>
                    <a:gs pos="30000">
                      <a:schemeClr val="tx1"/>
                    </a:gs>
                  </a:gsLst>
                  <a:lin ang="5400000" scaled="0"/>
                </a:gradFill>
              </a:rPr>
              <a:t> as a Service Offering running on Azure, providing multiple tiers of storage and performance including high availability and elastic scale.</a:t>
            </a:r>
            <a:endParaRPr lang="en-US" sz="1600" dirty="0">
              <a:gradFill>
                <a:gsLst>
                  <a:gs pos="2917">
                    <a:schemeClr val="tx1"/>
                  </a:gs>
                  <a:gs pos="30000">
                    <a:schemeClr val="tx1"/>
                  </a:gs>
                </a:gsLst>
                <a:lin ang="5400000" scaled="0"/>
              </a:gradFill>
            </a:endParaRPr>
          </a:p>
          <a:p>
            <a:pPr>
              <a:lnSpc>
                <a:spcPct val="90000"/>
              </a:lnSpc>
              <a:spcAft>
                <a:spcPts val="600"/>
              </a:spcAft>
            </a:pPr>
            <a:r>
              <a:rPr lang="en-US" sz="1400" b="1" dirty="0" smtClean="0">
                <a:gradFill>
                  <a:gsLst>
                    <a:gs pos="2917">
                      <a:schemeClr val="tx1"/>
                    </a:gs>
                    <a:gs pos="30000">
                      <a:schemeClr val="tx1"/>
                    </a:gs>
                  </a:gsLst>
                  <a:lin ang="5400000" scaled="0"/>
                </a:gradFill>
              </a:rPr>
              <a:t>Azure Marketplace</a:t>
            </a:r>
            <a:br>
              <a:rPr lang="en-US" sz="1400" b="1" dirty="0" smtClean="0">
                <a:gradFill>
                  <a:gsLst>
                    <a:gs pos="2917">
                      <a:schemeClr val="tx1"/>
                    </a:gs>
                    <a:gs pos="30000">
                      <a:schemeClr val="tx1"/>
                    </a:gs>
                  </a:gsLst>
                  <a:lin ang="5400000" scaled="0"/>
                </a:gradFill>
              </a:rPr>
            </a:br>
            <a:r>
              <a:rPr lang="en-US" sz="1400" dirty="0" smtClean="0"/>
              <a:t>Azure offering for </a:t>
            </a:r>
            <a:r>
              <a:rPr lang="en-US" sz="1400" dirty="0"/>
              <a:t>certified, open source, and community software applications, developer services, and </a:t>
            </a:r>
            <a:r>
              <a:rPr lang="en-US" sz="1400" dirty="0" smtClean="0"/>
              <a:t>data including compute and storage. Pre-configured and easy to deploy for </a:t>
            </a:r>
            <a:r>
              <a:rPr lang="en-US" sz="1400" dirty="0"/>
              <a:t>Microsoft </a:t>
            </a:r>
            <a:r>
              <a:rPr lang="en-US" sz="1400" dirty="0" smtClean="0"/>
              <a:t>Azure.</a:t>
            </a:r>
          </a:p>
          <a:p>
            <a:pPr>
              <a:lnSpc>
                <a:spcPct val="90000"/>
              </a:lnSpc>
              <a:spcAft>
                <a:spcPts val="600"/>
              </a:spcAft>
            </a:pPr>
            <a:r>
              <a:rPr lang="en-US" sz="1400" b="1" dirty="0" err="1" smtClean="0">
                <a:gradFill>
                  <a:gsLst>
                    <a:gs pos="2917">
                      <a:schemeClr val="tx1"/>
                    </a:gs>
                    <a:gs pos="30000">
                      <a:schemeClr val="tx1"/>
                    </a:gs>
                  </a:gsLst>
                  <a:lin ang="5400000" scaled="0"/>
                </a:gradFill>
              </a:rPr>
              <a:t>DocumentDB</a:t>
            </a:r>
            <a:r>
              <a:rPr lang="en-US" sz="1400" b="1" dirty="0">
                <a:gradFill>
                  <a:gsLst>
                    <a:gs pos="2917">
                      <a:schemeClr val="tx1"/>
                    </a:gs>
                    <a:gs pos="30000">
                      <a:schemeClr val="tx1"/>
                    </a:gs>
                  </a:gsLst>
                  <a:lin ang="5400000" scaled="0"/>
                </a:gradFill>
              </a:rPr>
              <a:t/>
            </a:r>
            <a:br>
              <a:rPr lang="en-US" sz="1400" b="1" dirty="0">
                <a:gradFill>
                  <a:gsLst>
                    <a:gs pos="2917">
                      <a:schemeClr val="tx1"/>
                    </a:gs>
                    <a:gs pos="30000">
                      <a:schemeClr val="tx1"/>
                    </a:gs>
                  </a:gsLst>
                  <a:lin ang="5400000" scaled="0"/>
                </a:gradFill>
              </a:rPr>
            </a:br>
            <a:r>
              <a:rPr lang="en-US" sz="1400" dirty="0"/>
              <a:t>Azure </a:t>
            </a:r>
            <a:r>
              <a:rPr lang="en-US" sz="1400" dirty="0" err="1"/>
              <a:t>DocumentDB</a:t>
            </a:r>
            <a:r>
              <a:rPr lang="en-US" sz="1400" dirty="0"/>
              <a:t> is a NoSQL document database service </a:t>
            </a:r>
            <a:r>
              <a:rPr lang="en-US" sz="1400" dirty="0" smtClean="0"/>
              <a:t>with native support of JSON </a:t>
            </a:r>
            <a:r>
              <a:rPr lang="en-US" sz="1400" dirty="0"/>
              <a:t>and </a:t>
            </a:r>
            <a:r>
              <a:rPr lang="en-US" sz="1400" dirty="0" smtClean="0"/>
              <a:t>JavaScript inside </a:t>
            </a:r>
            <a:r>
              <a:rPr lang="en-US" sz="1400" dirty="0"/>
              <a:t>the database engine. </a:t>
            </a:r>
            <a:endParaRPr lang="en-US" sz="1400" dirty="0" smtClean="0"/>
          </a:p>
          <a:p>
            <a:pPr>
              <a:lnSpc>
                <a:spcPct val="90000"/>
              </a:lnSpc>
              <a:spcAft>
                <a:spcPts val="600"/>
              </a:spcAft>
            </a:pPr>
            <a:r>
              <a:rPr lang="en-US" sz="1400" b="1" dirty="0" smtClean="0">
                <a:gradFill>
                  <a:gsLst>
                    <a:gs pos="2917">
                      <a:schemeClr val="tx1"/>
                    </a:gs>
                    <a:gs pos="30000">
                      <a:schemeClr val="tx1"/>
                    </a:gs>
                  </a:gsLst>
                  <a:lin ang="5400000" scaled="0"/>
                </a:gradFill>
              </a:rPr>
              <a:t>Table Storage</a:t>
            </a:r>
            <a:r>
              <a:rPr lang="en-US" sz="1400" dirty="0">
                <a:gradFill>
                  <a:gsLst>
                    <a:gs pos="2917">
                      <a:schemeClr val="tx1"/>
                    </a:gs>
                    <a:gs pos="30000">
                      <a:schemeClr val="tx1"/>
                    </a:gs>
                  </a:gsLst>
                  <a:lin ang="5400000" scaled="0"/>
                </a:gradFill>
              </a:rPr>
              <a:t/>
            </a:r>
            <a:br>
              <a:rPr lang="en-US" sz="1400" dirty="0">
                <a:gradFill>
                  <a:gsLst>
                    <a:gs pos="2917">
                      <a:schemeClr val="tx1"/>
                    </a:gs>
                    <a:gs pos="30000">
                      <a:schemeClr val="tx1"/>
                    </a:gs>
                  </a:gsLst>
                  <a:lin ang="5400000" scaled="0"/>
                </a:gradFill>
              </a:rPr>
            </a:br>
            <a:r>
              <a:rPr lang="en-US" sz="1400" dirty="0" smtClean="0">
                <a:gradFill>
                  <a:gsLst>
                    <a:gs pos="2917">
                      <a:schemeClr val="tx1"/>
                    </a:gs>
                    <a:gs pos="30000">
                      <a:schemeClr val="tx1"/>
                    </a:gs>
                  </a:gsLst>
                  <a:lin ang="5400000" scaled="0"/>
                </a:gradFill>
              </a:rPr>
              <a:t>Non</a:t>
            </a:r>
            <a:r>
              <a:rPr lang="en-US" sz="1400" dirty="0" smtClean="0"/>
              <a:t>-relational</a:t>
            </a:r>
            <a:r>
              <a:rPr lang="en-US" sz="1400" dirty="0"/>
              <a:t>, key-value-pair, storage system suitable for storing </a:t>
            </a:r>
            <a:r>
              <a:rPr lang="en-US" sz="1400" dirty="0" smtClean="0"/>
              <a:t>unstructured </a:t>
            </a:r>
            <a:r>
              <a:rPr lang="en-US" sz="1400" dirty="0"/>
              <a:t>data</a:t>
            </a:r>
            <a:r>
              <a:rPr lang="en-US" sz="1400" dirty="0" smtClean="0"/>
              <a:t>.</a:t>
            </a:r>
          </a:p>
          <a:p>
            <a:pPr>
              <a:lnSpc>
                <a:spcPct val="90000"/>
              </a:lnSpc>
              <a:spcAft>
                <a:spcPts val="600"/>
              </a:spcAft>
            </a:pPr>
            <a:r>
              <a:rPr lang="en-US" sz="1400" b="1" dirty="0" smtClean="0">
                <a:gradFill>
                  <a:gsLst>
                    <a:gs pos="2917">
                      <a:schemeClr val="tx1"/>
                    </a:gs>
                    <a:gs pos="30000">
                      <a:schemeClr val="tx1"/>
                    </a:gs>
                  </a:gsLst>
                  <a:lin ang="5400000" scaled="0"/>
                </a:gradFill>
              </a:rPr>
              <a:t>Blob Storage</a:t>
            </a:r>
            <a:br>
              <a:rPr lang="en-US" sz="1400" b="1" dirty="0" smtClean="0">
                <a:gradFill>
                  <a:gsLst>
                    <a:gs pos="2917">
                      <a:schemeClr val="tx1"/>
                    </a:gs>
                    <a:gs pos="30000">
                      <a:schemeClr val="tx1"/>
                    </a:gs>
                  </a:gsLst>
                  <a:lin ang="5400000" scaled="0"/>
                </a:gradFill>
              </a:rPr>
            </a:br>
            <a:r>
              <a:rPr lang="en-US" sz="1400" dirty="0" smtClean="0"/>
              <a:t>Service for </a:t>
            </a:r>
            <a:r>
              <a:rPr lang="en-US" sz="1400" dirty="0"/>
              <a:t>storing large amounts of unstructured data, such as text or binary data, that can be accessed from anywhere in the world via HTTP or HTTPS. </a:t>
            </a:r>
            <a:r>
              <a:rPr lang="en-US" sz="1400" dirty="0" smtClean="0"/>
              <a:t>Storage accounts are used for database backups to Azure, VHD files related to SQL Server in Azure VM</a:t>
            </a:r>
            <a:r>
              <a:rPr lang="en-US" sz="1400" dirty="0"/>
              <a:t>.</a:t>
            </a:r>
            <a:endParaRPr lang="en-US" sz="1400" dirty="0" smtClean="0"/>
          </a:p>
          <a:p>
            <a:r>
              <a:rPr lang="en-US" sz="1400" b="1" dirty="0" smtClean="0">
                <a:solidFill>
                  <a:srgbClr val="FF0000"/>
                </a:solidFill>
              </a:rPr>
              <a:t/>
            </a:r>
            <a:br>
              <a:rPr lang="en-US" sz="1400" b="1" dirty="0" smtClean="0">
                <a:solidFill>
                  <a:srgbClr val="FF0000"/>
                </a:solidFill>
              </a:rPr>
            </a:br>
            <a:r>
              <a:rPr lang="en-US" sz="1400" b="1" i="1" dirty="0" err="1" smtClean="0"/>
              <a:t>Redis</a:t>
            </a:r>
            <a:r>
              <a:rPr lang="en-US" sz="1400" b="1" i="1" dirty="0" smtClean="0"/>
              <a:t> Cache</a:t>
            </a:r>
          </a:p>
          <a:p>
            <a:r>
              <a:rPr lang="en-US" sz="1400" i="1" dirty="0" smtClean="0"/>
              <a:t>Separate</a:t>
            </a:r>
            <a:r>
              <a:rPr lang="en-US" sz="1400" i="1" dirty="0"/>
              <a:t>, distributed cache layer </a:t>
            </a:r>
            <a:r>
              <a:rPr lang="en-US" sz="1400" i="1" dirty="0" smtClean="0"/>
              <a:t>leveraging low-latency</a:t>
            </a:r>
            <a:r>
              <a:rPr lang="en-US" sz="1400" i="1" dirty="0"/>
              <a:t>, high-throughput capabilities of the </a:t>
            </a:r>
            <a:r>
              <a:rPr lang="en-US" sz="1400" i="1" dirty="0" smtClean="0"/>
              <a:t>advanced </a:t>
            </a:r>
            <a:r>
              <a:rPr lang="en-US" sz="1400" i="1" dirty="0"/>
              <a:t>key-value store </a:t>
            </a:r>
            <a:r>
              <a:rPr lang="en-US" sz="1400" i="1" dirty="0" smtClean="0"/>
              <a:t>Redis </a:t>
            </a:r>
            <a:r>
              <a:rPr lang="en-US" sz="1400" i="1" dirty="0"/>
              <a:t>engine. </a:t>
            </a:r>
            <a:r>
              <a:rPr lang="en-US" sz="1400" i="1" dirty="0" smtClean="0"/>
              <a:t>Allows data </a:t>
            </a:r>
            <a:r>
              <a:rPr lang="en-US" sz="1400" i="1" dirty="0"/>
              <a:t>tier to scale independently for more efficient use of compute resources in </a:t>
            </a:r>
            <a:r>
              <a:rPr lang="en-US" sz="1400" i="1" dirty="0" smtClean="0"/>
              <a:t>the </a:t>
            </a:r>
            <a:r>
              <a:rPr lang="en-US" sz="1400" i="1" dirty="0"/>
              <a:t>application layer.</a:t>
            </a:r>
          </a:p>
        </p:txBody>
      </p:sp>
      <p:sp>
        <p:nvSpPr>
          <p:cNvPr id="236" name="L-Shape 235"/>
          <p:cNvSpPr/>
          <p:nvPr/>
        </p:nvSpPr>
        <p:spPr bwMode="auto">
          <a:xfrm rot="16200000">
            <a:off x="306879" y="2758745"/>
            <a:ext cx="3974583" cy="3551924"/>
          </a:xfrm>
          <a:prstGeom prst="corner">
            <a:avLst>
              <a:gd name="adj1" fmla="val 42725"/>
              <a:gd name="adj2" fmla="val 71644"/>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880646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4" name="Group 193"/>
          <p:cNvGrpSpPr/>
          <p:nvPr/>
        </p:nvGrpSpPr>
        <p:grpSpPr>
          <a:xfrm>
            <a:off x="435330" y="1314391"/>
            <a:ext cx="3717679" cy="5265128"/>
            <a:chOff x="5801997" y="60934"/>
            <a:chExt cx="3717679" cy="5265128"/>
          </a:xfrm>
        </p:grpSpPr>
        <p:grpSp>
          <p:nvGrpSpPr>
            <p:cNvPr id="195" name="Group 194"/>
            <p:cNvGrpSpPr/>
            <p:nvPr/>
          </p:nvGrpSpPr>
          <p:grpSpPr>
            <a:xfrm>
              <a:off x="5801997" y="60934"/>
              <a:ext cx="3717679" cy="5265128"/>
              <a:chOff x="5801997" y="60934"/>
              <a:chExt cx="3717679" cy="5265128"/>
            </a:xfrm>
          </p:grpSpPr>
          <p:sp>
            <p:nvSpPr>
              <p:cNvPr id="202" name="Rectangle 201"/>
              <p:cNvSpPr/>
              <p:nvPr/>
            </p:nvSpPr>
            <p:spPr bwMode="auto">
              <a:xfrm>
                <a:off x="5843654" y="60934"/>
                <a:ext cx="3664842" cy="526512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CLOUD</a:t>
                </a:r>
              </a:p>
            </p:txBody>
          </p:sp>
          <p:sp>
            <p:nvSpPr>
              <p:cNvPr id="203" name="L-Shape 202"/>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4" name="Rectangle 203"/>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5" name="Rectangle 204"/>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6" name="Rectangle 205"/>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7" name="Picture 20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208" name="Rectangle 207"/>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9" name="Rectangle 208"/>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0" name="Rectangle 209"/>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1" name="Rectangle 210"/>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12" name="TextBox 211"/>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213" name="TextBox 212"/>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214" name="TextBox 213"/>
              <p:cNvSpPr txBox="1"/>
              <p:nvPr/>
            </p:nvSpPr>
            <p:spPr>
              <a:xfrm>
                <a:off x="5801997" y="3188819"/>
                <a:ext cx="1905000"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SQL Data Warehouse</a:t>
                </a:r>
              </a:p>
            </p:txBody>
          </p:sp>
          <p:sp>
            <p:nvSpPr>
              <p:cNvPr id="215" name="TextBox 214"/>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216" name="TextBox 215"/>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217" name="TextBox 216"/>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218" name="TextBox 217"/>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err="1" smtClean="0">
                    <a:solidFill>
                      <a:schemeClr val="bg1"/>
                    </a:solidFill>
                  </a:rPr>
                  <a:t>DocumentDB</a:t>
                </a:r>
                <a:endParaRPr lang="en-US" sz="1050" dirty="0" smtClean="0">
                  <a:solidFill>
                    <a:schemeClr val="bg1"/>
                  </a:solidFill>
                </a:endParaRPr>
              </a:p>
            </p:txBody>
          </p:sp>
          <p:sp>
            <p:nvSpPr>
              <p:cNvPr id="219" name="TextBox 218"/>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220" name="TextBox 219"/>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221" name="TextBox 220"/>
              <p:cNvSpPr txBox="1"/>
              <p:nvPr/>
            </p:nvSpPr>
            <p:spPr>
              <a:xfrm>
                <a:off x="7598364" y="3182108"/>
                <a:ext cx="1445093"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 Store</a:t>
                </a:r>
              </a:p>
            </p:txBody>
          </p:sp>
          <p:pic>
            <p:nvPicPr>
              <p:cNvPr id="222" name="Picture 2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223" name="Freeform 222"/>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224" name="Freeform 223"/>
              <p:cNvSpPr>
                <a:spLocks noEditPoints="1"/>
              </p:cNvSpPr>
              <p:nvPr/>
            </p:nvSpPr>
            <p:spPr bwMode="auto">
              <a:xfrm>
                <a:off x="6370637"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25" name="Freeform 224"/>
              <p:cNvSpPr>
                <a:spLocks noEditPoints="1"/>
              </p:cNvSpPr>
              <p:nvPr/>
            </p:nvSpPr>
            <p:spPr bwMode="auto">
              <a:xfrm>
                <a:off x="6638373"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226" name="Picture 22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227" name="Picture 226"/>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228" name="Picture 227"/>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229" name="Picture 22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230" name="Group 229"/>
              <p:cNvGrpSpPr/>
              <p:nvPr/>
            </p:nvGrpSpPr>
            <p:grpSpPr>
              <a:xfrm>
                <a:off x="8237297" y="2831584"/>
                <a:ext cx="331473" cy="331473"/>
                <a:chOff x="4149766" y="3430749"/>
                <a:chExt cx="331473" cy="331473"/>
              </a:xfrm>
            </p:grpSpPr>
            <p:sp>
              <p:nvSpPr>
                <p:cNvPr id="274" name="Rounded Rectangle 273"/>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283"/>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Oval 285"/>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Rectangle 286"/>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87"/>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Oval 288"/>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Oval 289"/>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31"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234" name="Picture 23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235" name="Freeform 234"/>
              <p:cNvSpPr>
                <a:spLocks noEditPoints="1"/>
              </p:cNvSpPr>
              <p:nvPr/>
            </p:nvSpPr>
            <p:spPr bwMode="auto">
              <a:xfrm>
                <a:off x="6911146"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36" name="TextBox 235"/>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237" name="Rectangle 236"/>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8" name="TextBox 237"/>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239"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240" name="Rectangle 239"/>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241" name="Picture 240"/>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242" name="Group 241"/>
              <p:cNvGrpSpPr/>
              <p:nvPr/>
            </p:nvGrpSpPr>
            <p:grpSpPr>
              <a:xfrm>
                <a:off x="7686184" y="4504532"/>
                <a:ext cx="511600" cy="357673"/>
                <a:chOff x="996950" y="1795463"/>
                <a:chExt cx="3327400" cy="2665413"/>
              </a:xfrm>
              <a:solidFill>
                <a:schemeClr val="bg1"/>
              </a:solidFill>
            </p:grpSpPr>
            <p:sp>
              <p:nvSpPr>
                <p:cNvPr id="260"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0"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1"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2"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43" name="TextBox 242"/>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244" name="TextBox 243"/>
              <p:cNvSpPr txBox="1"/>
              <p:nvPr/>
            </p:nvSpPr>
            <p:spPr>
              <a:xfrm>
                <a:off x="6560308"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245" name="Rectangle 244"/>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0" name="Rectangle 249"/>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1" name="Rectangle 250"/>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2" name="Rectangle 251"/>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3" name="Rectangle 252"/>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4" name="TextBox 253"/>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255"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256" name="TextBox 255"/>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257" name="Rectangle 256"/>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8" name="Rectangle 257"/>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9" name="Rectangle 258"/>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96" name="TextBox 195"/>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197" name="TextBox 196"/>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198" name="Freeform 197"/>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99" name="Freeform 198"/>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200" name="Picture 199"/>
            <p:cNvPicPr>
              <a:picLocks noChangeAspect="1"/>
            </p:cNvPicPr>
            <p:nvPr/>
          </p:nvPicPr>
          <p:blipFill>
            <a:blip r:embed="rId12"/>
            <a:stretch>
              <a:fillRect/>
            </a:stretch>
          </p:blipFill>
          <p:spPr>
            <a:xfrm>
              <a:off x="7758231" y="346594"/>
              <a:ext cx="438574" cy="459069"/>
            </a:xfrm>
            <a:prstGeom prst="rect">
              <a:avLst/>
            </a:prstGeom>
          </p:spPr>
        </p:pic>
        <p:sp>
          <p:nvSpPr>
            <p:cNvPr id="201" name="Right Bracket 200"/>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sp>
        <p:nvSpPr>
          <p:cNvPr id="232" name="Title 1"/>
          <p:cNvSpPr>
            <a:spLocks noGrp="1"/>
          </p:cNvSpPr>
          <p:nvPr>
            <p:ph type="title"/>
          </p:nvPr>
        </p:nvSpPr>
        <p:spPr>
          <a:xfrm>
            <a:off x="365760" y="365760"/>
            <a:ext cx="11704320" cy="914400"/>
          </a:xfrm>
        </p:spPr>
        <p:txBody>
          <a:bodyPr/>
          <a:lstStyle/>
          <a:p>
            <a:r>
              <a:rPr lang="en-US" dirty="0" smtClean="0"/>
              <a:t>Cloud data offerings</a:t>
            </a:r>
            <a:endParaRPr lang="en-US" dirty="0"/>
          </a:p>
        </p:txBody>
      </p:sp>
      <p:sp>
        <p:nvSpPr>
          <p:cNvPr id="233" name="TextBox 232"/>
          <p:cNvSpPr txBox="1"/>
          <p:nvPr/>
        </p:nvSpPr>
        <p:spPr>
          <a:xfrm>
            <a:off x="4355042" y="1228242"/>
            <a:ext cx="7873159" cy="4945969"/>
          </a:xfrm>
          <a:prstGeom prst="rect">
            <a:avLst/>
          </a:prstGeom>
          <a:noFill/>
        </p:spPr>
        <p:txBody>
          <a:bodyPr wrap="square" lIns="182880" tIns="146304" rIns="182880" bIns="146304" rtlCol="0">
            <a:spAutoFit/>
          </a:bodyPr>
          <a:lstStyle/>
          <a:p>
            <a:pPr>
              <a:lnSpc>
                <a:spcPct val="90000"/>
              </a:lnSpc>
              <a:spcAft>
                <a:spcPts val="600"/>
              </a:spcAft>
            </a:pPr>
            <a:r>
              <a:rPr lang="en-US" sz="1400" b="1" dirty="0" smtClean="0">
                <a:gradFill>
                  <a:gsLst>
                    <a:gs pos="2917">
                      <a:schemeClr val="tx1"/>
                    </a:gs>
                    <a:gs pos="30000">
                      <a:schemeClr val="tx1"/>
                    </a:gs>
                  </a:gsLst>
                  <a:lin ang="5400000" scaled="0"/>
                </a:gradFill>
              </a:rPr>
              <a:t>Azure HDInsight</a:t>
            </a:r>
            <a:r>
              <a:rPr lang="en-US" sz="1400" dirty="0">
                <a:gradFill>
                  <a:gsLst>
                    <a:gs pos="2917">
                      <a:schemeClr val="tx1"/>
                    </a:gs>
                    <a:gs pos="30000">
                      <a:schemeClr val="tx1"/>
                    </a:gs>
                  </a:gsLst>
                  <a:lin ang="5400000" scaled="0"/>
                </a:gradFill>
              </a:rPr>
              <a:t/>
            </a:r>
            <a:br>
              <a:rPr lang="en-US" sz="1400" dirty="0">
                <a:gradFill>
                  <a:gsLst>
                    <a:gs pos="2917">
                      <a:schemeClr val="tx1"/>
                    </a:gs>
                    <a:gs pos="30000">
                      <a:schemeClr val="tx1"/>
                    </a:gs>
                  </a:gsLst>
                  <a:lin ang="5400000" scaled="0"/>
                </a:gradFill>
              </a:rPr>
            </a:br>
            <a:r>
              <a:rPr lang="en-US" sz="1400" dirty="0">
                <a:gradFill>
                  <a:gsLst>
                    <a:gs pos="2917">
                      <a:schemeClr val="tx1"/>
                    </a:gs>
                    <a:gs pos="30000">
                      <a:schemeClr val="tx1"/>
                    </a:gs>
                  </a:gsLst>
                  <a:lin ang="5400000" scaled="0"/>
                </a:gradFill>
              </a:rPr>
              <a:t>Azure HDInsight deploys and provisions managed Apache Hadoop clusters in the </a:t>
            </a:r>
            <a:r>
              <a:rPr lang="en-US" sz="1400" dirty="0" smtClean="0">
                <a:gradFill>
                  <a:gsLst>
                    <a:gs pos="2917">
                      <a:schemeClr val="tx1"/>
                    </a:gs>
                    <a:gs pos="30000">
                      <a:schemeClr val="tx1"/>
                    </a:gs>
                  </a:gsLst>
                  <a:lin ang="5400000" scaled="0"/>
                </a:gradFill>
              </a:rPr>
              <a:t>cloud. HDInsight </a:t>
            </a:r>
            <a:r>
              <a:rPr lang="en-US" sz="1400" dirty="0">
                <a:gradFill>
                  <a:gsLst>
                    <a:gs pos="2917">
                      <a:schemeClr val="tx1"/>
                    </a:gs>
                    <a:gs pos="30000">
                      <a:schemeClr val="tx1"/>
                    </a:gs>
                  </a:gsLst>
                  <a:lin ang="5400000" scaled="0"/>
                </a:gradFill>
              </a:rPr>
              <a:t>uses the Hortonworks Data Platform (HDP) Hadoop distribution. </a:t>
            </a:r>
            <a:r>
              <a:rPr lang="en-US" sz="1400" dirty="0" smtClean="0">
                <a:gradFill>
                  <a:gsLst>
                    <a:gs pos="2917">
                      <a:schemeClr val="tx1"/>
                    </a:gs>
                    <a:gs pos="30000">
                      <a:schemeClr val="tx1"/>
                    </a:gs>
                  </a:gsLst>
                  <a:lin ang="5400000" scaled="0"/>
                </a:gradFill>
              </a:rPr>
              <a:t>HDInsight includes </a:t>
            </a:r>
            <a:r>
              <a:rPr lang="en-US" sz="1400" dirty="0" err="1" smtClean="0">
                <a:gradFill>
                  <a:gsLst>
                    <a:gs pos="2917">
                      <a:schemeClr val="tx1"/>
                    </a:gs>
                    <a:gs pos="30000">
                      <a:schemeClr val="tx1"/>
                    </a:gs>
                  </a:gsLst>
                  <a:lin ang="5400000" scaled="0"/>
                </a:gradFill>
              </a:rPr>
              <a:t>HBase</a:t>
            </a:r>
            <a:r>
              <a:rPr lang="en-US" sz="1400" dirty="0">
                <a:gradFill>
                  <a:gsLst>
                    <a:gs pos="2917">
                      <a:schemeClr val="tx1"/>
                    </a:gs>
                    <a:gs pos="30000">
                      <a:schemeClr val="tx1"/>
                    </a:gs>
                  </a:gsLst>
                  <a:lin ang="5400000" scaled="0"/>
                </a:gradFill>
              </a:rPr>
              <a:t>, </a:t>
            </a:r>
            <a:r>
              <a:rPr lang="en-US" sz="1400" dirty="0" smtClean="0">
                <a:gradFill>
                  <a:gsLst>
                    <a:gs pos="2917">
                      <a:schemeClr val="tx1"/>
                    </a:gs>
                    <a:gs pos="30000">
                      <a:schemeClr val="tx1"/>
                    </a:gs>
                  </a:gsLst>
                  <a:lin ang="5400000" scaled="0"/>
                </a:gradFill>
              </a:rPr>
              <a:t>Spark</a:t>
            </a:r>
            <a:r>
              <a:rPr lang="en-US" sz="1400" dirty="0">
                <a:gradFill>
                  <a:gsLst>
                    <a:gs pos="2917">
                      <a:schemeClr val="tx1"/>
                    </a:gs>
                    <a:gs pos="30000">
                      <a:schemeClr val="tx1"/>
                    </a:gs>
                  </a:gsLst>
                  <a:lin ang="5400000" scaled="0"/>
                </a:gradFill>
              </a:rPr>
              <a:t>, and </a:t>
            </a:r>
            <a:r>
              <a:rPr lang="en-US" sz="1400" dirty="0" smtClean="0">
                <a:gradFill>
                  <a:gsLst>
                    <a:gs pos="2917">
                      <a:schemeClr val="tx1"/>
                    </a:gs>
                    <a:gs pos="30000">
                      <a:schemeClr val="tx1"/>
                    </a:gs>
                  </a:gsLst>
                  <a:lin ang="5400000" scaled="0"/>
                </a:gradFill>
              </a:rPr>
              <a:t>Storm</a:t>
            </a:r>
            <a:r>
              <a:rPr lang="en-US" sz="1400" dirty="0">
                <a:gradFill>
                  <a:gsLst>
                    <a:gs pos="2917">
                      <a:schemeClr val="tx1"/>
                    </a:gs>
                    <a:gs pos="30000">
                      <a:schemeClr val="tx1"/>
                    </a:gs>
                  </a:gsLst>
                  <a:lin ang="5400000" scaled="0"/>
                </a:gradFill>
              </a:rPr>
              <a:t>, as well as other technologies under the Hadoop </a:t>
            </a:r>
            <a:r>
              <a:rPr lang="en-US" sz="1400" dirty="0" smtClean="0">
                <a:gradFill>
                  <a:gsLst>
                    <a:gs pos="2917">
                      <a:schemeClr val="tx1"/>
                    </a:gs>
                    <a:gs pos="30000">
                      <a:schemeClr val="tx1"/>
                    </a:gs>
                  </a:gsLst>
                  <a:lin ang="5400000" scaled="0"/>
                </a:gradFill>
              </a:rPr>
              <a:t>umbrella.</a:t>
            </a:r>
          </a:p>
          <a:p>
            <a:pPr>
              <a:lnSpc>
                <a:spcPct val="90000"/>
              </a:lnSpc>
              <a:spcAft>
                <a:spcPts val="600"/>
              </a:spcAft>
            </a:pPr>
            <a:r>
              <a:rPr lang="en-US" sz="1400" b="1" dirty="0" smtClean="0">
                <a:gradFill>
                  <a:gsLst>
                    <a:gs pos="2917">
                      <a:schemeClr val="tx1"/>
                    </a:gs>
                    <a:gs pos="30000">
                      <a:schemeClr val="tx1"/>
                    </a:gs>
                  </a:gsLst>
                  <a:lin ang="5400000" scaled="0"/>
                </a:gradFill>
              </a:rPr>
              <a:t>Azure SQL Datawarehouse</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t>Enterprise-class</a:t>
            </a:r>
            <a:r>
              <a:rPr lang="en-US" sz="1400" dirty="0"/>
              <a:t>, distributed database capable of processing massive volumes of relational and non-relational </a:t>
            </a:r>
            <a:r>
              <a:rPr lang="en-US" sz="1400" dirty="0" smtClean="0"/>
              <a:t>data. Massive scale through MPP (Massively Parallel Processing). Fast deployment and scale.</a:t>
            </a:r>
          </a:p>
          <a:p>
            <a:pPr>
              <a:lnSpc>
                <a:spcPct val="90000"/>
              </a:lnSpc>
              <a:spcAft>
                <a:spcPts val="600"/>
              </a:spcAft>
            </a:pPr>
            <a:r>
              <a:rPr lang="en-US" sz="1400" b="1" dirty="0" smtClean="0">
                <a:gradFill>
                  <a:gsLst>
                    <a:gs pos="2917">
                      <a:schemeClr val="tx1"/>
                    </a:gs>
                    <a:gs pos="30000">
                      <a:schemeClr val="tx1"/>
                    </a:gs>
                  </a:gsLst>
                  <a:lin ang="5400000" scaled="0"/>
                </a:gradFill>
              </a:rPr>
              <a:t>Azure Data Lake Store</a:t>
            </a:r>
            <a:br>
              <a:rPr lang="en-US" sz="1400" b="1" dirty="0" smtClean="0">
                <a:gradFill>
                  <a:gsLst>
                    <a:gs pos="2917">
                      <a:schemeClr val="tx1"/>
                    </a:gs>
                    <a:gs pos="30000">
                      <a:schemeClr val="tx1"/>
                    </a:gs>
                  </a:gsLst>
                  <a:lin ang="5400000" scaled="0"/>
                </a:gradFill>
              </a:rPr>
            </a:br>
            <a:r>
              <a:rPr lang="en-US" sz="1400" dirty="0" smtClean="0"/>
              <a:t>Hyper-scale repository </a:t>
            </a:r>
            <a:r>
              <a:rPr lang="en-US" sz="1400" dirty="0"/>
              <a:t>for big data analytic workloads in the cloud. </a:t>
            </a:r>
            <a:r>
              <a:rPr lang="en-US" sz="1400" dirty="0" smtClean="0"/>
              <a:t>Compatible </a:t>
            </a:r>
            <a:r>
              <a:rPr lang="en-US" sz="1400" dirty="0"/>
              <a:t>with HDFS, </a:t>
            </a:r>
            <a:r>
              <a:rPr lang="en-US" sz="1400" dirty="0" smtClean="0"/>
              <a:t>unbounded </a:t>
            </a:r>
            <a:r>
              <a:rPr lang="en-US" sz="1400" dirty="0"/>
              <a:t>scale with massive throughput and enterprise-grade </a:t>
            </a:r>
            <a:r>
              <a:rPr lang="en-US" sz="1400" dirty="0" smtClean="0"/>
              <a:t>capabilities. </a:t>
            </a:r>
          </a:p>
          <a:p>
            <a:pPr>
              <a:lnSpc>
                <a:spcPct val="90000"/>
              </a:lnSpc>
              <a:spcAft>
                <a:spcPts val="600"/>
              </a:spcAft>
            </a:pPr>
            <a:r>
              <a:rPr lang="en-US" sz="1400" b="1" dirty="0" smtClean="0">
                <a:gradFill>
                  <a:gsLst>
                    <a:gs pos="2917">
                      <a:schemeClr val="tx1"/>
                    </a:gs>
                    <a:gs pos="30000">
                      <a:schemeClr val="tx1"/>
                    </a:gs>
                  </a:gsLst>
                  <a:lin ang="5400000" scaled="0"/>
                </a:gradFill>
              </a:rPr>
              <a:t>Azure Data Factory</a:t>
            </a:r>
            <a:r>
              <a:rPr lang="en-US" sz="1400" b="1" dirty="0">
                <a:gradFill>
                  <a:gsLst>
                    <a:gs pos="2917">
                      <a:schemeClr val="tx1"/>
                    </a:gs>
                    <a:gs pos="30000">
                      <a:schemeClr val="tx1"/>
                    </a:gs>
                  </a:gsLst>
                  <a:lin ang="5400000" scaled="0"/>
                </a:gradFill>
              </a:rPr>
              <a:t/>
            </a:r>
            <a:br>
              <a:rPr lang="en-US" sz="1400" b="1" dirty="0">
                <a:gradFill>
                  <a:gsLst>
                    <a:gs pos="2917">
                      <a:schemeClr val="tx1"/>
                    </a:gs>
                    <a:gs pos="30000">
                      <a:schemeClr val="tx1"/>
                    </a:gs>
                  </a:gsLst>
                  <a:lin ang="5400000" scaled="0"/>
                </a:gradFill>
              </a:rPr>
            </a:br>
            <a:r>
              <a:rPr lang="en-US" sz="1400" dirty="0" smtClean="0"/>
              <a:t>Data Movement and orchestration service in </a:t>
            </a:r>
            <a:r>
              <a:rPr lang="en-US" sz="1400" dirty="0"/>
              <a:t>the </a:t>
            </a:r>
            <a:r>
              <a:rPr lang="en-US" sz="1400" dirty="0" smtClean="0"/>
              <a:t>cloud used to ingest data from multiple on-premises and cloud-based data sources.</a:t>
            </a:r>
          </a:p>
          <a:p>
            <a:pPr>
              <a:lnSpc>
                <a:spcPct val="90000"/>
              </a:lnSpc>
              <a:spcAft>
                <a:spcPts val="600"/>
              </a:spcAft>
            </a:pPr>
            <a:r>
              <a:rPr lang="en-US" sz="1400" b="1" dirty="0" smtClean="0">
                <a:gradFill>
                  <a:gsLst>
                    <a:gs pos="2917">
                      <a:schemeClr val="tx1"/>
                    </a:gs>
                    <a:gs pos="30000">
                      <a:schemeClr val="tx1"/>
                    </a:gs>
                  </a:gsLst>
                  <a:lin ang="5400000" scaled="0"/>
                </a:gradFill>
              </a:rPr>
              <a:t>Azure Data Catalog</a:t>
            </a:r>
            <a:r>
              <a:rPr lang="en-US" sz="1400" dirty="0">
                <a:gradFill>
                  <a:gsLst>
                    <a:gs pos="2917">
                      <a:schemeClr val="tx1"/>
                    </a:gs>
                    <a:gs pos="30000">
                      <a:schemeClr val="tx1"/>
                    </a:gs>
                  </a:gsLst>
                  <a:lin ang="5400000" scaled="0"/>
                </a:gradFill>
              </a:rPr>
              <a:t/>
            </a:r>
            <a:br>
              <a:rPr lang="en-US" sz="1400" dirty="0">
                <a:gradFill>
                  <a:gsLst>
                    <a:gs pos="2917">
                      <a:schemeClr val="tx1"/>
                    </a:gs>
                    <a:gs pos="30000">
                      <a:schemeClr val="tx1"/>
                    </a:gs>
                  </a:gsLst>
                  <a:lin ang="5400000" scaled="0"/>
                </a:gradFill>
              </a:rPr>
            </a:br>
            <a:r>
              <a:rPr lang="en-US" sz="1400" dirty="0"/>
              <a:t>E</a:t>
            </a:r>
            <a:r>
              <a:rPr lang="en-US" sz="1400" dirty="0" smtClean="0"/>
              <a:t>nterprise-wide </a:t>
            </a:r>
            <a:r>
              <a:rPr lang="en-US" sz="1400" dirty="0"/>
              <a:t>metadata catalog that </a:t>
            </a:r>
            <a:r>
              <a:rPr lang="en-US" sz="1400" dirty="0" smtClean="0"/>
              <a:t>enables </a:t>
            </a:r>
            <a:r>
              <a:rPr lang="en-US" sz="1400" dirty="0"/>
              <a:t>data source discovery </a:t>
            </a:r>
            <a:r>
              <a:rPr lang="en-US" sz="1400" dirty="0" smtClean="0"/>
              <a:t>that lets any user—from </a:t>
            </a:r>
            <a:r>
              <a:rPr lang="en-US" sz="1400" dirty="0"/>
              <a:t>analyst to data scientist to data developer—register, enrich, discover, understand, and consume data sources</a:t>
            </a:r>
            <a:r>
              <a:rPr lang="en-US" sz="1400" dirty="0" smtClean="0"/>
              <a:t>.</a:t>
            </a:r>
          </a:p>
          <a:p>
            <a:pPr>
              <a:lnSpc>
                <a:spcPct val="90000"/>
              </a:lnSpc>
              <a:spcAft>
                <a:spcPts val="600"/>
              </a:spcAft>
            </a:pPr>
            <a:r>
              <a:rPr lang="en-US" sz="1400" b="1" dirty="0" smtClean="0">
                <a:gradFill>
                  <a:gsLst>
                    <a:gs pos="2917">
                      <a:schemeClr val="tx1"/>
                    </a:gs>
                    <a:gs pos="30000">
                      <a:schemeClr val="tx1"/>
                    </a:gs>
                  </a:gsLst>
                  <a:lin ang="5400000" scaled="0"/>
                </a:gradFill>
              </a:rPr>
              <a:t>Azure Search</a:t>
            </a:r>
            <a:br>
              <a:rPr lang="en-US" sz="1400" b="1" dirty="0" smtClean="0">
                <a:gradFill>
                  <a:gsLst>
                    <a:gs pos="2917">
                      <a:schemeClr val="tx1"/>
                    </a:gs>
                    <a:gs pos="30000">
                      <a:schemeClr val="tx1"/>
                    </a:gs>
                  </a:gsLst>
                  <a:lin ang="5400000" scaled="0"/>
                </a:gradFill>
              </a:rPr>
            </a:br>
            <a:r>
              <a:rPr lang="en-US" sz="1400" dirty="0" smtClean="0"/>
              <a:t>Azure Search capability as a </a:t>
            </a:r>
            <a:r>
              <a:rPr lang="en-US" sz="1400" dirty="0"/>
              <a:t>service enabling </a:t>
            </a:r>
            <a:r>
              <a:rPr lang="en-US" sz="1400" dirty="0" smtClean="0"/>
              <a:t>search-based applications. Provides </a:t>
            </a:r>
            <a:r>
              <a:rPr lang="en-US" sz="1400" dirty="0"/>
              <a:t>search capability such as type-ahead suggestions, hit highlighting, </a:t>
            </a:r>
            <a:r>
              <a:rPr lang="en-US" sz="1400" dirty="0" smtClean="0"/>
              <a:t>and faceted navigation; supports </a:t>
            </a:r>
            <a:r>
              <a:rPr lang="en-US" sz="1400" dirty="0"/>
              <a:t>the linguistic features that are appropriate to specified </a:t>
            </a:r>
            <a:r>
              <a:rPr lang="en-US" sz="1400" dirty="0" smtClean="0"/>
              <a:t>language.</a:t>
            </a:r>
          </a:p>
        </p:txBody>
      </p:sp>
      <p:sp>
        <p:nvSpPr>
          <p:cNvPr id="94" name="L-Shape 93"/>
          <p:cNvSpPr/>
          <p:nvPr/>
        </p:nvSpPr>
        <p:spPr bwMode="auto">
          <a:xfrm rot="5400000">
            <a:off x="1085202" y="1002736"/>
            <a:ext cx="2419276" cy="3520422"/>
          </a:xfrm>
          <a:prstGeom prst="corner">
            <a:avLst>
              <a:gd name="adj1" fmla="val 83132"/>
              <a:gd name="adj2" fmla="val 40721"/>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5" name="L-Shape 94"/>
          <p:cNvSpPr/>
          <p:nvPr/>
        </p:nvSpPr>
        <p:spPr bwMode="auto">
          <a:xfrm rot="10800000">
            <a:off x="534892" y="5653491"/>
            <a:ext cx="3544148" cy="808644"/>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27841008"/>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1" name="Group 100"/>
          <p:cNvGrpSpPr/>
          <p:nvPr/>
        </p:nvGrpSpPr>
        <p:grpSpPr>
          <a:xfrm>
            <a:off x="435330" y="1314391"/>
            <a:ext cx="3717679" cy="5265128"/>
            <a:chOff x="5801997" y="60934"/>
            <a:chExt cx="3717679" cy="5265128"/>
          </a:xfrm>
        </p:grpSpPr>
        <p:grpSp>
          <p:nvGrpSpPr>
            <p:cNvPr id="102" name="Group 101"/>
            <p:cNvGrpSpPr/>
            <p:nvPr/>
          </p:nvGrpSpPr>
          <p:grpSpPr>
            <a:xfrm>
              <a:off x="5801997" y="60934"/>
              <a:ext cx="3717679" cy="5265128"/>
              <a:chOff x="5801997" y="60934"/>
              <a:chExt cx="3717679" cy="5265128"/>
            </a:xfrm>
          </p:grpSpPr>
          <p:sp>
            <p:nvSpPr>
              <p:cNvPr id="110" name="Rectangle 109"/>
              <p:cNvSpPr/>
              <p:nvPr/>
            </p:nvSpPr>
            <p:spPr bwMode="auto">
              <a:xfrm>
                <a:off x="5843654" y="60934"/>
                <a:ext cx="3664842" cy="526512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CLOUD</a:t>
                </a:r>
              </a:p>
            </p:txBody>
          </p:sp>
          <p:sp>
            <p:nvSpPr>
              <p:cNvPr id="111" name="L-Shape 110"/>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3" name="Rectangle 112"/>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0" name="Picture 11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121" name="Rectangle 120"/>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25" name="TextBox 124"/>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126" name="TextBox 125"/>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127" name="TextBox 126"/>
              <p:cNvSpPr txBox="1"/>
              <p:nvPr/>
            </p:nvSpPr>
            <p:spPr>
              <a:xfrm>
                <a:off x="5801997" y="3188819"/>
                <a:ext cx="1905000"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SQL Data Warehouse</a:t>
                </a:r>
              </a:p>
            </p:txBody>
          </p:sp>
          <p:sp>
            <p:nvSpPr>
              <p:cNvPr id="128" name="TextBox 127"/>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129" name="TextBox 128"/>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130" name="TextBox 129"/>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131" name="TextBox 130"/>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err="1" smtClean="0">
                    <a:solidFill>
                      <a:schemeClr val="bg1"/>
                    </a:solidFill>
                  </a:rPr>
                  <a:t>DocumentDB</a:t>
                </a:r>
                <a:endParaRPr lang="en-US" sz="1050" dirty="0" smtClean="0">
                  <a:solidFill>
                    <a:schemeClr val="bg1"/>
                  </a:solidFill>
                </a:endParaRPr>
              </a:p>
            </p:txBody>
          </p:sp>
          <p:sp>
            <p:nvSpPr>
              <p:cNvPr id="132" name="TextBox 131"/>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133" name="TextBox 132"/>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134" name="TextBox 133"/>
              <p:cNvSpPr txBox="1"/>
              <p:nvPr/>
            </p:nvSpPr>
            <p:spPr>
              <a:xfrm>
                <a:off x="7598364" y="3182108"/>
                <a:ext cx="1445093"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 Store</a:t>
                </a:r>
              </a:p>
            </p:txBody>
          </p:sp>
          <p:pic>
            <p:nvPicPr>
              <p:cNvPr id="135" name="Picture 13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137" name="Freeform 136"/>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138" name="Freeform 137"/>
              <p:cNvSpPr>
                <a:spLocks noEditPoints="1"/>
              </p:cNvSpPr>
              <p:nvPr/>
            </p:nvSpPr>
            <p:spPr bwMode="auto">
              <a:xfrm>
                <a:off x="6370637"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39" name="Freeform 138"/>
              <p:cNvSpPr>
                <a:spLocks noEditPoints="1"/>
              </p:cNvSpPr>
              <p:nvPr/>
            </p:nvSpPr>
            <p:spPr bwMode="auto">
              <a:xfrm>
                <a:off x="6638373"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40" name="Picture 139"/>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141" name="Picture 140"/>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142" name="Picture 141"/>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143" name="Picture 14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144" name="Group 143"/>
              <p:cNvGrpSpPr/>
              <p:nvPr/>
            </p:nvGrpSpPr>
            <p:grpSpPr>
              <a:xfrm>
                <a:off x="8237297" y="2831584"/>
                <a:ext cx="331473" cy="331473"/>
                <a:chOff x="4149766" y="3430749"/>
                <a:chExt cx="331473" cy="331473"/>
              </a:xfrm>
            </p:grpSpPr>
            <p:sp>
              <p:nvSpPr>
                <p:cNvPr id="210" name="Rounded Rectangle 209"/>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2" name="Rectangle 211"/>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3" name="Oval 212"/>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4" name="Oval 213"/>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5" name="Rectangle 214"/>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Oval 216"/>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Oval 217"/>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9" name="Rectangle 218"/>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7" name="Oval 286"/>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Oval 287"/>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9" name="Rectangle 288"/>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89"/>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1" name="Oval 290"/>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Oval 291"/>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147" name="Picture 14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148" name="Freeform 147"/>
              <p:cNvSpPr>
                <a:spLocks noEditPoints="1"/>
              </p:cNvSpPr>
              <p:nvPr/>
            </p:nvSpPr>
            <p:spPr bwMode="auto">
              <a:xfrm>
                <a:off x="6911146"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49" name="TextBox 148"/>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150" name="Rectangle 149"/>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1" name="TextBox 150"/>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152"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153" name="Rectangle 152"/>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154" name="Picture 153"/>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155" name="Group 154"/>
              <p:cNvGrpSpPr/>
              <p:nvPr/>
            </p:nvGrpSpPr>
            <p:grpSpPr>
              <a:xfrm>
                <a:off x="7686184" y="4504532"/>
                <a:ext cx="511600" cy="357673"/>
                <a:chOff x="996950" y="1795463"/>
                <a:chExt cx="3327400" cy="2665413"/>
              </a:xfrm>
              <a:solidFill>
                <a:schemeClr val="bg1"/>
              </a:solidFill>
            </p:grpSpPr>
            <p:sp>
              <p:nvSpPr>
                <p:cNvPr id="173"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4"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5"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0"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1"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2"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6" name="TextBox 155"/>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157" name="TextBox 156"/>
              <p:cNvSpPr txBox="1"/>
              <p:nvPr/>
            </p:nvSpPr>
            <p:spPr>
              <a:xfrm>
                <a:off x="6560308"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158" name="Rectangle 157"/>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59" name="Rectangle 158"/>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4" name="Rectangle 163"/>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5" name="Rectangle 164"/>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7" name="TextBox 166"/>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168"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169" name="TextBox 168"/>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170" name="Rectangle 169"/>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03" name="TextBox 102"/>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104" name="TextBox 103"/>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105" name="Freeform 104"/>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06" name="Freeform 105"/>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07" name="Picture 106"/>
            <p:cNvPicPr>
              <a:picLocks noChangeAspect="1"/>
            </p:cNvPicPr>
            <p:nvPr/>
          </p:nvPicPr>
          <p:blipFill>
            <a:blip r:embed="rId12"/>
            <a:stretch>
              <a:fillRect/>
            </a:stretch>
          </p:blipFill>
          <p:spPr>
            <a:xfrm>
              <a:off x="7758231" y="346594"/>
              <a:ext cx="438574" cy="459069"/>
            </a:xfrm>
            <a:prstGeom prst="rect">
              <a:avLst/>
            </a:prstGeom>
          </p:spPr>
        </p:pic>
        <p:sp>
          <p:nvSpPr>
            <p:cNvPr id="109" name="Right Bracket 108"/>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grpSp>
        <p:nvGrpSpPr>
          <p:cNvPr id="108" name="Group 107"/>
          <p:cNvGrpSpPr/>
          <p:nvPr/>
        </p:nvGrpSpPr>
        <p:grpSpPr>
          <a:xfrm>
            <a:off x="457274" y="1555346"/>
            <a:ext cx="3671058" cy="4900754"/>
            <a:chOff x="5848618" y="297422"/>
            <a:chExt cx="3671058" cy="4900754"/>
          </a:xfrm>
        </p:grpSpPr>
        <p:grpSp>
          <p:nvGrpSpPr>
            <p:cNvPr id="115" name="Group 114"/>
            <p:cNvGrpSpPr/>
            <p:nvPr/>
          </p:nvGrpSpPr>
          <p:grpSpPr>
            <a:xfrm>
              <a:off x="5873929" y="297422"/>
              <a:ext cx="3645747" cy="4900754"/>
              <a:chOff x="5873929" y="297422"/>
              <a:chExt cx="3645747" cy="4900754"/>
            </a:xfrm>
          </p:grpSpPr>
          <p:sp>
            <p:nvSpPr>
              <p:cNvPr id="184" name="L-Shape 183"/>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5" name="Rectangle 184"/>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6" name="Rectangle 185"/>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87" name="Rectangle 186"/>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88" name="Picture 18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189" name="Rectangle 188"/>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0" name="Rectangle 189"/>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1" name="Rectangle 190"/>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2" name="Rectangle 191"/>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93" name="TextBox 192"/>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194" name="TextBox 193"/>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195" name="TextBox 194"/>
              <p:cNvSpPr txBox="1"/>
              <p:nvPr/>
            </p:nvSpPr>
            <p:spPr>
              <a:xfrm>
                <a:off x="5913437" y="3230863"/>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SQL Datawarehouse</a:t>
                </a:r>
              </a:p>
            </p:txBody>
          </p:sp>
          <p:sp>
            <p:nvSpPr>
              <p:cNvPr id="196" name="TextBox 195"/>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197" name="TextBox 196"/>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198" name="TextBox 197"/>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199" name="TextBox 198"/>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Document DB</a:t>
                </a:r>
              </a:p>
            </p:txBody>
          </p:sp>
          <p:sp>
            <p:nvSpPr>
              <p:cNvPr id="200" name="TextBox 199"/>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201" name="TextBox 200"/>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202" name="TextBox 201"/>
              <p:cNvSpPr txBox="1"/>
              <p:nvPr/>
            </p:nvSpPr>
            <p:spPr>
              <a:xfrm>
                <a:off x="7821144" y="3231594"/>
                <a:ext cx="1445093"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Lake</a:t>
                </a:r>
              </a:p>
            </p:txBody>
          </p:sp>
          <p:pic>
            <p:nvPicPr>
              <p:cNvPr id="203" name="Picture 202"/>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204" name="Freeform 203"/>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205" name="Freeform 204"/>
              <p:cNvSpPr>
                <a:spLocks noEditPoints="1"/>
              </p:cNvSpPr>
              <p:nvPr/>
            </p:nvSpPr>
            <p:spPr bwMode="auto">
              <a:xfrm>
                <a:off x="6509383"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21" name="Freeform 220"/>
              <p:cNvSpPr>
                <a:spLocks noEditPoints="1"/>
              </p:cNvSpPr>
              <p:nvPr/>
            </p:nvSpPr>
            <p:spPr bwMode="auto">
              <a:xfrm>
                <a:off x="6777119"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222" name="Picture 22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223" name="Picture 22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224" name="Picture 22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225" name="Picture 2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226" name="Group 225"/>
              <p:cNvGrpSpPr/>
              <p:nvPr/>
            </p:nvGrpSpPr>
            <p:grpSpPr>
              <a:xfrm>
                <a:off x="8237297" y="2831584"/>
                <a:ext cx="331473" cy="331473"/>
                <a:chOff x="4149766" y="3430749"/>
                <a:chExt cx="331473" cy="331473"/>
              </a:xfrm>
            </p:grpSpPr>
            <p:sp>
              <p:nvSpPr>
                <p:cNvPr id="270" name="Rounded Rectangle 269"/>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1" name="Rectangle 270"/>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71"/>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3" name="Oval 272"/>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Oval 273"/>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5" name="Rectangle 274"/>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75"/>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Oval 276"/>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Oval 277"/>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9" name="Rectangle 278"/>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79"/>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1" name="Oval 280"/>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Oval 281"/>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283"/>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5" name="Oval 284"/>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Oval 285"/>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27"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228" name="Picture 22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229" name="Freeform 228"/>
              <p:cNvSpPr>
                <a:spLocks noEditPoints="1"/>
              </p:cNvSpPr>
              <p:nvPr/>
            </p:nvSpPr>
            <p:spPr bwMode="auto">
              <a:xfrm>
                <a:off x="7049892"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30" name="TextBox 229"/>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231" name="Rectangle 230"/>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4" name="TextBox 233"/>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235"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236" name="Rectangle 235"/>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237" name="Picture 236"/>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238" name="Group 237"/>
              <p:cNvGrpSpPr/>
              <p:nvPr/>
            </p:nvGrpSpPr>
            <p:grpSpPr>
              <a:xfrm>
                <a:off x="7686184" y="4504532"/>
                <a:ext cx="511600" cy="357673"/>
                <a:chOff x="996950" y="1795463"/>
                <a:chExt cx="3327400" cy="2665413"/>
              </a:xfrm>
              <a:solidFill>
                <a:schemeClr val="bg1"/>
              </a:solidFill>
            </p:grpSpPr>
            <p:sp>
              <p:nvSpPr>
                <p:cNvPr id="256"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7"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8"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9"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0"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1"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2"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3"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4"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5"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6"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7"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8"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9"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9" name="TextBox 238"/>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240" name="TextBox 239"/>
              <p:cNvSpPr txBox="1"/>
              <p:nvPr/>
            </p:nvSpPr>
            <p:spPr>
              <a:xfrm>
                <a:off x="6699054"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241" name="Rectangle 240"/>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2" name="Rectangle 241"/>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5" name="Rectangle 244"/>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7" name="Rectangle 246"/>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9" name="Rectangle 248"/>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0" name="TextBox 249"/>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251"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252" name="TextBox 251"/>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253" name="Rectangle 252"/>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4" name="Rectangle 253"/>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5" name="Rectangle 254"/>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116" name="TextBox 115"/>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117" name="TextBox 116"/>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118" name="Freeform 117"/>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19" name="Freeform 118"/>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36" name="Picture 135"/>
            <p:cNvPicPr>
              <a:picLocks noChangeAspect="1"/>
            </p:cNvPicPr>
            <p:nvPr/>
          </p:nvPicPr>
          <p:blipFill>
            <a:blip r:embed="rId12"/>
            <a:stretch>
              <a:fillRect/>
            </a:stretch>
          </p:blipFill>
          <p:spPr>
            <a:xfrm>
              <a:off x="7758231" y="346594"/>
              <a:ext cx="438574" cy="459069"/>
            </a:xfrm>
            <a:prstGeom prst="rect">
              <a:avLst/>
            </a:prstGeom>
          </p:spPr>
        </p:pic>
        <p:sp>
          <p:nvSpPr>
            <p:cNvPr id="145" name="Right Bracket 144"/>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sp>
        <p:nvSpPr>
          <p:cNvPr id="232" name="Title 1"/>
          <p:cNvSpPr>
            <a:spLocks noGrp="1"/>
          </p:cNvSpPr>
          <p:nvPr>
            <p:ph type="title"/>
          </p:nvPr>
        </p:nvSpPr>
        <p:spPr>
          <a:xfrm>
            <a:off x="365760" y="365760"/>
            <a:ext cx="11704320" cy="914400"/>
          </a:xfrm>
        </p:spPr>
        <p:txBody>
          <a:bodyPr/>
          <a:lstStyle/>
          <a:p>
            <a:r>
              <a:rPr lang="en-US" dirty="0" smtClean="0"/>
              <a:t>Cloud data offerings</a:t>
            </a:r>
            <a:endParaRPr lang="en-US" dirty="0"/>
          </a:p>
        </p:txBody>
      </p:sp>
      <p:sp>
        <p:nvSpPr>
          <p:cNvPr id="233" name="TextBox 232"/>
          <p:cNvSpPr txBox="1"/>
          <p:nvPr/>
        </p:nvSpPr>
        <p:spPr>
          <a:xfrm>
            <a:off x="4355042" y="1228242"/>
            <a:ext cx="7197195" cy="3739485"/>
          </a:xfrm>
          <a:prstGeom prst="rect">
            <a:avLst/>
          </a:prstGeom>
          <a:noFill/>
        </p:spPr>
        <p:txBody>
          <a:bodyPr wrap="square" lIns="182880" tIns="146304" rIns="182880" bIns="146304" rtlCol="0">
            <a:spAutoFit/>
          </a:bodyPr>
          <a:lstStyle/>
          <a:p>
            <a:pPr>
              <a:lnSpc>
                <a:spcPct val="90000"/>
              </a:lnSpc>
              <a:spcAft>
                <a:spcPts val="600"/>
              </a:spcAft>
            </a:pPr>
            <a:r>
              <a:rPr lang="en-US" sz="1400" b="1" dirty="0" smtClean="0">
                <a:gradFill>
                  <a:gsLst>
                    <a:gs pos="2917">
                      <a:schemeClr val="tx1"/>
                    </a:gs>
                    <a:gs pos="30000">
                      <a:schemeClr val="tx1"/>
                    </a:gs>
                  </a:gsLst>
                  <a:lin ang="5400000" scaled="0"/>
                </a:gradFill>
              </a:rPr>
              <a:t>Event Hub</a:t>
            </a:r>
            <a:br>
              <a:rPr lang="en-US" sz="1400" b="1" dirty="0" smtClean="0">
                <a:gradFill>
                  <a:gsLst>
                    <a:gs pos="2917">
                      <a:schemeClr val="tx1"/>
                    </a:gs>
                    <a:gs pos="30000">
                      <a:schemeClr val="tx1"/>
                    </a:gs>
                  </a:gsLst>
                  <a:lin ang="5400000" scaled="0"/>
                </a:gradFill>
              </a:rPr>
            </a:br>
            <a:r>
              <a:rPr lang="en-US" sz="1400" dirty="0" smtClean="0"/>
              <a:t>Highly </a:t>
            </a:r>
            <a:r>
              <a:rPr lang="en-US" sz="1400" dirty="0"/>
              <a:t>scalable publish-subscribe service that can ingest millions of events per second and stream them into multiple applications. </a:t>
            </a:r>
            <a:r>
              <a:rPr lang="en-US" sz="1400" dirty="0" smtClean="0"/>
              <a:t>Supports processing and data collection and storage by using real time analytics providers such as Stream Analytics and batch storage adapters.</a:t>
            </a:r>
          </a:p>
          <a:p>
            <a:pPr>
              <a:lnSpc>
                <a:spcPct val="90000"/>
              </a:lnSpc>
              <a:spcAft>
                <a:spcPts val="600"/>
              </a:spcAft>
            </a:pPr>
            <a:r>
              <a:rPr lang="en-US" sz="1400" b="1" dirty="0" smtClean="0">
                <a:gradFill>
                  <a:gsLst>
                    <a:gs pos="2917">
                      <a:schemeClr val="tx1"/>
                    </a:gs>
                    <a:gs pos="30000">
                      <a:schemeClr val="tx1"/>
                    </a:gs>
                  </a:gsLst>
                  <a:lin ang="5400000" scaled="0"/>
                </a:gradFill>
              </a:rPr>
              <a:t>Stream Analytics</a:t>
            </a:r>
            <a:r>
              <a:rPr lang="en-US" sz="1400" dirty="0" smtClean="0">
                <a:gradFill>
                  <a:gsLst>
                    <a:gs pos="2917">
                      <a:schemeClr val="tx1"/>
                    </a:gs>
                    <a:gs pos="30000">
                      <a:schemeClr val="tx1"/>
                    </a:gs>
                  </a:gsLst>
                  <a:lin ang="5400000" scaled="0"/>
                </a:gradFill>
              </a:rPr>
              <a:t/>
            </a:r>
            <a:br>
              <a:rPr lang="en-US" sz="1400" dirty="0" smtClean="0">
                <a:gradFill>
                  <a:gsLst>
                    <a:gs pos="2917">
                      <a:schemeClr val="tx1"/>
                    </a:gs>
                    <a:gs pos="30000">
                      <a:schemeClr val="tx1"/>
                    </a:gs>
                  </a:gsLst>
                  <a:lin ang="5400000" scaled="0"/>
                </a:gradFill>
              </a:rPr>
            </a:br>
            <a:r>
              <a:rPr lang="en-US" sz="1400" dirty="0" smtClean="0"/>
              <a:t>Real-time analytics supporting millions of events per second used to develop low-cost solutions to gain real-time insights from devices, infrastructure, and applications such as IoT scenarios.</a:t>
            </a:r>
          </a:p>
          <a:p>
            <a:pPr>
              <a:lnSpc>
                <a:spcPct val="90000"/>
              </a:lnSpc>
              <a:spcAft>
                <a:spcPts val="600"/>
              </a:spcAft>
            </a:pPr>
            <a:r>
              <a:rPr lang="en-US" sz="1400" b="1" dirty="0" smtClean="0">
                <a:gradFill>
                  <a:gsLst>
                    <a:gs pos="2917">
                      <a:schemeClr val="tx1"/>
                    </a:gs>
                    <a:gs pos="30000">
                      <a:schemeClr val="tx1"/>
                    </a:gs>
                  </a:gsLst>
                  <a:lin ang="5400000" scaled="0"/>
                </a:gradFill>
              </a:rPr>
              <a:t>Azure Data Lake Analytics</a:t>
            </a:r>
            <a:br>
              <a:rPr lang="en-US" sz="1400" b="1" dirty="0" smtClean="0">
                <a:gradFill>
                  <a:gsLst>
                    <a:gs pos="2917">
                      <a:schemeClr val="tx1"/>
                    </a:gs>
                    <a:gs pos="30000">
                      <a:schemeClr val="tx1"/>
                    </a:gs>
                  </a:gsLst>
                  <a:lin ang="5400000" scaled="0"/>
                </a:gradFill>
              </a:rPr>
            </a:br>
            <a:r>
              <a:rPr lang="en-US" sz="1400" dirty="0" smtClean="0"/>
              <a:t>Data analytics on terabytes or even </a:t>
            </a:r>
            <a:r>
              <a:rPr lang="en-US" sz="1400" dirty="0" err="1" smtClean="0"/>
              <a:t>exabytes</a:t>
            </a:r>
            <a:r>
              <a:rPr lang="en-US" sz="1400" dirty="0" smtClean="0"/>
              <a:t> of data. Dynamically provisioned resources </a:t>
            </a:r>
            <a:r>
              <a:rPr lang="en-US" sz="1400" dirty="0"/>
              <a:t>using U-SQL </a:t>
            </a:r>
            <a:r>
              <a:rPr lang="en-US" sz="1400" dirty="0" smtClean="0"/>
              <a:t>query </a:t>
            </a:r>
            <a:r>
              <a:rPr lang="en-US" sz="1400" dirty="0"/>
              <a:t>language that extends the familiar, simple, declarative nature of SQL with the expressive power of </a:t>
            </a:r>
            <a:r>
              <a:rPr lang="en-US" sz="1400" dirty="0" smtClean="0"/>
              <a:t>C# across distributed systems. </a:t>
            </a:r>
          </a:p>
          <a:p>
            <a:pPr>
              <a:lnSpc>
                <a:spcPct val="90000"/>
              </a:lnSpc>
              <a:spcAft>
                <a:spcPts val="600"/>
              </a:spcAft>
            </a:pPr>
            <a:r>
              <a:rPr lang="en-US" sz="1400" b="1" dirty="0" smtClean="0">
                <a:gradFill>
                  <a:gsLst>
                    <a:gs pos="2917">
                      <a:schemeClr val="tx1"/>
                    </a:gs>
                    <a:gs pos="30000">
                      <a:schemeClr val="tx1"/>
                    </a:gs>
                  </a:gsLst>
                  <a:lin ang="5400000" scaled="0"/>
                </a:gradFill>
              </a:rPr>
              <a:t>Azure Machine Learning</a:t>
            </a:r>
            <a:br>
              <a:rPr lang="en-US" sz="1400" b="1" dirty="0" smtClean="0">
                <a:gradFill>
                  <a:gsLst>
                    <a:gs pos="2917">
                      <a:schemeClr val="tx1"/>
                    </a:gs>
                    <a:gs pos="30000">
                      <a:schemeClr val="tx1"/>
                    </a:gs>
                  </a:gsLst>
                  <a:lin ang="5400000" scaled="0"/>
                </a:gradFill>
              </a:rPr>
            </a:br>
            <a:r>
              <a:rPr lang="en-US" sz="1400" dirty="0"/>
              <a:t>A fully managed cloud service that enables you to easily build, deploy, and share predictive analytics </a:t>
            </a:r>
            <a:r>
              <a:rPr lang="en-US" sz="1400" dirty="0" smtClean="0"/>
              <a:t>solutions.</a:t>
            </a:r>
          </a:p>
        </p:txBody>
      </p:sp>
      <p:pic>
        <p:nvPicPr>
          <p:cNvPr id="3" name="Picture 2"/>
          <p:cNvPicPr>
            <a:picLocks noChangeAspect="1"/>
          </p:cNvPicPr>
          <p:nvPr/>
        </p:nvPicPr>
        <p:blipFill>
          <a:blip r:embed="rId13"/>
          <a:stretch>
            <a:fillRect/>
          </a:stretch>
        </p:blipFill>
        <p:spPr>
          <a:xfrm>
            <a:off x="4510476" y="4787687"/>
            <a:ext cx="3304082" cy="1801714"/>
          </a:xfrm>
          <a:prstGeom prst="rect">
            <a:avLst/>
          </a:prstGeom>
        </p:spPr>
      </p:pic>
      <p:sp>
        <p:nvSpPr>
          <p:cNvPr id="94" name="L-Shape 93"/>
          <p:cNvSpPr/>
          <p:nvPr/>
        </p:nvSpPr>
        <p:spPr bwMode="auto">
          <a:xfrm rot="10800000">
            <a:off x="526443" y="1548431"/>
            <a:ext cx="3544148" cy="4140067"/>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142306710"/>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a:spLocks noGrp="1"/>
          </p:cNvSpPr>
          <p:nvPr>
            <p:ph type="title"/>
          </p:nvPr>
        </p:nvSpPr>
        <p:spPr>
          <a:xfrm>
            <a:off x="365760" y="365760"/>
            <a:ext cx="11704320" cy="914400"/>
          </a:xfrm>
        </p:spPr>
        <p:txBody>
          <a:bodyPr/>
          <a:lstStyle/>
          <a:p>
            <a:r>
              <a:rPr lang="en-US" dirty="0" smtClean="0"/>
              <a:t>Data visualizations</a:t>
            </a:r>
            <a:endParaRPr lang="en-US" dirty="0"/>
          </a:p>
        </p:txBody>
      </p:sp>
      <p:sp>
        <p:nvSpPr>
          <p:cNvPr id="165" name="Rectangle 164"/>
          <p:cNvSpPr/>
          <p:nvPr/>
        </p:nvSpPr>
        <p:spPr bwMode="auto">
          <a:xfrm>
            <a:off x="36591" y="1280161"/>
            <a:ext cx="12395121" cy="3055302"/>
          </a:xfrm>
          <a:prstGeom prst="rect">
            <a:avLst/>
          </a:prstGeom>
          <a:solidFill>
            <a:srgbClr val="013C6B"/>
          </a:solidFill>
          <a:ln>
            <a:solidFill>
              <a:srgbClr val="0727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67" name="Picture 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4595" y="2344275"/>
            <a:ext cx="271589" cy="286025"/>
          </a:xfrm>
          <a:prstGeom prst="rect">
            <a:avLst/>
          </a:prstGeom>
        </p:spPr>
      </p:pic>
      <p:sp>
        <p:nvSpPr>
          <p:cNvPr id="168" name="TextBox 167"/>
          <p:cNvSpPr txBox="1"/>
          <p:nvPr/>
        </p:nvSpPr>
        <p:spPr>
          <a:xfrm>
            <a:off x="7765240" y="2935609"/>
            <a:ext cx="57804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iOS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sp>
        <p:nvSpPr>
          <p:cNvPr id="169" name="Freeform 5"/>
          <p:cNvSpPr>
            <a:spLocks noChangeAspect="1" noEditPoints="1"/>
          </p:cNvSpPr>
          <p:nvPr/>
        </p:nvSpPr>
        <p:spPr bwMode="auto">
          <a:xfrm>
            <a:off x="11839339" y="2915081"/>
            <a:ext cx="147642" cy="166314"/>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solid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0" name="TextBox 169"/>
          <p:cNvSpPr txBox="1"/>
          <p:nvPr/>
        </p:nvSpPr>
        <p:spPr>
          <a:xfrm>
            <a:off x="7751581" y="2632862"/>
            <a:ext cx="850554"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Android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grpSp>
        <p:nvGrpSpPr>
          <p:cNvPr id="171" name="Group 170"/>
          <p:cNvGrpSpPr>
            <a:grpSpLocks noChangeAspect="1"/>
          </p:cNvGrpSpPr>
          <p:nvPr/>
        </p:nvGrpSpPr>
        <p:grpSpPr>
          <a:xfrm>
            <a:off x="11807993" y="2615993"/>
            <a:ext cx="196398" cy="234035"/>
            <a:chOff x="4130675" y="1004888"/>
            <a:chExt cx="4175126" cy="4975225"/>
          </a:xfrm>
          <a:solidFill>
            <a:schemeClr val="bg1"/>
          </a:solidFill>
        </p:grpSpPr>
        <p:sp>
          <p:nvSpPr>
            <p:cNvPr id="172"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3"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4"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5"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176" name="TextBox 175"/>
          <p:cNvSpPr txBox="1"/>
          <p:nvPr/>
        </p:nvSpPr>
        <p:spPr>
          <a:xfrm>
            <a:off x="7732417" y="2310483"/>
            <a:ext cx="133466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Windows Phone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endParaRPr kumimoji="0" lang="en-US" sz="1050" b="0" i="0" u="none" strike="noStrike" kern="1200" cap="none" spc="0" normalizeH="0" baseline="0" noProof="0" dirty="0">
              <a:ln>
                <a:noFill/>
              </a:ln>
              <a:solidFill>
                <a:schemeClr val="bg1"/>
              </a:solidFill>
              <a:effectLst/>
              <a:uLnTx/>
              <a:uFillTx/>
              <a:ea typeface="MS PGothic" charset="0"/>
            </a:endParaRPr>
          </a:p>
        </p:txBody>
      </p:sp>
      <p:grpSp>
        <p:nvGrpSpPr>
          <p:cNvPr id="177" name="Group 176"/>
          <p:cNvGrpSpPr>
            <a:grpSpLocks noChangeAspect="1"/>
          </p:cNvGrpSpPr>
          <p:nvPr/>
        </p:nvGrpSpPr>
        <p:grpSpPr>
          <a:xfrm>
            <a:off x="11796464" y="2278061"/>
            <a:ext cx="221688" cy="226425"/>
            <a:chOff x="9127779" y="3921209"/>
            <a:chExt cx="358108" cy="365760"/>
          </a:xfrm>
          <a:solidFill>
            <a:schemeClr val="bg1"/>
          </a:solidFill>
        </p:grpSpPr>
        <p:sp>
          <p:nvSpPr>
            <p:cNvPr id="178"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9"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80"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81"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182" name="Rectangle 181"/>
          <p:cNvSpPr/>
          <p:nvPr/>
        </p:nvSpPr>
        <p:spPr bwMode="auto">
          <a:xfrm>
            <a:off x="237117" y="1545415"/>
            <a:ext cx="3234337"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Analyze and Authoring</a:t>
            </a:r>
          </a:p>
        </p:txBody>
      </p:sp>
      <p:sp>
        <p:nvSpPr>
          <p:cNvPr id="206" name="Freeform 51"/>
          <p:cNvSpPr>
            <a:spLocks noEditPoints="1"/>
          </p:cNvSpPr>
          <p:nvPr/>
        </p:nvSpPr>
        <p:spPr bwMode="auto">
          <a:xfrm>
            <a:off x="2979907" y="2033200"/>
            <a:ext cx="240060" cy="160394"/>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C2C2C"/>
              </a:solidFill>
              <a:effectLst/>
              <a:uLnTx/>
              <a:uFillTx/>
              <a:latin typeface="Segoe UI" charset="0"/>
              <a:ea typeface="MS PGothic" charset="0"/>
            </a:endParaRPr>
          </a:p>
        </p:txBody>
      </p:sp>
      <p:sp>
        <p:nvSpPr>
          <p:cNvPr id="207" name="TextBox 206"/>
          <p:cNvSpPr txBox="1"/>
          <p:nvPr/>
        </p:nvSpPr>
        <p:spPr>
          <a:xfrm>
            <a:off x="338190" y="2088472"/>
            <a:ext cx="132896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Microsoft Excel</a:t>
            </a:r>
          </a:p>
        </p:txBody>
      </p:sp>
      <p:sp>
        <p:nvSpPr>
          <p:cNvPr id="208" name="Rectangle 207"/>
          <p:cNvSpPr/>
          <p:nvPr/>
        </p:nvSpPr>
        <p:spPr>
          <a:xfrm>
            <a:off x="351442" y="2396088"/>
            <a:ext cx="1139094"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Desktop</a:t>
            </a:r>
            <a:endParaRPr lang="en-US" sz="1050" dirty="0">
              <a:solidFill>
                <a:schemeClr val="bg1"/>
              </a:solidFill>
              <a:ea typeface="MS PGothic" charset="0"/>
              <a:cs typeface="Segoe UI Semibold" panose="020B0702040204020203" pitchFamily="34" charset="0"/>
            </a:endParaRPr>
          </a:p>
        </p:txBody>
      </p:sp>
      <p:grpSp>
        <p:nvGrpSpPr>
          <p:cNvPr id="209" name="Group 208"/>
          <p:cNvGrpSpPr/>
          <p:nvPr/>
        </p:nvGrpSpPr>
        <p:grpSpPr>
          <a:xfrm>
            <a:off x="2955794" y="2846422"/>
            <a:ext cx="322056" cy="329778"/>
            <a:chOff x="3246437" y="2049462"/>
            <a:chExt cx="6531169" cy="4128737"/>
          </a:xfrm>
        </p:grpSpPr>
        <p:sp>
          <p:nvSpPr>
            <p:cNvPr id="210" name="Rectangle 209"/>
            <p:cNvSpPr/>
            <p:nvPr/>
          </p:nvSpPr>
          <p:spPr bwMode="auto">
            <a:xfrm>
              <a:off x="3246437" y="2049462"/>
              <a:ext cx="6531169" cy="4128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p:cNvSpPr/>
            <p:nvPr/>
          </p:nvSpPr>
          <p:spPr bwMode="auto">
            <a:xfrm>
              <a:off x="3547354" y="2207135"/>
              <a:ext cx="5929335" cy="3771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p:cNvGrpSpPr/>
            <p:nvPr/>
          </p:nvGrpSpPr>
          <p:grpSpPr>
            <a:xfrm>
              <a:off x="3699430" y="2323457"/>
              <a:ext cx="5625188" cy="793620"/>
              <a:chOff x="6471222" y="3322876"/>
              <a:chExt cx="1441776" cy="296392"/>
            </a:xfrm>
            <a:solidFill>
              <a:schemeClr val="accent2">
                <a:lumMod val="50000"/>
              </a:schemeClr>
            </a:solidFill>
          </p:grpSpPr>
          <p:sp>
            <p:nvSpPr>
              <p:cNvPr id="219" name="Rectangle 218"/>
              <p:cNvSpPr/>
              <p:nvPr/>
            </p:nvSpPr>
            <p:spPr bwMode="auto">
              <a:xfrm>
                <a:off x="6471222" y="3322876"/>
                <a:ext cx="296388"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6810169" y="3322880"/>
                <a:ext cx="1102829"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Rectangle 212"/>
            <p:cNvSpPr/>
            <p:nvPr/>
          </p:nvSpPr>
          <p:spPr bwMode="auto">
            <a:xfrm>
              <a:off x="3699426" y="3219766"/>
              <a:ext cx="5625188" cy="2644303"/>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4" name="Group 213"/>
            <p:cNvGrpSpPr/>
            <p:nvPr/>
          </p:nvGrpSpPr>
          <p:grpSpPr>
            <a:xfrm>
              <a:off x="4420300" y="3562774"/>
              <a:ext cx="4183446" cy="1958742"/>
              <a:chOff x="6640999" y="3785714"/>
              <a:chExt cx="1072245" cy="731520"/>
            </a:xfrm>
          </p:grpSpPr>
          <p:sp>
            <p:nvSpPr>
              <p:cNvPr id="215" name="Rectangle 214"/>
              <p:cNvSpPr/>
              <p:nvPr/>
            </p:nvSpPr>
            <p:spPr bwMode="auto">
              <a:xfrm>
                <a:off x="6640999" y="4138138"/>
                <a:ext cx="185475" cy="3790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6936589" y="4288634"/>
                <a:ext cx="185475"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p:cNvSpPr/>
              <p:nvPr/>
            </p:nvSpPr>
            <p:spPr bwMode="auto">
              <a:xfrm>
                <a:off x="7232179" y="4060034"/>
                <a:ext cx="185475" cy="45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527769" y="3785714"/>
                <a:ext cx="185475"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21" name="Rectangle 220"/>
          <p:cNvSpPr/>
          <p:nvPr/>
        </p:nvSpPr>
        <p:spPr>
          <a:xfrm>
            <a:off x="331351" y="2943942"/>
            <a:ext cx="152381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Mobile Report Publisher</a:t>
            </a:r>
            <a:endParaRPr lang="en-US" sz="1050" dirty="0">
              <a:solidFill>
                <a:schemeClr val="bg1"/>
              </a:solidFill>
              <a:ea typeface="MS PGothic" charset="0"/>
              <a:cs typeface="Segoe UI Semibold" panose="020B0702040204020203" pitchFamily="34" charset="0"/>
            </a:endParaRPr>
          </a:p>
        </p:txBody>
      </p:sp>
      <p:sp>
        <p:nvSpPr>
          <p:cNvPr id="222" name="Rectangle 221"/>
          <p:cNvSpPr/>
          <p:nvPr/>
        </p:nvSpPr>
        <p:spPr bwMode="auto">
          <a:xfrm>
            <a:off x="238547" y="1545415"/>
            <a:ext cx="3232907" cy="247333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223" name="Freeform 13"/>
          <p:cNvSpPr>
            <a:spLocks noChangeAspect="1" noEditPoints="1"/>
          </p:cNvSpPr>
          <p:nvPr/>
        </p:nvSpPr>
        <p:spPr bwMode="black">
          <a:xfrm>
            <a:off x="2987512" y="3722544"/>
            <a:ext cx="212560" cy="21282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224" name="Rectangle 223"/>
          <p:cNvSpPr/>
          <p:nvPr/>
        </p:nvSpPr>
        <p:spPr>
          <a:xfrm>
            <a:off x="351442" y="3458954"/>
            <a:ext cx="94192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Builder</a:t>
            </a:r>
            <a:endParaRPr lang="en-US" sz="1050" dirty="0">
              <a:solidFill>
                <a:schemeClr val="bg1"/>
              </a:solidFill>
              <a:ea typeface="MS PGothic" charset="0"/>
              <a:cs typeface="Segoe UI Semibold" panose="020B0702040204020203" pitchFamily="34" charset="0"/>
            </a:endParaRPr>
          </a:p>
        </p:txBody>
      </p:sp>
      <p:sp>
        <p:nvSpPr>
          <p:cNvPr id="225" name="Rectangle 224"/>
          <p:cNvSpPr/>
          <p:nvPr/>
        </p:nvSpPr>
        <p:spPr>
          <a:xfrm>
            <a:off x="351442" y="3783627"/>
            <a:ext cx="10557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Designer</a:t>
            </a:r>
            <a:endParaRPr lang="en-US" sz="1050" dirty="0">
              <a:solidFill>
                <a:schemeClr val="bg1"/>
              </a:solidFill>
              <a:ea typeface="MS PGothic" charset="0"/>
              <a:cs typeface="Segoe UI Semibold" panose="020B0702040204020203" pitchFamily="34" charset="0"/>
            </a:endParaRPr>
          </a:p>
        </p:txBody>
      </p:sp>
      <p:grpSp>
        <p:nvGrpSpPr>
          <p:cNvPr id="226" name="Group 225"/>
          <p:cNvGrpSpPr/>
          <p:nvPr/>
        </p:nvGrpSpPr>
        <p:grpSpPr>
          <a:xfrm>
            <a:off x="2987512" y="3389456"/>
            <a:ext cx="210175" cy="254739"/>
            <a:chOff x="3304920" y="4010006"/>
            <a:chExt cx="1017214" cy="1229018"/>
          </a:xfrm>
          <a:solidFill>
            <a:schemeClr val="bg1"/>
          </a:solidFill>
        </p:grpSpPr>
        <p:sp>
          <p:nvSpPr>
            <p:cNvPr id="227"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C2C"/>
                </a:solidFill>
                <a:effectLst/>
                <a:uLnTx/>
                <a:uFillTx/>
                <a:latin typeface="Segoe UI"/>
                <a:ea typeface="MS PGothic" charset="0"/>
                <a:cs typeface="+mn-cs"/>
              </a:endParaRPr>
            </a:p>
          </p:txBody>
        </p:sp>
        <p:sp>
          <p:nvSpPr>
            <p:cNvPr id="228" name="Oval 227"/>
            <p:cNvSpPr/>
            <p:nvPr/>
          </p:nvSpPr>
          <p:spPr bwMode="auto">
            <a:xfrm>
              <a:off x="3789548" y="5154841"/>
              <a:ext cx="47960" cy="47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4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229" name="Rectangle 228"/>
          <p:cNvSpPr/>
          <p:nvPr/>
        </p:nvSpPr>
        <p:spPr>
          <a:xfrm>
            <a:off x="207426" y="3243460"/>
            <a:ext cx="1259319"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Paginated</a:t>
            </a:r>
            <a:r>
              <a:rPr lang="en-US" sz="1050" i="1" dirty="0" smtClean="0">
                <a:solidFill>
                  <a:schemeClr val="bg1"/>
                </a:solidFill>
                <a:ea typeface="MS PGothic" charset="0"/>
                <a:cs typeface="Segoe UI" panose="020B0502040204020203" pitchFamily="34" charset="0"/>
              </a:rPr>
              <a:t> </a:t>
            </a:r>
            <a:r>
              <a:rPr lang="en-US" sz="1050" b="1" i="1" dirty="0" smtClean="0">
                <a:solidFill>
                  <a:schemeClr val="bg1"/>
                </a:solidFill>
                <a:ea typeface="MS PGothic" charset="0"/>
                <a:cs typeface="Segoe UI" panose="020B0502040204020203" pitchFamily="34" charset="0"/>
              </a:rPr>
              <a:t>Reports</a:t>
            </a:r>
            <a:endParaRPr lang="en-US" sz="1050" b="1" i="1" dirty="0">
              <a:solidFill>
                <a:schemeClr val="bg1"/>
              </a:solidFill>
              <a:ea typeface="MS PGothic" charset="0"/>
              <a:cs typeface="Segoe UI Semibold" panose="020B0702040204020203" pitchFamily="34" charset="0"/>
            </a:endParaRPr>
          </a:p>
        </p:txBody>
      </p:sp>
      <p:sp>
        <p:nvSpPr>
          <p:cNvPr id="230" name="Rectangle 229"/>
          <p:cNvSpPr/>
          <p:nvPr/>
        </p:nvSpPr>
        <p:spPr>
          <a:xfrm>
            <a:off x="323505" y="1922657"/>
            <a:ext cx="1166986" cy="145424"/>
          </a:xfrm>
          <a:prstGeom prst="rect">
            <a:avLst/>
          </a:prstGeom>
        </p:spPr>
        <p:txBody>
          <a:bodyPr wrap="none" lIns="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Analytical Reports</a:t>
            </a:r>
            <a:endParaRPr lang="en-US" sz="1050" b="1" i="1" dirty="0">
              <a:solidFill>
                <a:schemeClr val="bg1"/>
              </a:solidFill>
              <a:ea typeface="MS PGothic" charset="0"/>
              <a:cs typeface="Segoe UI Semibold" panose="020B0702040204020203" pitchFamily="34" charset="0"/>
            </a:endParaRPr>
          </a:p>
        </p:txBody>
      </p:sp>
      <p:sp>
        <p:nvSpPr>
          <p:cNvPr id="234" name="Rectangle 233"/>
          <p:cNvSpPr/>
          <p:nvPr/>
        </p:nvSpPr>
        <p:spPr>
          <a:xfrm>
            <a:off x="198437" y="2689900"/>
            <a:ext cx="103970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Mobile Reports</a:t>
            </a:r>
            <a:endParaRPr lang="en-US" sz="1050" b="1" i="1" dirty="0">
              <a:solidFill>
                <a:schemeClr val="bg1"/>
              </a:solidFill>
              <a:ea typeface="MS PGothic" charset="0"/>
              <a:cs typeface="Segoe UI Semibold" panose="020B0702040204020203" pitchFamily="34" charset="0"/>
            </a:endParaRPr>
          </a:p>
        </p:txBody>
      </p:sp>
      <p:pic>
        <p:nvPicPr>
          <p:cNvPr id="235" name="Picture 2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5418" y="1995369"/>
            <a:ext cx="248549" cy="261760"/>
          </a:xfrm>
          <a:prstGeom prst="rect">
            <a:avLst/>
          </a:prstGeom>
        </p:spPr>
      </p:pic>
      <p:sp>
        <p:nvSpPr>
          <p:cNvPr id="236" name="Rectangle 235"/>
          <p:cNvSpPr/>
          <p:nvPr/>
        </p:nvSpPr>
        <p:spPr bwMode="auto">
          <a:xfrm>
            <a:off x="3742543" y="1544570"/>
            <a:ext cx="3771094"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Delivery</a:t>
            </a:r>
          </a:p>
        </p:txBody>
      </p:sp>
      <p:sp>
        <p:nvSpPr>
          <p:cNvPr id="237" name="Rectangle 236"/>
          <p:cNvSpPr/>
          <p:nvPr/>
        </p:nvSpPr>
        <p:spPr>
          <a:xfrm>
            <a:off x="3826062" y="2078924"/>
            <a:ext cx="1065356"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Service</a:t>
            </a:r>
            <a:endParaRPr lang="en-US" sz="1050" dirty="0">
              <a:solidFill>
                <a:schemeClr val="bg1"/>
              </a:solidFill>
              <a:ea typeface="MS PGothic" charset="0"/>
              <a:cs typeface="Segoe UI Semibold" panose="020B0702040204020203" pitchFamily="34" charset="0"/>
            </a:endParaRPr>
          </a:p>
        </p:txBody>
      </p:sp>
      <p:sp>
        <p:nvSpPr>
          <p:cNvPr id="238" name="Rectangle 237"/>
          <p:cNvSpPr/>
          <p:nvPr/>
        </p:nvSpPr>
        <p:spPr>
          <a:xfrm>
            <a:off x="3836136" y="2543170"/>
            <a:ext cx="1466107"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SQL Reporting Services</a:t>
            </a:r>
            <a:endParaRPr lang="en-US" sz="1050" dirty="0">
              <a:solidFill>
                <a:schemeClr val="bg1"/>
              </a:solidFill>
              <a:ea typeface="MS PGothic" charset="0"/>
              <a:cs typeface="Segoe UI Semibold" panose="020B0702040204020203" pitchFamily="34" charset="0"/>
            </a:endParaRPr>
          </a:p>
        </p:txBody>
      </p:sp>
      <p:sp>
        <p:nvSpPr>
          <p:cNvPr id="239" name="Rectangle 238"/>
          <p:cNvSpPr/>
          <p:nvPr/>
        </p:nvSpPr>
        <p:spPr bwMode="auto">
          <a:xfrm>
            <a:off x="3735063" y="1556864"/>
            <a:ext cx="3778574" cy="1211485"/>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240" name="Rectangle 239"/>
          <p:cNvSpPr/>
          <p:nvPr/>
        </p:nvSpPr>
        <p:spPr>
          <a:xfrm>
            <a:off x="3744873" y="1872094"/>
            <a:ext cx="45781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Cloud</a:t>
            </a:r>
            <a:endParaRPr lang="en-US" sz="1050" b="1" i="1" dirty="0">
              <a:solidFill>
                <a:schemeClr val="bg1"/>
              </a:solidFill>
              <a:ea typeface="MS PGothic" charset="0"/>
              <a:cs typeface="Segoe UI Semibold" panose="020B0702040204020203" pitchFamily="34" charset="0"/>
            </a:endParaRPr>
          </a:p>
        </p:txBody>
      </p:sp>
      <p:sp>
        <p:nvSpPr>
          <p:cNvPr id="241" name="Rectangle 240"/>
          <p:cNvSpPr/>
          <p:nvPr/>
        </p:nvSpPr>
        <p:spPr>
          <a:xfrm>
            <a:off x="3745491" y="2329294"/>
            <a:ext cx="8954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On-Premises</a:t>
            </a:r>
            <a:endParaRPr lang="en-US" sz="1050" b="1" i="1" dirty="0">
              <a:solidFill>
                <a:schemeClr val="bg1"/>
              </a:solidFill>
              <a:ea typeface="MS PGothic" charset="0"/>
              <a:cs typeface="Segoe UI Semibold" panose="020B0702040204020203" pitchFamily="34" charset="0"/>
            </a:endParaRPr>
          </a:p>
        </p:txBody>
      </p:sp>
      <p:sp>
        <p:nvSpPr>
          <p:cNvPr id="242" name="Rectangle 241"/>
          <p:cNvSpPr/>
          <p:nvPr/>
        </p:nvSpPr>
        <p:spPr bwMode="auto">
          <a:xfrm>
            <a:off x="7787358" y="1567009"/>
            <a:ext cx="4526879"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Consume</a:t>
            </a:r>
          </a:p>
        </p:txBody>
      </p:sp>
      <p:sp>
        <p:nvSpPr>
          <p:cNvPr id="246" name="Rectangle 245"/>
          <p:cNvSpPr/>
          <p:nvPr/>
        </p:nvSpPr>
        <p:spPr bwMode="auto">
          <a:xfrm>
            <a:off x="7776033" y="1559322"/>
            <a:ext cx="4534359" cy="269994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pic>
        <p:nvPicPr>
          <p:cNvPr id="247" name="Picture 2" descr="http://www.w3.org/html/logo/downloads/HTML5_Badge_128.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30847" y="3234162"/>
            <a:ext cx="184967" cy="18496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47"/>
          <p:cNvPicPr>
            <a:picLocks noChangeAspect="1"/>
          </p:cNvPicPr>
          <p:nvPr/>
        </p:nvPicPr>
        <p:blipFill rotWithShape="1">
          <a:blip r:embed="rId5">
            <a:extLst>
              <a:ext uri="{28A0092B-C50C-407E-A947-70E740481C1C}">
                <a14:useLocalDpi xmlns:a14="http://schemas.microsoft.com/office/drawing/2010/main" val="0"/>
              </a:ext>
            </a:extLst>
          </a:blip>
          <a:srcRect r="63410"/>
          <a:stretch/>
        </p:blipFill>
        <p:spPr>
          <a:xfrm>
            <a:off x="11754700" y="3464219"/>
            <a:ext cx="349504" cy="359873"/>
          </a:xfrm>
          <a:prstGeom prst="rect">
            <a:avLst/>
          </a:prstGeom>
        </p:spPr>
      </p:pic>
      <p:sp>
        <p:nvSpPr>
          <p:cNvPr id="249" name="TextBox 248"/>
          <p:cNvSpPr txBox="1"/>
          <p:nvPr/>
        </p:nvSpPr>
        <p:spPr>
          <a:xfrm>
            <a:off x="7746342" y="1965198"/>
            <a:ext cx="130420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Power BI Web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250" name="Picture 2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6396" y="1919795"/>
            <a:ext cx="248549" cy="261760"/>
          </a:xfrm>
          <a:prstGeom prst="rect">
            <a:avLst/>
          </a:prstGeom>
        </p:spPr>
      </p:pic>
      <p:sp>
        <p:nvSpPr>
          <p:cNvPr id="251" name="TextBox 250"/>
          <p:cNvSpPr txBox="1"/>
          <p:nvPr/>
        </p:nvSpPr>
        <p:spPr>
          <a:xfrm>
            <a:off x="7774424" y="3257546"/>
            <a:ext cx="157511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Reporting Services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252" name="TextBox 251"/>
          <p:cNvSpPr txBox="1"/>
          <p:nvPr/>
        </p:nvSpPr>
        <p:spPr>
          <a:xfrm>
            <a:off x="7774424" y="3540402"/>
            <a:ext cx="735138"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SharePoint</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253" name="Picture 252" descr="http://winaero.com/blog/wp-content/uploads/2015/01/cortan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82649" y="3907238"/>
            <a:ext cx="259973" cy="259973"/>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p:cNvSpPr txBox="1"/>
          <p:nvPr/>
        </p:nvSpPr>
        <p:spPr>
          <a:xfrm>
            <a:off x="7783513" y="3942955"/>
            <a:ext cx="560410"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Cortana</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256" name="Rectangle 255"/>
          <p:cNvSpPr/>
          <p:nvPr/>
        </p:nvSpPr>
        <p:spPr bwMode="auto">
          <a:xfrm>
            <a:off x="38972" y="4340298"/>
            <a:ext cx="12390358" cy="2587279"/>
          </a:xfrm>
          <a:prstGeom prst="rect">
            <a:avLst/>
          </a:prstGeom>
          <a:solidFill>
            <a:schemeClr val="bg1"/>
          </a:solidFill>
          <a:ln>
            <a:solidFill>
              <a:srgbClr val="0727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7" name="TextBox 256"/>
          <p:cNvSpPr txBox="1"/>
          <p:nvPr/>
        </p:nvSpPr>
        <p:spPr>
          <a:xfrm>
            <a:off x="136466" y="4459601"/>
            <a:ext cx="12173926" cy="2125197"/>
          </a:xfrm>
          <a:prstGeom prst="rect">
            <a:avLst/>
          </a:prstGeom>
          <a:noFill/>
        </p:spPr>
        <p:txBody>
          <a:bodyPr wrap="square" lIns="182880" tIns="146304" rIns="182880" bIns="146304" rtlCol="0">
            <a:spAutoFit/>
          </a:bodyPr>
          <a:lstStyle/>
          <a:p>
            <a:pPr>
              <a:lnSpc>
                <a:spcPct val="90000"/>
              </a:lnSpc>
              <a:spcAft>
                <a:spcPts val="600"/>
              </a:spcAft>
            </a:pPr>
            <a:r>
              <a:rPr lang="en-US" sz="1100" b="1" dirty="0" smtClean="0">
                <a:gradFill>
                  <a:gsLst>
                    <a:gs pos="2917">
                      <a:schemeClr val="tx1"/>
                    </a:gs>
                    <a:gs pos="30000">
                      <a:schemeClr val="tx1"/>
                    </a:gs>
                  </a:gsLst>
                  <a:lin ang="5400000" scaled="0"/>
                </a:gradFill>
              </a:rPr>
              <a:t>Analytical Reports - Excel</a:t>
            </a:r>
            <a:br>
              <a:rPr lang="en-US" sz="1100" b="1" dirty="0" smtClean="0">
                <a:gradFill>
                  <a:gsLst>
                    <a:gs pos="2917">
                      <a:schemeClr val="tx1"/>
                    </a:gs>
                    <a:gs pos="30000">
                      <a:schemeClr val="tx1"/>
                    </a:gs>
                  </a:gsLst>
                  <a:lin ang="5400000" scaled="0"/>
                </a:gradFill>
              </a:rPr>
            </a:br>
            <a:r>
              <a:rPr lang="en-US" sz="1100" dirty="0" smtClean="0"/>
              <a:t>Use the power of Excel for Analytics, forecasting, data ingestion using Power Query, PowerPivot, import model in Power BI Desktop.</a:t>
            </a:r>
            <a:br>
              <a:rPr lang="en-US" sz="1100" dirty="0" smtClean="0"/>
            </a:br>
            <a:r>
              <a:rPr lang="en-US" sz="1100" dirty="0" smtClean="0"/>
              <a:t>Visualize Excel Data through publication and embedding in Power BI Dashboards delivered through the Power BI Service.</a:t>
            </a:r>
            <a:br>
              <a:rPr lang="en-US" sz="1100" dirty="0" smtClean="0"/>
            </a:br>
            <a:r>
              <a:rPr lang="en-US" sz="1100" dirty="0" smtClean="0"/>
              <a:t/>
            </a:r>
            <a:br>
              <a:rPr lang="en-US" sz="1100" dirty="0" smtClean="0"/>
            </a:br>
            <a:r>
              <a:rPr lang="en-US" sz="1100" b="1" dirty="0" smtClean="0">
                <a:gradFill>
                  <a:gsLst>
                    <a:gs pos="2917">
                      <a:schemeClr val="tx1"/>
                    </a:gs>
                    <a:gs pos="30000">
                      <a:schemeClr val="tx1"/>
                    </a:gs>
                  </a:gsLst>
                  <a:lin ang="5400000" scaled="0"/>
                </a:gradFill>
              </a:rPr>
              <a:t>Power BI Desktop</a:t>
            </a:r>
            <a:br>
              <a:rPr lang="en-US" sz="1100" b="1"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Connect to databases using cached or live data connections, csv, text, xml and unstructured data, Azure cloud data sources, R, </a:t>
            </a:r>
            <a:r>
              <a:rPr lang="en-US" sz="1100" dirty="0" err="1" smtClean="0">
                <a:gradFill>
                  <a:gsLst>
                    <a:gs pos="2917">
                      <a:schemeClr val="tx1"/>
                    </a:gs>
                    <a:gs pos="30000">
                      <a:schemeClr val="tx1"/>
                    </a:gs>
                  </a:gsLst>
                  <a:lin ang="5400000" scaled="0"/>
                </a:gradFill>
              </a:rPr>
              <a:t>SalesForce</a:t>
            </a:r>
            <a:r>
              <a:rPr lang="en-US" sz="1100" dirty="0" smtClean="0">
                <a:gradFill>
                  <a:gsLst>
                    <a:gs pos="2917">
                      <a:schemeClr val="tx1"/>
                    </a:gs>
                    <a:gs pos="30000">
                      <a:schemeClr val="tx1"/>
                    </a:gs>
                  </a:gsLst>
                  <a:lin ang="5400000" scaled="0"/>
                </a:gradFill>
              </a:rPr>
              <a:t>, Google Analytics, </a:t>
            </a:r>
            <a:r>
              <a:rPr lang="en-US" sz="1100" dirty="0" err="1" smtClean="0">
                <a:gradFill>
                  <a:gsLst>
                    <a:gs pos="2917">
                      <a:schemeClr val="tx1"/>
                    </a:gs>
                    <a:gs pos="30000">
                      <a:schemeClr val="tx1"/>
                    </a:gs>
                  </a:gsLst>
                  <a:lin ang="5400000" scaled="0"/>
                </a:gradFill>
              </a:rPr>
              <a:t>Github</a:t>
            </a:r>
            <a:r>
              <a:rPr lang="en-US" sz="1100" dirty="0" smtClean="0">
                <a:gradFill>
                  <a:gsLst>
                    <a:gs pos="2917">
                      <a:schemeClr val="tx1"/>
                    </a:gs>
                    <a:gs pos="30000">
                      <a:schemeClr val="tx1"/>
                    </a:gs>
                  </a:gsLst>
                  <a:lin ang="5400000" scaled="0"/>
                </a:gradFill>
              </a:rPr>
              <a:t>, HDFS and many more. Deliver rich visualizations including custom visuals. Publish  through Power BI Service and consume through  Web Portal or native apps.</a:t>
            </a:r>
          </a:p>
          <a:p>
            <a:pPr>
              <a:lnSpc>
                <a:spcPct val="90000"/>
              </a:lnSpc>
              <a:spcAft>
                <a:spcPts val="600"/>
              </a:spcAft>
            </a:pPr>
            <a:r>
              <a:rPr lang="en-US" sz="1100" b="1" dirty="0" smtClean="0">
                <a:gradFill>
                  <a:gsLst>
                    <a:gs pos="2917">
                      <a:schemeClr val="tx1"/>
                    </a:gs>
                    <a:gs pos="30000">
                      <a:schemeClr val="tx1"/>
                    </a:gs>
                  </a:gsLst>
                  <a:lin ang="5400000" scaled="0"/>
                </a:gradFill>
              </a:rPr>
              <a:t>Mobile Report Publisher</a:t>
            </a:r>
            <a:br>
              <a:rPr lang="en-US" sz="1100" b="1" dirty="0" smtClean="0">
                <a:gradFill>
                  <a:gsLst>
                    <a:gs pos="2917">
                      <a:schemeClr val="tx1"/>
                    </a:gs>
                    <a:gs pos="30000">
                      <a:schemeClr val="tx1"/>
                    </a:gs>
                  </a:gsLst>
                  <a:lin ang="5400000" scaled="0"/>
                </a:gradFill>
              </a:rPr>
            </a:br>
            <a:r>
              <a:rPr lang="en-US" sz="1100" dirty="0" smtClean="0"/>
              <a:t>Build rich mobile first data visualizations, publish to Reporting Services Portal and consume from native applications or portal.</a:t>
            </a:r>
          </a:p>
          <a:p>
            <a:pPr>
              <a:lnSpc>
                <a:spcPct val="90000"/>
              </a:lnSpc>
              <a:spcAft>
                <a:spcPts val="600"/>
              </a:spcAft>
            </a:pPr>
            <a:r>
              <a:rPr lang="en-US" sz="1100" b="1" dirty="0" smtClean="0">
                <a:gradFill>
                  <a:gsLst>
                    <a:gs pos="2917">
                      <a:schemeClr val="tx1"/>
                    </a:gs>
                    <a:gs pos="30000">
                      <a:schemeClr val="tx1"/>
                    </a:gs>
                  </a:gsLst>
                  <a:lin ang="5400000" scaled="0"/>
                </a:gradFill>
              </a:rPr>
              <a:t>Paginated Reports</a:t>
            </a:r>
            <a:br>
              <a:rPr lang="en-US" sz="1100" b="1" dirty="0" smtClean="0">
                <a:gradFill>
                  <a:gsLst>
                    <a:gs pos="2917">
                      <a:schemeClr val="tx1"/>
                    </a:gs>
                    <a:gs pos="30000">
                      <a:schemeClr val="tx1"/>
                    </a:gs>
                  </a:gsLst>
                  <a:lin ang="5400000" scaled="0"/>
                </a:gradFill>
              </a:rPr>
            </a:br>
            <a:r>
              <a:rPr lang="en-US" sz="1100" dirty="0" smtClean="0"/>
              <a:t>Traditional corporate reporting, paginated reports built for delivery through SQL Reporting Services. Pin Reports to Power BI dashboards.</a:t>
            </a:r>
          </a:p>
        </p:txBody>
      </p:sp>
      <p:sp>
        <p:nvSpPr>
          <p:cNvPr id="258" name="L-Shape 257"/>
          <p:cNvSpPr/>
          <p:nvPr/>
        </p:nvSpPr>
        <p:spPr bwMode="auto">
          <a:xfrm rot="10800000">
            <a:off x="3584349" y="1325717"/>
            <a:ext cx="8804162" cy="2964190"/>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9339091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Title 1"/>
          <p:cNvSpPr>
            <a:spLocks noGrp="1"/>
          </p:cNvSpPr>
          <p:nvPr>
            <p:ph type="title"/>
          </p:nvPr>
        </p:nvSpPr>
        <p:spPr>
          <a:xfrm>
            <a:off x="365760" y="365760"/>
            <a:ext cx="11704320" cy="914400"/>
          </a:xfrm>
        </p:spPr>
        <p:txBody>
          <a:bodyPr/>
          <a:lstStyle/>
          <a:p>
            <a:r>
              <a:rPr lang="en-US" dirty="0" smtClean="0"/>
              <a:t>Data visualizations</a:t>
            </a:r>
            <a:endParaRPr lang="en-US" dirty="0"/>
          </a:p>
        </p:txBody>
      </p:sp>
      <p:sp>
        <p:nvSpPr>
          <p:cNvPr id="165" name="Rectangle 164"/>
          <p:cNvSpPr/>
          <p:nvPr/>
        </p:nvSpPr>
        <p:spPr bwMode="auto">
          <a:xfrm>
            <a:off x="36591" y="1211262"/>
            <a:ext cx="12395121" cy="305530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67" name="Picture 16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54595" y="2275376"/>
            <a:ext cx="271589" cy="286025"/>
          </a:xfrm>
          <a:prstGeom prst="rect">
            <a:avLst/>
          </a:prstGeom>
        </p:spPr>
      </p:pic>
      <p:sp>
        <p:nvSpPr>
          <p:cNvPr id="168" name="TextBox 167"/>
          <p:cNvSpPr txBox="1"/>
          <p:nvPr/>
        </p:nvSpPr>
        <p:spPr>
          <a:xfrm>
            <a:off x="7765240" y="2866710"/>
            <a:ext cx="57804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iOS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sp>
        <p:nvSpPr>
          <p:cNvPr id="169" name="Freeform 5"/>
          <p:cNvSpPr>
            <a:spLocks noChangeAspect="1" noEditPoints="1"/>
          </p:cNvSpPr>
          <p:nvPr/>
        </p:nvSpPr>
        <p:spPr bwMode="auto">
          <a:xfrm>
            <a:off x="11839339" y="2846182"/>
            <a:ext cx="147642" cy="166314"/>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solid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0" name="TextBox 169"/>
          <p:cNvSpPr txBox="1"/>
          <p:nvPr/>
        </p:nvSpPr>
        <p:spPr>
          <a:xfrm>
            <a:off x="7751581" y="2563963"/>
            <a:ext cx="850554"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Android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grpSp>
        <p:nvGrpSpPr>
          <p:cNvPr id="171" name="Group 170"/>
          <p:cNvGrpSpPr>
            <a:grpSpLocks noChangeAspect="1"/>
          </p:cNvGrpSpPr>
          <p:nvPr/>
        </p:nvGrpSpPr>
        <p:grpSpPr>
          <a:xfrm>
            <a:off x="11807993" y="2547094"/>
            <a:ext cx="196398" cy="234035"/>
            <a:chOff x="4130675" y="1004888"/>
            <a:chExt cx="4175126" cy="4975225"/>
          </a:xfrm>
          <a:solidFill>
            <a:schemeClr val="bg1"/>
          </a:solidFill>
        </p:grpSpPr>
        <p:sp>
          <p:nvSpPr>
            <p:cNvPr id="172"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3"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4"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5" name="Freeform 13"/>
            <p:cNvSpPr>
              <a:spLocks noEditPoints="1"/>
            </p:cNvSpPr>
            <p:nvPr/>
          </p:nvSpPr>
          <p:spPr bwMode="auto">
            <a:xfrm>
              <a:off x="4848225" y="1004888"/>
              <a:ext cx="2740027" cy="156686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176" name="TextBox 175"/>
          <p:cNvSpPr txBox="1"/>
          <p:nvPr/>
        </p:nvSpPr>
        <p:spPr>
          <a:xfrm>
            <a:off x="7732417" y="2241584"/>
            <a:ext cx="133466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Windows Phone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endParaRPr kumimoji="0" lang="en-US" sz="1050" b="0" i="0" u="none" strike="noStrike" kern="1200" cap="none" spc="0" normalizeH="0" baseline="0" noProof="0" dirty="0">
              <a:ln>
                <a:noFill/>
              </a:ln>
              <a:solidFill>
                <a:schemeClr val="bg1"/>
              </a:solidFill>
              <a:effectLst/>
              <a:uLnTx/>
              <a:uFillTx/>
              <a:ea typeface="MS PGothic" charset="0"/>
            </a:endParaRPr>
          </a:p>
        </p:txBody>
      </p:sp>
      <p:grpSp>
        <p:nvGrpSpPr>
          <p:cNvPr id="177" name="Group 176"/>
          <p:cNvGrpSpPr>
            <a:grpSpLocks noChangeAspect="1"/>
          </p:cNvGrpSpPr>
          <p:nvPr/>
        </p:nvGrpSpPr>
        <p:grpSpPr>
          <a:xfrm>
            <a:off x="11796464" y="2209162"/>
            <a:ext cx="221688" cy="226425"/>
            <a:chOff x="9127779" y="3921209"/>
            <a:chExt cx="358108" cy="365760"/>
          </a:xfrm>
          <a:solidFill>
            <a:schemeClr val="bg1"/>
          </a:solidFill>
        </p:grpSpPr>
        <p:sp>
          <p:nvSpPr>
            <p:cNvPr id="178"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79"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80"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181"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182" name="Rectangle 181"/>
          <p:cNvSpPr/>
          <p:nvPr/>
        </p:nvSpPr>
        <p:spPr bwMode="auto">
          <a:xfrm>
            <a:off x="237117" y="1476516"/>
            <a:ext cx="3234337"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Analyze and Authoring</a:t>
            </a:r>
          </a:p>
        </p:txBody>
      </p:sp>
      <p:sp>
        <p:nvSpPr>
          <p:cNvPr id="206" name="Freeform 51"/>
          <p:cNvSpPr>
            <a:spLocks noEditPoints="1"/>
          </p:cNvSpPr>
          <p:nvPr/>
        </p:nvSpPr>
        <p:spPr bwMode="auto">
          <a:xfrm>
            <a:off x="2979907" y="1964301"/>
            <a:ext cx="240060" cy="160394"/>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C2C2C"/>
              </a:solidFill>
              <a:effectLst/>
              <a:uLnTx/>
              <a:uFillTx/>
              <a:latin typeface="Segoe UI" charset="0"/>
              <a:ea typeface="MS PGothic" charset="0"/>
            </a:endParaRPr>
          </a:p>
        </p:txBody>
      </p:sp>
      <p:sp>
        <p:nvSpPr>
          <p:cNvPr id="207" name="TextBox 206"/>
          <p:cNvSpPr txBox="1"/>
          <p:nvPr/>
        </p:nvSpPr>
        <p:spPr>
          <a:xfrm>
            <a:off x="338190" y="2019573"/>
            <a:ext cx="132896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Microsoft Excel</a:t>
            </a:r>
          </a:p>
        </p:txBody>
      </p:sp>
      <p:sp>
        <p:nvSpPr>
          <p:cNvPr id="208" name="Rectangle 207"/>
          <p:cNvSpPr/>
          <p:nvPr/>
        </p:nvSpPr>
        <p:spPr>
          <a:xfrm>
            <a:off x="351442" y="2327189"/>
            <a:ext cx="1139094"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Desktop</a:t>
            </a:r>
            <a:endParaRPr lang="en-US" sz="1050" dirty="0">
              <a:solidFill>
                <a:schemeClr val="bg1"/>
              </a:solidFill>
              <a:ea typeface="MS PGothic" charset="0"/>
              <a:cs typeface="Segoe UI Semibold" panose="020B0702040204020203" pitchFamily="34" charset="0"/>
            </a:endParaRPr>
          </a:p>
        </p:txBody>
      </p:sp>
      <p:grpSp>
        <p:nvGrpSpPr>
          <p:cNvPr id="209" name="Group 208"/>
          <p:cNvGrpSpPr/>
          <p:nvPr/>
        </p:nvGrpSpPr>
        <p:grpSpPr>
          <a:xfrm>
            <a:off x="2955794" y="2777523"/>
            <a:ext cx="322056" cy="329778"/>
            <a:chOff x="3246437" y="2049462"/>
            <a:chExt cx="6531169" cy="4128737"/>
          </a:xfrm>
        </p:grpSpPr>
        <p:sp>
          <p:nvSpPr>
            <p:cNvPr id="210" name="Rectangle 209"/>
            <p:cNvSpPr/>
            <p:nvPr/>
          </p:nvSpPr>
          <p:spPr bwMode="auto">
            <a:xfrm>
              <a:off x="3246437" y="2049462"/>
              <a:ext cx="6531169" cy="4128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1" name="Rectangle 210"/>
            <p:cNvSpPr/>
            <p:nvPr/>
          </p:nvSpPr>
          <p:spPr bwMode="auto">
            <a:xfrm>
              <a:off x="3547354" y="2207135"/>
              <a:ext cx="5929335" cy="3771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2" name="Group 211"/>
            <p:cNvGrpSpPr/>
            <p:nvPr/>
          </p:nvGrpSpPr>
          <p:grpSpPr>
            <a:xfrm>
              <a:off x="3699430" y="2323457"/>
              <a:ext cx="5625188" cy="793620"/>
              <a:chOff x="6471222" y="3322876"/>
              <a:chExt cx="1441776" cy="296392"/>
            </a:xfrm>
            <a:solidFill>
              <a:schemeClr val="accent2">
                <a:lumMod val="50000"/>
              </a:schemeClr>
            </a:solidFill>
          </p:grpSpPr>
          <p:sp>
            <p:nvSpPr>
              <p:cNvPr id="219" name="Rectangle 218"/>
              <p:cNvSpPr/>
              <p:nvPr/>
            </p:nvSpPr>
            <p:spPr bwMode="auto">
              <a:xfrm>
                <a:off x="6471222" y="3322876"/>
                <a:ext cx="296388"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0" name="Rectangle 219"/>
              <p:cNvSpPr/>
              <p:nvPr/>
            </p:nvSpPr>
            <p:spPr bwMode="auto">
              <a:xfrm>
                <a:off x="6810169" y="3322880"/>
                <a:ext cx="1102829"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3" name="Rectangle 212"/>
            <p:cNvSpPr/>
            <p:nvPr/>
          </p:nvSpPr>
          <p:spPr bwMode="auto">
            <a:xfrm>
              <a:off x="3699426" y="3219766"/>
              <a:ext cx="5625188" cy="2644303"/>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4" name="Group 213"/>
            <p:cNvGrpSpPr/>
            <p:nvPr/>
          </p:nvGrpSpPr>
          <p:grpSpPr>
            <a:xfrm>
              <a:off x="4420300" y="3562774"/>
              <a:ext cx="4183446" cy="1958742"/>
              <a:chOff x="6640999" y="3785714"/>
              <a:chExt cx="1072245" cy="731520"/>
            </a:xfrm>
          </p:grpSpPr>
          <p:sp>
            <p:nvSpPr>
              <p:cNvPr id="215" name="Rectangle 214"/>
              <p:cNvSpPr/>
              <p:nvPr/>
            </p:nvSpPr>
            <p:spPr bwMode="auto">
              <a:xfrm>
                <a:off x="6640999" y="4138138"/>
                <a:ext cx="185475" cy="3790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6" name="Rectangle 215"/>
              <p:cNvSpPr/>
              <p:nvPr/>
            </p:nvSpPr>
            <p:spPr bwMode="auto">
              <a:xfrm>
                <a:off x="6936589" y="4288634"/>
                <a:ext cx="185475"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7" name="Rectangle 216"/>
              <p:cNvSpPr/>
              <p:nvPr/>
            </p:nvSpPr>
            <p:spPr bwMode="auto">
              <a:xfrm>
                <a:off x="7232179" y="4060034"/>
                <a:ext cx="185475" cy="45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8" name="Rectangle 217"/>
              <p:cNvSpPr/>
              <p:nvPr/>
            </p:nvSpPr>
            <p:spPr bwMode="auto">
              <a:xfrm>
                <a:off x="7527769" y="3785714"/>
                <a:ext cx="185475"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21" name="Rectangle 220"/>
          <p:cNvSpPr/>
          <p:nvPr/>
        </p:nvSpPr>
        <p:spPr>
          <a:xfrm>
            <a:off x="331351" y="2875043"/>
            <a:ext cx="152381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Mobile Report Publisher</a:t>
            </a:r>
            <a:endParaRPr lang="en-US" sz="1050" dirty="0">
              <a:solidFill>
                <a:schemeClr val="bg1"/>
              </a:solidFill>
              <a:ea typeface="MS PGothic" charset="0"/>
              <a:cs typeface="Segoe UI Semibold" panose="020B0702040204020203" pitchFamily="34" charset="0"/>
            </a:endParaRPr>
          </a:p>
        </p:txBody>
      </p:sp>
      <p:sp>
        <p:nvSpPr>
          <p:cNvPr id="222" name="Rectangle 221"/>
          <p:cNvSpPr/>
          <p:nvPr/>
        </p:nvSpPr>
        <p:spPr bwMode="auto">
          <a:xfrm>
            <a:off x="238547" y="1476516"/>
            <a:ext cx="3232907" cy="247333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223" name="Freeform 13"/>
          <p:cNvSpPr>
            <a:spLocks noChangeAspect="1" noEditPoints="1"/>
          </p:cNvSpPr>
          <p:nvPr/>
        </p:nvSpPr>
        <p:spPr bwMode="black">
          <a:xfrm>
            <a:off x="2987512" y="3653645"/>
            <a:ext cx="212560" cy="21282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224" name="Rectangle 223"/>
          <p:cNvSpPr/>
          <p:nvPr/>
        </p:nvSpPr>
        <p:spPr>
          <a:xfrm>
            <a:off x="351442" y="3390055"/>
            <a:ext cx="94192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Builder</a:t>
            </a:r>
            <a:endParaRPr lang="en-US" sz="1050" dirty="0">
              <a:solidFill>
                <a:schemeClr val="bg1"/>
              </a:solidFill>
              <a:ea typeface="MS PGothic" charset="0"/>
              <a:cs typeface="Segoe UI Semibold" panose="020B0702040204020203" pitchFamily="34" charset="0"/>
            </a:endParaRPr>
          </a:p>
        </p:txBody>
      </p:sp>
      <p:sp>
        <p:nvSpPr>
          <p:cNvPr id="225" name="Rectangle 224"/>
          <p:cNvSpPr/>
          <p:nvPr/>
        </p:nvSpPr>
        <p:spPr>
          <a:xfrm>
            <a:off x="351442" y="3714728"/>
            <a:ext cx="10557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Designer</a:t>
            </a:r>
            <a:endParaRPr lang="en-US" sz="1050" dirty="0">
              <a:solidFill>
                <a:schemeClr val="bg1"/>
              </a:solidFill>
              <a:ea typeface="MS PGothic" charset="0"/>
              <a:cs typeface="Segoe UI Semibold" panose="020B0702040204020203" pitchFamily="34" charset="0"/>
            </a:endParaRPr>
          </a:p>
        </p:txBody>
      </p:sp>
      <p:grpSp>
        <p:nvGrpSpPr>
          <p:cNvPr id="226" name="Group 225"/>
          <p:cNvGrpSpPr/>
          <p:nvPr/>
        </p:nvGrpSpPr>
        <p:grpSpPr>
          <a:xfrm>
            <a:off x="2987512" y="3320557"/>
            <a:ext cx="210175" cy="254739"/>
            <a:chOff x="3304920" y="4010006"/>
            <a:chExt cx="1017214" cy="1229018"/>
          </a:xfrm>
          <a:solidFill>
            <a:schemeClr val="bg1"/>
          </a:solidFill>
        </p:grpSpPr>
        <p:sp>
          <p:nvSpPr>
            <p:cNvPr id="227"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C2C"/>
                </a:solidFill>
                <a:effectLst/>
                <a:uLnTx/>
                <a:uFillTx/>
                <a:latin typeface="Segoe UI"/>
                <a:ea typeface="MS PGothic" charset="0"/>
                <a:cs typeface="+mn-cs"/>
              </a:endParaRPr>
            </a:p>
          </p:txBody>
        </p:sp>
        <p:sp>
          <p:nvSpPr>
            <p:cNvPr id="228" name="Oval 227"/>
            <p:cNvSpPr/>
            <p:nvPr/>
          </p:nvSpPr>
          <p:spPr bwMode="auto">
            <a:xfrm>
              <a:off x="3789548" y="5154841"/>
              <a:ext cx="47960" cy="47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4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229" name="Rectangle 228"/>
          <p:cNvSpPr/>
          <p:nvPr/>
        </p:nvSpPr>
        <p:spPr>
          <a:xfrm>
            <a:off x="207426" y="3174561"/>
            <a:ext cx="1259319"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Paginated</a:t>
            </a:r>
            <a:r>
              <a:rPr lang="en-US" sz="1050" i="1" dirty="0" smtClean="0">
                <a:solidFill>
                  <a:schemeClr val="bg1"/>
                </a:solidFill>
                <a:ea typeface="MS PGothic" charset="0"/>
                <a:cs typeface="Segoe UI" panose="020B0502040204020203" pitchFamily="34" charset="0"/>
              </a:rPr>
              <a:t> </a:t>
            </a:r>
            <a:r>
              <a:rPr lang="en-US" sz="1050" b="1" i="1" dirty="0" smtClean="0">
                <a:solidFill>
                  <a:schemeClr val="bg1"/>
                </a:solidFill>
                <a:ea typeface="MS PGothic" charset="0"/>
                <a:cs typeface="Segoe UI" panose="020B0502040204020203" pitchFamily="34" charset="0"/>
              </a:rPr>
              <a:t>Reports</a:t>
            </a:r>
            <a:endParaRPr lang="en-US" sz="1050" b="1" i="1" dirty="0">
              <a:solidFill>
                <a:schemeClr val="bg1"/>
              </a:solidFill>
              <a:ea typeface="MS PGothic" charset="0"/>
              <a:cs typeface="Segoe UI Semibold" panose="020B0702040204020203" pitchFamily="34" charset="0"/>
            </a:endParaRPr>
          </a:p>
        </p:txBody>
      </p:sp>
      <p:sp>
        <p:nvSpPr>
          <p:cNvPr id="230" name="Rectangle 229"/>
          <p:cNvSpPr/>
          <p:nvPr/>
        </p:nvSpPr>
        <p:spPr>
          <a:xfrm>
            <a:off x="323505" y="1853758"/>
            <a:ext cx="1166986" cy="145424"/>
          </a:xfrm>
          <a:prstGeom prst="rect">
            <a:avLst/>
          </a:prstGeom>
        </p:spPr>
        <p:txBody>
          <a:bodyPr wrap="none" lIns="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Analytical Reports</a:t>
            </a:r>
            <a:endParaRPr lang="en-US" sz="1050" b="1" i="1" dirty="0">
              <a:solidFill>
                <a:schemeClr val="bg1"/>
              </a:solidFill>
              <a:ea typeface="MS PGothic" charset="0"/>
              <a:cs typeface="Segoe UI Semibold" panose="020B0702040204020203" pitchFamily="34" charset="0"/>
            </a:endParaRPr>
          </a:p>
        </p:txBody>
      </p:sp>
      <p:sp>
        <p:nvSpPr>
          <p:cNvPr id="234" name="Rectangle 233"/>
          <p:cNvSpPr/>
          <p:nvPr/>
        </p:nvSpPr>
        <p:spPr>
          <a:xfrm>
            <a:off x="198437" y="2621001"/>
            <a:ext cx="103970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Mobile Reports</a:t>
            </a:r>
            <a:endParaRPr lang="en-US" sz="1050" b="1" i="1" dirty="0">
              <a:solidFill>
                <a:schemeClr val="bg1"/>
              </a:solidFill>
              <a:ea typeface="MS PGothic" charset="0"/>
              <a:cs typeface="Segoe UI Semibold" panose="020B0702040204020203" pitchFamily="34" charset="0"/>
            </a:endParaRPr>
          </a:p>
        </p:txBody>
      </p:sp>
      <p:pic>
        <p:nvPicPr>
          <p:cNvPr id="235" name="Picture 23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095418" y="1926470"/>
            <a:ext cx="248549" cy="261760"/>
          </a:xfrm>
          <a:prstGeom prst="rect">
            <a:avLst/>
          </a:prstGeom>
        </p:spPr>
      </p:pic>
      <p:sp>
        <p:nvSpPr>
          <p:cNvPr id="236" name="Rectangle 235"/>
          <p:cNvSpPr/>
          <p:nvPr/>
        </p:nvSpPr>
        <p:spPr bwMode="auto">
          <a:xfrm>
            <a:off x="3742543" y="1475671"/>
            <a:ext cx="3771094"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Delivery</a:t>
            </a:r>
          </a:p>
        </p:txBody>
      </p:sp>
      <p:sp>
        <p:nvSpPr>
          <p:cNvPr id="237" name="Rectangle 236"/>
          <p:cNvSpPr/>
          <p:nvPr/>
        </p:nvSpPr>
        <p:spPr>
          <a:xfrm>
            <a:off x="3826062" y="2010025"/>
            <a:ext cx="1065356"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Service</a:t>
            </a:r>
            <a:endParaRPr lang="en-US" sz="1050" dirty="0">
              <a:solidFill>
                <a:schemeClr val="bg1"/>
              </a:solidFill>
              <a:ea typeface="MS PGothic" charset="0"/>
              <a:cs typeface="Segoe UI Semibold" panose="020B0702040204020203" pitchFamily="34" charset="0"/>
            </a:endParaRPr>
          </a:p>
        </p:txBody>
      </p:sp>
      <p:sp>
        <p:nvSpPr>
          <p:cNvPr id="238" name="Rectangle 237"/>
          <p:cNvSpPr/>
          <p:nvPr/>
        </p:nvSpPr>
        <p:spPr>
          <a:xfrm>
            <a:off x="3836136" y="2474271"/>
            <a:ext cx="1466107"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SQL Reporting Services</a:t>
            </a:r>
            <a:endParaRPr lang="en-US" sz="1050" dirty="0">
              <a:solidFill>
                <a:schemeClr val="bg1"/>
              </a:solidFill>
              <a:ea typeface="MS PGothic" charset="0"/>
              <a:cs typeface="Segoe UI Semibold" panose="020B0702040204020203" pitchFamily="34" charset="0"/>
            </a:endParaRPr>
          </a:p>
        </p:txBody>
      </p:sp>
      <p:sp>
        <p:nvSpPr>
          <p:cNvPr id="239" name="Rectangle 238"/>
          <p:cNvSpPr/>
          <p:nvPr/>
        </p:nvSpPr>
        <p:spPr bwMode="auto">
          <a:xfrm>
            <a:off x="3735063" y="1487965"/>
            <a:ext cx="3778574" cy="1211485"/>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240" name="Rectangle 239"/>
          <p:cNvSpPr/>
          <p:nvPr/>
        </p:nvSpPr>
        <p:spPr>
          <a:xfrm>
            <a:off x="3744873" y="1803195"/>
            <a:ext cx="45781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Cloud</a:t>
            </a:r>
            <a:endParaRPr lang="en-US" sz="1050" b="1" i="1" dirty="0">
              <a:solidFill>
                <a:schemeClr val="bg1"/>
              </a:solidFill>
              <a:ea typeface="MS PGothic" charset="0"/>
              <a:cs typeface="Segoe UI Semibold" panose="020B0702040204020203" pitchFamily="34" charset="0"/>
            </a:endParaRPr>
          </a:p>
        </p:txBody>
      </p:sp>
      <p:sp>
        <p:nvSpPr>
          <p:cNvPr id="241" name="Rectangle 240"/>
          <p:cNvSpPr/>
          <p:nvPr/>
        </p:nvSpPr>
        <p:spPr>
          <a:xfrm>
            <a:off x="3745491" y="2260395"/>
            <a:ext cx="8954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On-Premises</a:t>
            </a:r>
            <a:endParaRPr lang="en-US" sz="1050" b="1" i="1" dirty="0">
              <a:solidFill>
                <a:schemeClr val="bg1"/>
              </a:solidFill>
              <a:ea typeface="MS PGothic" charset="0"/>
              <a:cs typeface="Segoe UI Semibold" panose="020B0702040204020203" pitchFamily="34" charset="0"/>
            </a:endParaRPr>
          </a:p>
        </p:txBody>
      </p:sp>
      <p:sp>
        <p:nvSpPr>
          <p:cNvPr id="242" name="Rectangle 241"/>
          <p:cNvSpPr/>
          <p:nvPr/>
        </p:nvSpPr>
        <p:spPr bwMode="auto">
          <a:xfrm>
            <a:off x="7787358" y="1498110"/>
            <a:ext cx="4526879"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Consume</a:t>
            </a:r>
          </a:p>
        </p:txBody>
      </p:sp>
      <p:sp>
        <p:nvSpPr>
          <p:cNvPr id="246" name="Rectangle 245"/>
          <p:cNvSpPr/>
          <p:nvPr/>
        </p:nvSpPr>
        <p:spPr bwMode="auto">
          <a:xfrm>
            <a:off x="7776033" y="1490423"/>
            <a:ext cx="4534359" cy="269994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pic>
        <p:nvPicPr>
          <p:cNvPr id="247" name="Picture 2" descr="http://www.w3.org/html/logo/downloads/HTML5_Badge_128.png"/>
          <p:cNvPicPr>
            <a:picLocks noChangeAspect="1" noChangeArrowheads="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830847" y="3165263"/>
            <a:ext cx="184967" cy="184967"/>
          </a:xfrm>
          <a:prstGeom prst="rect">
            <a:avLst/>
          </a:prstGeom>
          <a:noFill/>
          <a:extLst>
            <a:ext uri="{909E8E84-426E-40DD-AFC4-6F175D3DCCD1}">
              <a14:hiddenFill xmlns:a14="http://schemas.microsoft.com/office/drawing/2010/main">
                <a:solidFill>
                  <a:srgbClr val="FFFFFF"/>
                </a:solidFill>
              </a14:hiddenFill>
            </a:ext>
          </a:extLst>
        </p:spPr>
      </p:pic>
      <p:pic>
        <p:nvPicPr>
          <p:cNvPr id="248" name="Picture 247"/>
          <p:cNvPicPr>
            <a:picLocks noChangeAspect="1"/>
          </p:cNvPicPr>
          <p:nvPr/>
        </p:nvPicPr>
        <p:blipFill rotWithShape="1">
          <a:blip r:embed="rId5">
            <a:extLst>
              <a:ext uri="{28A0092B-C50C-407E-A947-70E740481C1C}">
                <a14:useLocalDpi xmlns:a14="http://schemas.microsoft.com/office/drawing/2010/main" val="0"/>
              </a:ext>
            </a:extLst>
          </a:blip>
          <a:srcRect r="63410"/>
          <a:stretch/>
        </p:blipFill>
        <p:spPr>
          <a:xfrm>
            <a:off x="11754700" y="3395320"/>
            <a:ext cx="349504" cy="359873"/>
          </a:xfrm>
          <a:prstGeom prst="rect">
            <a:avLst/>
          </a:prstGeom>
        </p:spPr>
      </p:pic>
      <p:sp>
        <p:nvSpPr>
          <p:cNvPr id="249" name="TextBox 248"/>
          <p:cNvSpPr txBox="1"/>
          <p:nvPr/>
        </p:nvSpPr>
        <p:spPr>
          <a:xfrm>
            <a:off x="7746342" y="1896299"/>
            <a:ext cx="130420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Power BI Web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250" name="Picture 24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776396" y="1850896"/>
            <a:ext cx="248549" cy="261760"/>
          </a:xfrm>
          <a:prstGeom prst="rect">
            <a:avLst/>
          </a:prstGeom>
        </p:spPr>
      </p:pic>
      <p:sp>
        <p:nvSpPr>
          <p:cNvPr id="251" name="TextBox 250"/>
          <p:cNvSpPr txBox="1"/>
          <p:nvPr/>
        </p:nvSpPr>
        <p:spPr>
          <a:xfrm>
            <a:off x="7774424" y="3188647"/>
            <a:ext cx="157511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Reporting Services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252" name="TextBox 251"/>
          <p:cNvSpPr txBox="1"/>
          <p:nvPr/>
        </p:nvSpPr>
        <p:spPr>
          <a:xfrm>
            <a:off x="7774424" y="3471503"/>
            <a:ext cx="735138"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SharePoint</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253" name="Picture 252" descr="http://winaero.com/blog/wp-content/uploads/2015/01/cortan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782649" y="3838339"/>
            <a:ext cx="259973" cy="259973"/>
          </a:xfrm>
          <a:prstGeom prst="rect">
            <a:avLst/>
          </a:prstGeom>
          <a:noFill/>
          <a:extLst>
            <a:ext uri="{909E8E84-426E-40DD-AFC4-6F175D3DCCD1}">
              <a14:hiddenFill xmlns:a14="http://schemas.microsoft.com/office/drawing/2010/main">
                <a:solidFill>
                  <a:srgbClr val="FFFFFF"/>
                </a:solidFill>
              </a14:hiddenFill>
            </a:ext>
          </a:extLst>
        </p:spPr>
      </p:pic>
      <p:sp>
        <p:nvSpPr>
          <p:cNvPr id="254" name="TextBox 253"/>
          <p:cNvSpPr txBox="1"/>
          <p:nvPr/>
        </p:nvSpPr>
        <p:spPr>
          <a:xfrm>
            <a:off x="7783513" y="3874056"/>
            <a:ext cx="560410"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Cortana</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256" name="Rectangle 255"/>
          <p:cNvSpPr/>
          <p:nvPr/>
        </p:nvSpPr>
        <p:spPr bwMode="auto">
          <a:xfrm>
            <a:off x="38972" y="4283431"/>
            <a:ext cx="12390358" cy="2566710"/>
          </a:xfrm>
          <a:prstGeom prst="rect">
            <a:avLst/>
          </a:prstGeom>
          <a:solidFill>
            <a:schemeClr val="bg1"/>
          </a:solidFill>
          <a:ln>
            <a:solidFill>
              <a:srgbClr val="072726"/>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57" name="TextBox 256"/>
          <p:cNvSpPr txBox="1"/>
          <p:nvPr/>
        </p:nvSpPr>
        <p:spPr>
          <a:xfrm>
            <a:off x="130957" y="4183062"/>
            <a:ext cx="12173926" cy="1209562"/>
          </a:xfrm>
          <a:prstGeom prst="rect">
            <a:avLst/>
          </a:prstGeom>
          <a:noFill/>
        </p:spPr>
        <p:txBody>
          <a:bodyPr wrap="square" lIns="182880" tIns="146304" rIns="182880" bIns="146304" rtlCol="0">
            <a:spAutoFit/>
          </a:bodyPr>
          <a:lstStyle/>
          <a:p>
            <a:pPr>
              <a:lnSpc>
                <a:spcPct val="90000"/>
              </a:lnSpc>
              <a:spcAft>
                <a:spcPts val="600"/>
              </a:spcAft>
            </a:pPr>
            <a:r>
              <a:rPr lang="en-US" sz="1100" b="1" dirty="0" smtClean="0">
                <a:gradFill>
                  <a:gsLst>
                    <a:gs pos="2917">
                      <a:schemeClr val="tx1"/>
                    </a:gs>
                    <a:gs pos="30000">
                      <a:schemeClr val="tx1"/>
                    </a:gs>
                  </a:gsLst>
                  <a:lin ang="5400000" scaled="0"/>
                </a:gradFill>
              </a:rPr>
              <a:t>Power BI Service</a:t>
            </a:r>
            <a:br>
              <a:rPr lang="en-US" sz="1100" b="1"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Power BI Service is the cloud-based backbone component of Power BI. Publish Power BI Desktop files, pin Paginated Reports, create dashboards and enable sharing and collaboration through the service. Service handles scheduled data refresh, natural language query, shared access, REST API calls.</a:t>
            </a:r>
            <a:br>
              <a:rPr lang="en-US" sz="1100"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
            </a:r>
            <a:br>
              <a:rPr lang="en-US" sz="1100" dirty="0" smtClean="0">
                <a:gradFill>
                  <a:gsLst>
                    <a:gs pos="2917">
                      <a:schemeClr val="tx1"/>
                    </a:gs>
                    <a:gs pos="30000">
                      <a:schemeClr val="tx1"/>
                    </a:gs>
                  </a:gsLst>
                  <a:lin ang="5400000" scaled="0"/>
                </a:gradFill>
              </a:rPr>
            </a:br>
            <a:r>
              <a:rPr lang="en-US" sz="1100" b="1" dirty="0" smtClean="0">
                <a:gradFill>
                  <a:gsLst>
                    <a:gs pos="2917">
                      <a:schemeClr val="tx1"/>
                    </a:gs>
                    <a:gs pos="30000">
                      <a:schemeClr val="tx1"/>
                    </a:gs>
                  </a:gsLst>
                  <a:lin ang="5400000" scaled="0"/>
                </a:gradFill>
              </a:rPr>
              <a:t>SQL Server Reporting Services</a:t>
            </a:r>
            <a:br>
              <a:rPr lang="en-US" sz="1100" b="1"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Publish Paginated reports and Mobile Reports to SQL Server Reporting Services, consume through the Reporting Services Portal</a:t>
            </a:r>
            <a:r>
              <a:rPr lang="en-US" sz="1100" dirty="0" smtClean="0"/>
              <a:t>s.</a:t>
            </a:r>
          </a:p>
        </p:txBody>
      </p:sp>
      <p:sp>
        <p:nvSpPr>
          <p:cNvPr id="258" name="L-Shape 257"/>
          <p:cNvSpPr/>
          <p:nvPr/>
        </p:nvSpPr>
        <p:spPr bwMode="auto">
          <a:xfrm rot="10800000">
            <a:off x="81075" y="1256818"/>
            <a:ext cx="3546941" cy="2964190"/>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TextBox 66"/>
          <p:cNvSpPr txBox="1"/>
          <p:nvPr/>
        </p:nvSpPr>
        <p:spPr>
          <a:xfrm>
            <a:off x="136466" y="5180475"/>
            <a:ext cx="12173926" cy="1974387"/>
          </a:xfrm>
          <a:prstGeom prst="rect">
            <a:avLst/>
          </a:prstGeom>
          <a:noFill/>
        </p:spPr>
        <p:txBody>
          <a:bodyPr wrap="square" lIns="182880" tIns="146304" rIns="182880" bIns="146304" rtlCol="0">
            <a:spAutoFit/>
          </a:bodyPr>
          <a:lstStyle/>
          <a:p>
            <a:pPr>
              <a:lnSpc>
                <a:spcPct val="90000"/>
              </a:lnSpc>
              <a:spcAft>
                <a:spcPts val="600"/>
              </a:spcAft>
            </a:pPr>
            <a:r>
              <a:rPr lang="en-US" sz="1100" b="1" dirty="0" smtClean="0">
                <a:gradFill>
                  <a:gsLst>
                    <a:gs pos="2917">
                      <a:schemeClr val="tx1"/>
                    </a:gs>
                    <a:gs pos="30000">
                      <a:schemeClr val="tx1"/>
                    </a:gs>
                  </a:gsLst>
                  <a:lin ang="5400000" scaled="0"/>
                </a:gradFill>
              </a:rPr>
              <a:t>Power BI Web Portal</a:t>
            </a:r>
            <a:br>
              <a:rPr lang="en-US" sz="1100" b="1"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Consume published reports and dashboards through the Power BI Web Portal, pin Paginated Reports to the dashboard, analyze data using natural language query (Q&amp;A).</a:t>
            </a:r>
          </a:p>
          <a:p>
            <a:pPr>
              <a:lnSpc>
                <a:spcPct val="90000"/>
              </a:lnSpc>
              <a:spcAft>
                <a:spcPts val="600"/>
              </a:spcAft>
            </a:pPr>
            <a:r>
              <a:rPr lang="en-US" sz="1100" b="1" dirty="0" smtClean="0">
                <a:gradFill>
                  <a:gsLst>
                    <a:gs pos="2917">
                      <a:schemeClr val="tx1"/>
                    </a:gs>
                    <a:gs pos="30000">
                      <a:schemeClr val="tx1"/>
                    </a:gs>
                  </a:gsLst>
                  <a:lin ang="5400000" scaled="0"/>
                </a:gradFill>
              </a:rPr>
              <a:t>Native Apps for Mobile platforms</a:t>
            </a:r>
            <a:br>
              <a:rPr lang="en-US" sz="1100" b="1"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Consume Power BI dashboards and reports, drill down into Paginated Reports, KPIs, collaborate and annotate using native apps for all mobile platforms (Windows Phone, iOS, Android).</a:t>
            </a:r>
          </a:p>
          <a:p>
            <a:pPr>
              <a:lnSpc>
                <a:spcPct val="90000"/>
              </a:lnSpc>
              <a:spcAft>
                <a:spcPts val="600"/>
              </a:spcAft>
            </a:pPr>
            <a:r>
              <a:rPr lang="en-US" sz="1100" b="1" dirty="0" smtClean="0">
                <a:gradFill>
                  <a:gsLst>
                    <a:gs pos="2917">
                      <a:schemeClr val="tx1"/>
                    </a:gs>
                    <a:gs pos="30000">
                      <a:schemeClr val="tx1"/>
                    </a:gs>
                  </a:gsLst>
                  <a:lin ang="5400000" scaled="0"/>
                </a:gradFill>
              </a:rPr>
              <a:t>SharePoint</a:t>
            </a:r>
            <a:r>
              <a:rPr lang="en-US" sz="1100" dirty="0" smtClean="0">
                <a:gradFill>
                  <a:gsLst>
                    <a:gs pos="2917">
                      <a:schemeClr val="tx1"/>
                    </a:gs>
                    <a:gs pos="30000">
                      <a:schemeClr val="tx1"/>
                    </a:gs>
                  </a:gsLst>
                  <a:lin ang="5400000" scaled="0"/>
                </a:gradFill>
              </a:rPr>
              <a:t/>
            </a:r>
            <a:br>
              <a:rPr lang="en-US" sz="1100" dirty="0" smtClean="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Embed reports in SharePoint Web.</a:t>
            </a:r>
          </a:p>
          <a:p>
            <a:pPr>
              <a:lnSpc>
                <a:spcPct val="90000"/>
              </a:lnSpc>
              <a:spcAft>
                <a:spcPts val="600"/>
              </a:spcAft>
            </a:pPr>
            <a:r>
              <a:rPr lang="en-US" sz="1100" b="1" dirty="0" smtClean="0">
                <a:gradFill>
                  <a:gsLst>
                    <a:gs pos="2917">
                      <a:schemeClr val="tx1"/>
                    </a:gs>
                    <a:gs pos="30000">
                      <a:schemeClr val="tx1"/>
                    </a:gs>
                  </a:gsLst>
                  <a:lin ang="5400000" scaled="0"/>
                </a:gradFill>
              </a:rPr>
              <a:t>Cortana</a:t>
            </a:r>
            <a:r>
              <a:rPr lang="en-US" sz="1100" dirty="0">
                <a:gradFill>
                  <a:gsLst>
                    <a:gs pos="2917">
                      <a:schemeClr val="tx1"/>
                    </a:gs>
                    <a:gs pos="30000">
                      <a:schemeClr val="tx1"/>
                    </a:gs>
                  </a:gsLst>
                  <a:lin ang="5400000" scaled="0"/>
                </a:gradFill>
              </a:rPr>
              <a:t/>
            </a:r>
            <a:br>
              <a:rPr lang="en-US" sz="1100" dirty="0">
                <a:gradFill>
                  <a:gsLst>
                    <a:gs pos="2917">
                      <a:schemeClr val="tx1"/>
                    </a:gs>
                    <a:gs pos="30000">
                      <a:schemeClr val="tx1"/>
                    </a:gs>
                  </a:gsLst>
                  <a:lin ang="5400000" scaled="0"/>
                </a:gradFill>
              </a:rPr>
            </a:br>
            <a:r>
              <a:rPr lang="en-US" sz="1100" dirty="0" smtClean="0">
                <a:gradFill>
                  <a:gsLst>
                    <a:gs pos="2917">
                      <a:schemeClr val="tx1"/>
                    </a:gs>
                    <a:gs pos="30000">
                      <a:schemeClr val="tx1"/>
                    </a:gs>
                  </a:gsLst>
                  <a:lin ang="5400000" scaled="0"/>
                </a:gradFill>
              </a:rPr>
              <a:t>Integrate with Cortana personal assistant, ask and query using voice to retrieve analysis and reporting with integration in Windows 10.</a:t>
            </a:r>
            <a:endParaRPr lang="en-US" sz="1100" dirty="0">
              <a:gradFill>
                <a:gsLst>
                  <a:gs pos="2917">
                    <a:schemeClr val="tx1"/>
                  </a:gs>
                  <a:gs pos="30000">
                    <a:schemeClr val="tx1"/>
                  </a:gs>
                </a:gsLst>
                <a:lin ang="5400000" scaled="0"/>
              </a:gradFill>
            </a:endParaRPr>
          </a:p>
          <a:p>
            <a:pPr>
              <a:lnSpc>
                <a:spcPct val="90000"/>
              </a:lnSpc>
              <a:spcAft>
                <a:spcPts val="600"/>
              </a:spcAft>
            </a:pPr>
            <a:endParaRPr lang="en-US" sz="1100" dirty="0" smtClean="0"/>
          </a:p>
        </p:txBody>
      </p:sp>
    </p:spTree>
    <p:extLst>
      <p:ext uri="{BB962C8B-B14F-4D97-AF65-F5344CB8AC3E}">
        <p14:creationId xmlns:p14="http://schemas.microsoft.com/office/powerpoint/2010/main" val="3028370638"/>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98437" y="2354262"/>
            <a:ext cx="11201400" cy="1015663"/>
          </a:xfrm>
          <a:prstGeom prst="rect">
            <a:avLst/>
          </a:prstGeom>
          <a:noFill/>
        </p:spPr>
        <p:txBody>
          <a:bodyPr vert="horz" wrap="square" lIns="91440" tIns="91440" rIns="91440" bIns="91440" rtlCol="0" anchor="t" anchorCtr="0">
            <a:spAutoFit/>
          </a:bodyPr>
          <a:lstStyle>
            <a:lvl1pPr algn="l" defTabSz="932742" rtl="0" eaLnBrk="1" latinLnBrk="0" hangingPunct="1">
              <a:lnSpc>
                <a:spcPct val="90000"/>
              </a:lnSpc>
              <a:spcBef>
                <a:spcPct val="0"/>
              </a:spcBef>
              <a:buNone/>
              <a:defRPr lang="en-US" sz="6000" b="0" kern="1200" cap="none" spc="-80" baseline="0">
                <a:ln w="3175">
                  <a:noFill/>
                </a:ln>
                <a:solidFill>
                  <a:srgbClr val="0072C6"/>
                </a:solidFill>
                <a:effectLst/>
                <a:latin typeface="+mj-lt"/>
                <a:ea typeface="+mn-ea"/>
                <a:cs typeface="Segoe UI" pitchFamily="34" charset="0"/>
              </a:defRPr>
            </a:lvl1pPr>
          </a:lstStyle>
          <a:p>
            <a:r>
              <a:rPr lang="en-US" spc="0" dirty="0" smtClean="0">
                <a:solidFill>
                  <a:schemeClr val="tx1"/>
                </a:solidFill>
              </a:rPr>
              <a:t>01 | Microsoft Cloud Data Platform</a:t>
            </a:r>
            <a:endParaRPr lang="en-US" spc="0" dirty="0">
              <a:solidFill>
                <a:schemeClr val="tx1"/>
              </a:solidFill>
            </a:endParaRPr>
          </a:p>
        </p:txBody>
      </p:sp>
    </p:spTree>
    <p:extLst>
      <p:ext uri="{BB962C8B-B14F-4D97-AF65-F5344CB8AC3E}">
        <p14:creationId xmlns:p14="http://schemas.microsoft.com/office/powerpoint/2010/main" val="3827220038"/>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p:cNvGrpSpPr/>
          <p:nvPr/>
        </p:nvGrpSpPr>
        <p:grpSpPr>
          <a:xfrm>
            <a:off x="6277916" y="1790395"/>
            <a:ext cx="2370146" cy="4320099"/>
            <a:chOff x="6277916" y="1790395"/>
            <a:chExt cx="2370146" cy="4320099"/>
          </a:xfrm>
        </p:grpSpPr>
        <p:grpSp>
          <p:nvGrpSpPr>
            <p:cNvPr id="26" name="Group 25"/>
            <p:cNvGrpSpPr/>
            <p:nvPr/>
          </p:nvGrpSpPr>
          <p:grpSpPr>
            <a:xfrm>
              <a:off x="6277916" y="1790395"/>
              <a:ext cx="2370146" cy="4320099"/>
              <a:chOff x="6277916" y="1790395"/>
              <a:chExt cx="2370146" cy="4320099"/>
            </a:xfrm>
          </p:grpSpPr>
          <p:sp>
            <p:nvSpPr>
              <p:cNvPr id="43" name="Rectangle 42"/>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Machine L</a:t>
                </a: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earning </a:t>
                </a:r>
                <a:b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a:t>
                </a:r>
                <a:r>
                  <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a:t>
                </a: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nalytics</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74" name="Picture 7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75" name="Picture 7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76" name="Picture 7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51467" y="4788187"/>
                <a:ext cx="474530" cy="367761"/>
              </a:xfrm>
              <a:prstGeom prst="rect">
                <a:avLst/>
              </a:prstGeom>
            </p:spPr>
          </p:pic>
          <p:sp>
            <p:nvSpPr>
              <p:cNvPr id="83" name="Rectangle 82"/>
              <p:cNvSpPr/>
              <p:nvPr/>
            </p:nvSpPr>
            <p:spPr>
              <a:xfrm>
                <a:off x="6767968" y="2860458"/>
                <a:ext cx="1297791"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M</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achine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earning</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84" name="Rectangle 83"/>
              <p:cNvSpPr/>
              <p:nvPr/>
            </p:nvSpPr>
            <p:spPr>
              <a:xfrm>
                <a:off x="6808759" y="3900664"/>
                <a:ext cx="1439497"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HDInsight (Hadoop)</a:t>
                </a:r>
              </a:p>
            </p:txBody>
          </p:sp>
          <p:sp>
            <p:nvSpPr>
              <p:cNvPr id="85" name="Rectangle 84"/>
              <p:cNvSpPr/>
              <p:nvPr/>
            </p:nvSpPr>
            <p:spPr>
              <a:xfrm>
                <a:off x="6808759" y="4716462"/>
                <a:ext cx="1205010"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tream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nalytics</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148" name="Group 147"/>
              <p:cNvGrpSpPr/>
              <p:nvPr/>
            </p:nvGrpSpPr>
            <p:grpSpPr>
              <a:xfrm>
                <a:off x="8352819" y="2143445"/>
                <a:ext cx="295243" cy="1834529"/>
                <a:chOff x="3832324" y="5254390"/>
                <a:chExt cx="295243" cy="1834529"/>
              </a:xfrm>
            </p:grpSpPr>
            <p:sp>
              <p:nvSpPr>
                <p:cNvPr id="149" name="Isosceles Triangle 148"/>
                <p:cNvSpPr/>
                <p:nvPr/>
              </p:nvSpPr>
              <p:spPr bwMode="auto">
                <a:xfrm rot="5400000">
                  <a:off x="3576707" y="5557205"/>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0" name="Isosceles Triangle 149"/>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Isosceles Triangle 190"/>
                <p:cNvSpPr/>
                <p:nvPr/>
              </p:nvSpPr>
              <p:spPr bwMode="auto">
                <a:xfrm rot="5400000">
                  <a:off x="3576707" y="6538059"/>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1" name="Group 150"/>
              <p:cNvGrpSpPr/>
              <p:nvPr/>
            </p:nvGrpSpPr>
            <p:grpSpPr>
              <a:xfrm>
                <a:off x="8352819" y="4071625"/>
                <a:ext cx="295243" cy="853675"/>
                <a:chOff x="3832324" y="5673490"/>
                <a:chExt cx="295243" cy="853675"/>
              </a:xfrm>
            </p:grpSpPr>
            <p:sp>
              <p:nvSpPr>
                <p:cNvPr id="152" name="Isosceles Triangle 151"/>
                <p:cNvSpPr/>
                <p:nvPr/>
              </p:nvSpPr>
              <p:spPr bwMode="auto">
                <a:xfrm rot="5400000">
                  <a:off x="3576707" y="5976305"/>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3" name="Isosceles Triangle 152"/>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8" name="Group 157"/>
              <p:cNvGrpSpPr/>
              <p:nvPr/>
            </p:nvGrpSpPr>
            <p:grpSpPr>
              <a:xfrm>
                <a:off x="8352819" y="5171433"/>
                <a:ext cx="295243" cy="853675"/>
                <a:chOff x="3832324" y="5397265"/>
                <a:chExt cx="295243" cy="853675"/>
              </a:xfrm>
            </p:grpSpPr>
            <p:sp>
              <p:nvSpPr>
                <p:cNvPr id="159" name="Isosceles Triangle 158"/>
                <p:cNvSpPr/>
                <p:nvPr/>
              </p:nvSpPr>
              <p:spPr bwMode="auto">
                <a:xfrm rot="5400000">
                  <a:off x="3576707" y="5700080"/>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0" name="Isosceles Triangle 159"/>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90" name="Isosceles Triangle 18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9" name="Rectangle 178"/>
              <p:cNvSpPr/>
              <p:nvPr/>
            </p:nvSpPr>
            <p:spPr>
              <a:xfrm>
                <a:off x="6914391" y="5432392"/>
                <a:ext cx="1470876" cy="461665"/>
              </a:xfrm>
              <a:prstGeom prst="rect">
                <a:avLst/>
              </a:prstGeom>
            </p:spPr>
            <p:txBody>
              <a:bodyPr wrap="squar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Data Lake Analytics</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grpSp>
          <p:nvGrpSpPr>
            <p:cNvPr id="199" name="Group 198"/>
            <p:cNvGrpSpPr/>
            <p:nvPr/>
          </p:nvGrpSpPr>
          <p:grpSpPr>
            <a:xfrm>
              <a:off x="6398398" y="5512652"/>
              <a:ext cx="511600" cy="357673"/>
              <a:chOff x="996950" y="1795463"/>
              <a:chExt cx="3327400" cy="2665413"/>
            </a:xfrm>
            <a:solidFill>
              <a:schemeClr val="tx1"/>
            </a:solidFill>
          </p:grpSpPr>
          <p:sp>
            <p:nvSpPr>
              <p:cNvPr id="200"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1"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2"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3"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4"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5"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6"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7"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8"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9"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0"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1"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2"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13"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Segoe UI"/>
                  <a:ea typeface="+mn-ea"/>
                  <a:cs typeface="+mn-cs"/>
                </a:endParaRPr>
              </a:p>
            </p:txBody>
          </p:sp>
        </p:grpSp>
      </p:grpSp>
      <p:grpSp>
        <p:nvGrpSpPr>
          <p:cNvPr id="17" name="Group 16"/>
          <p:cNvGrpSpPr/>
          <p:nvPr/>
        </p:nvGrpSpPr>
        <p:grpSpPr>
          <a:xfrm>
            <a:off x="10611830" y="2367219"/>
            <a:ext cx="472961" cy="2176206"/>
            <a:chOff x="10611830" y="3082745"/>
            <a:chExt cx="472961" cy="2176206"/>
          </a:xfrm>
        </p:grpSpPr>
        <p:cxnSp>
          <p:nvCxnSpPr>
            <p:cNvPr id="104" name="Straight Connector 103"/>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165"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13" name="Straight Connector 112"/>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6" name="Group 15"/>
          <p:cNvGrpSpPr/>
          <p:nvPr/>
        </p:nvGrpSpPr>
        <p:grpSpPr>
          <a:xfrm>
            <a:off x="8538017" y="5105507"/>
            <a:ext cx="2137748" cy="1005840"/>
            <a:chOff x="8538017" y="4739224"/>
            <a:chExt cx="2137748" cy="1005840"/>
          </a:xfrm>
        </p:grpSpPr>
        <p:sp>
          <p:nvSpPr>
            <p:cNvPr id="45" name="Rectangle 44"/>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Business Scenarios</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9" name="Rectangle 128"/>
            <p:cNvSpPr/>
            <p:nvPr/>
          </p:nvSpPr>
          <p:spPr>
            <a:xfrm>
              <a:off x="9204619" y="5056791"/>
              <a:ext cx="1383584" cy="646331"/>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Recommendations,</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ustomer churn,</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orecasting,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etc.</a:t>
              </a:r>
            </a:p>
          </p:txBody>
        </p:sp>
        <p:grpSp>
          <p:nvGrpSpPr>
            <p:cNvPr id="128" name="Group 127"/>
            <p:cNvGrpSpPr/>
            <p:nvPr/>
          </p:nvGrpSpPr>
          <p:grpSpPr>
            <a:xfrm>
              <a:off x="8754885" y="5208429"/>
              <a:ext cx="433307" cy="352792"/>
              <a:chOff x="-2530475" y="305948"/>
              <a:chExt cx="1119187" cy="911226"/>
            </a:xfrm>
            <a:solidFill>
              <a:schemeClr val="bg1"/>
            </a:solidFill>
          </p:grpSpPr>
          <p:sp>
            <p:nvSpPr>
              <p:cNvPr id="154"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1"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62"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 name="Group 14"/>
          <p:cNvGrpSpPr/>
          <p:nvPr/>
        </p:nvGrpSpPr>
        <p:grpSpPr>
          <a:xfrm>
            <a:off x="8538016" y="3991887"/>
            <a:ext cx="2137749" cy="1005840"/>
            <a:chOff x="8538016" y="3277427"/>
            <a:chExt cx="2137749" cy="1005840"/>
          </a:xfrm>
        </p:grpSpPr>
        <p:sp>
          <p:nvSpPr>
            <p:cNvPr id="96" name="Rectangle 95"/>
            <p:cNvSpPr/>
            <p:nvPr/>
          </p:nvSpPr>
          <p:spPr bwMode="auto">
            <a:xfrm>
              <a:off x="8538016" y="3277427"/>
              <a:ext cx="2137749"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Perceptual Intelligence</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5" name="Rectangle 124"/>
            <p:cNvSpPr/>
            <p:nvPr/>
          </p:nvSpPr>
          <p:spPr>
            <a:xfrm>
              <a:off x="9204619" y="3670433"/>
              <a:ext cx="88139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Face, </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vision</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26" name="Rectangle 125"/>
            <p:cNvSpPr/>
            <p:nvPr/>
          </p:nvSpPr>
          <p:spPr>
            <a:xfrm>
              <a:off x="9204619" y="3990981"/>
              <a:ext cx="935577"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Speech, text</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95" name="Group 94"/>
            <p:cNvGrpSpPr/>
            <p:nvPr/>
          </p:nvGrpSpPr>
          <p:grpSpPr>
            <a:xfrm>
              <a:off x="8892356" y="3676097"/>
              <a:ext cx="269629" cy="255077"/>
              <a:chOff x="3248025" y="1189989"/>
              <a:chExt cx="5153661" cy="4875531"/>
            </a:xfrm>
            <a:solidFill>
              <a:schemeClr val="bg1"/>
            </a:solidFill>
          </p:grpSpPr>
          <p:sp>
            <p:nvSpPr>
              <p:cNvPr id="99" name="Freeform 98"/>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0" name="Freeform 99"/>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1" name="Freeform 100"/>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2" name="Freeform 101"/>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3" name="Freeform 102"/>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5" name="Group 114"/>
            <p:cNvGrpSpPr/>
            <p:nvPr/>
          </p:nvGrpSpPr>
          <p:grpSpPr>
            <a:xfrm>
              <a:off x="8883959" y="4029213"/>
              <a:ext cx="286422" cy="241797"/>
              <a:chOff x="4746173" y="1443591"/>
              <a:chExt cx="4626426" cy="3905623"/>
            </a:xfrm>
            <a:solidFill>
              <a:schemeClr val="bg1"/>
            </a:solidFill>
          </p:grpSpPr>
          <p:grpSp>
            <p:nvGrpSpPr>
              <p:cNvPr id="116" name="Group 386"/>
              <p:cNvGrpSpPr>
                <a:grpSpLocks noChangeAspect="1"/>
              </p:cNvGrpSpPr>
              <p:nvPr/>
            </p:nvGrpSpPr>
            <p:grpSpPr bwMode="auto">
              <a:xfrm>
                <a:off x="4746173" y="2973313"/>
                <a:ext cx="1414640" cy="2318440"/>
                <a:chOff x="-1261" y="1888"/>
                <a:chExt cx="576" cy="944"/>
              </a:xfrm>
              <a:grpFill/>
            </p:grpSpPr>
            <p:sp>
              <p:nvSpPr>
                <p:cNvPr id="140"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142"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0" name="Group 129"/>
              <p:cNvGrpSpPr/>
              <p:nvPr/>
            </p:nvGrpSpPr>
            <p:grpSpPr>
              <a:xfrm>
                <a:off x="5345480" y="1443592"/>
                <a:ext cx="1381394" cy="1269128"/>
                <a:chOff x="5345480" y="1443592"/>
                <a:chExt cx="1381394" cy="1269128"/>
              </a:xfrm>
              <a:grpFill/>
            </p:grpSpPr>
            <p:sp>
              <p:nvSpPr>
                <p:cNvPr id="138" name="Bent Arrow 137"/>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9" name="Isosceles Triangle 138"/>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31" name="Group 130"/>
              <p:cNvGrpSpPr/>
              <p:nvPr/>
            </p:nvGrpSpPr>
            <p:grpSpPr>
              <a:xfrm rot="10800000">
                <a:off x="7049745" y="4080086"/>
                <a:ext cx="1381394" cy="1269128"/>
                <a:chOff x="5345480" y="1443592"/>
                <a:chExt cx="1381394" cy="1269128"/>
              </a:xfrm>
              <a:grpFill/>
            </p:grpSpPr>
            <p:sp>
              <p:nvSpPr>
                <p:cNvPr id="136" name="Bent Arrow 135"/>
                <p:cNvSpPr/>
                <p:nvPr/>
              </p:nvSpPr>
              <p:spPr bwMode="auto">
                <a:xfrm>
                  <a:off x="5345480" y="1554480"/>
                  <a:ext cx="1222960" cy="1158240"/>
                </a:xfrm>
                <a:prstGeom prst="bentArrow">
                  <a:avLst>
                    <a:gd name="adj1" fmla="val 19737"/>
                    <a:gd name="adj2" fmla="val 25000"/>
                    <a:gd name="adj3" fmla="val 26316"/>
                    <a:gd name="adj4" fmla="val 55925"/>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7" name="Isosceles Triangle 136"/>
                <p:cNvSpPr/>
                <p:nvPr/>
              </p:nvSpPr>
              <p:spPr bwMode="auto">
                <a:xfrm rot="5400000">
                  <a:off x="6110896" y="1589033"/>
                  <a:ext cx="761420" cy="470537"/>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32" name="Freeform 131"/>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p:cNvSpPr/>
              <p:nvPr/>
            </p:nvSpPr>
            <p:spPr bwMode="auto">
              <a:xfrm>
                <a:off x="7711440" y="1981200"/>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4" name="Rectangle 133"/>
              <p:cNvSpPr/>
              <p:nvPr/>
            </p:nvSpPr>
            <p:spPr bwMode="auto">
              <a:xfrm>
                <a:off x="7711440" y="2518221"/>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5" name="Rectangle 134"/>
              <p:cNvSpPr/>
              <p:nvPr/>
            </p:nvSpPr>
            <p:spPr bwMode="auto">
              <a:xfrm>
                <a:off x="7711440" y="3055242"/>
                <a:ext cx="1127760" cy="15240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25" name="Group 24"/>
          <p:cNvGrpSpPr/>
          <p:nvPr/>
        </p:nvGrpSpPr>
        <p:grpSpPr>
          <a:xfrm>
            <a:off x="8527913" y="2888721"/>
            <a:ext cx="2147853" cy="1005840"/>
            <a:chOff x="8527913" y="2888721"/>
            <a:chExt cx="2147853" cy="1005840"/>
          </a:xfrm>
        </p:grpSpPr>
        <p:sp>
          <p:nvSpPr>
            <p:cNvPr id="165" name="Rectangle 164"/>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Personal Digital Assistant</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66" name="Rectangle 165"/>
            <p:cNvSpPr/>
            <p:nvPr/>
          </p:nvSpPr>
          <p:spPr>
            <a:xfrm>
              <a:off x="9194516" y="3376977"/>
              <a:ext cx="687945"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Cortana</a:t>
              </a:r>
              <a:endPar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192" name="Picture 191" descr="http://winaero.com/blog/wp-content/uploads/2015/01/cortana-icon.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8538017" y="1787678"/>
            <a:ext cx="2137750" cy="1005840"/>
            <a:chOff x="8538017" y="1787678"/>
            <a:chExt cx="2137750" cy="1005840"/>
          </a:xfrm>
        </p:grpSpPr>
        <p:sp>
          <p:nvSpPr>
            <p:cNvPr id="44" name="Rectangle 43"/>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Dashboards </a:t>
              </a: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Visualizations</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nvGrpSpPr>
            <p:cNvPr id="68" name="Group 67"/>
            <p:cNvGrpSpPr/>
            <p:nvPr/>
          </p:nvGrpSpPr>
          <p:grpSpPr>
            <a:xfrm>
              <a:off x="8847475" y="2434373"/>
              <a:ext cx="399110" cy="255091"/>
              <a:chOff x="4481847" y="2708926"/>
              <a:chExt cx="673103" cy="430214"/>
            </a:xfrm>
            <a:solidFill>
              <a:schemeClr val="bg1"/>
            </a:solidFill>
          </p:grpSpPr>
          <p:sp>
            <p:nvSpPr>
              <p:cNvPr id="69"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2"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86" name="Rectangle 85"/>
            <p:cNvSpPr/>
            <p:nvPr/>
          </p:nvSpPr>
          <p:spPr>
            <a:xfrm>
              <a:off x="9204619" y="2421304"/>
              <a:ext cx="726096" cy="276999"/>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Power BI</a:t>
              </a:r>
            </a:p>
          </p:txBody>
        </p:sp>
      </p:grpSp>
      <p:sp>
        <p:nvSpPr>
          <p:cNvPr id="183"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3" rtl="0" eaLnBrk="1" fontAlgn="auto" latinLnBrk="0" hangingPunct="1">
              <a:lnSpc>
                <a:spcPct val="100000"/>
              </a:lnSpc>
              <a:spcBef>
                <a:spcPts val="0"/>
              </a:spcBef>
              <a:spcAft>
                <a:spcPts val="0"/>
              </a:spcAft>
              <a:buClrTx/>
              <a:buSzTx/>
              <a:buFontTx/>
              <a:buNone/>
              <a:tabLst/>
              <a:defRPr/>
            </a:pPr>
            <a:endParaRPr kumimoji="0" lang="en-US" sz="17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Rectangle 19"/>
          <p:cNvSpPr/>
          <p:nvPr/>
        </p:nvSpPr>
        <p:spPr>
          <a:xfrm>
            <a:off x="401528" y="6200099"/>
            <a:ext cx="655144" cy="345163"/>
          </a:xfrm>
          <a:prstGeom prst="rect">
            <a:avLst/>
          </a:prstGeom>
        </p:spPr>
        <p:txBody>
          <a:bodyPr wrap="none">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599"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DATA</a:t>
            </a:r>
          </a:p>
        </p:txBody>
      </p:sp>
      <p:grpSp>
        <p:nvGrpSpPr>
          <p:cNvPr id="6" name="Group 5"/>
          <p:cNvGrpSpPr/>
          <p:nvPr/>
        </p:nvGrpSpPr>
        <p:grpSpPr>
          <a:xfrm>
            <a:off x="276231" y="2132701"/>
            <a:ext cx="1551146" cy="3814147"/>
            <a:chOff x="276231" y="2132701"/>
            <a:chExt cx="1551146" cy="3814147"/>
          </a:xfrm>
        </p:grpSpPr>
        <p:cxnSp>
          <p:nvCxnSpPr>
            <p:cNvPr id="87" name="Straight Connector 86"/>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97"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3" name="TextBox 2"/>
            <p:cNvSpPr txBox="1"/>
            <p:nvPr/>
          </p:nvSpPr>
          <p:spPr>
            <a:xfrm>
              <a:off x="290952" y="2519818"/>
              <a:ext cx="1239881" cy="61397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Business </a:t>
              </a:r>
              <a:b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apps</a:t>
              </a:r>
            </a:p>
          </p:txBody>
        </p:sp>
        <p:sp>
          <p:nvSpPr>
            <p:cNvPr id="106" name="TextBox 105"/>
            <p:cNvSpPr txBox="1"/>
            <p:nvPr/>
          </p:nvSpPr>
          <p:spPr>
            <a:xfrm>
              <a:off x="286638" y="4033285"/>
              <a:ext cx="1239881" cy="61397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Custom </a:t>
              </a: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r>
              <a:b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apps</a:t>
              </a:r>
              <a:endPar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sp>
          <p:nvSpPr>
            <p:cNvPr id="107"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110" name="TextBox 109"/>
            <p:cNvSpPr txBox="1"/>
            <p:nvPr/>
          </p:nvSpPr>
          <p:spPr>
            <a:xfrm>
              <a:off x="276231" y="5332876"/>
              <a:ext cx="1551146" cy="61397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Sensors </a:t>
              </a:r>
              <a:b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and devices</a:t>
              </a:r>
            </a:p>
          </p:txBody>
        </p:sp>
        <p:sp>
          <p:nvSpPr>
            <p:cNvPr id="111"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grpSp>
      <p:sp>
        <p:nvSpPr>
          <p:cNvPr id="21" name="Rectangle 20"/>
          <p:cNvSpPr/>
          <p:nvPr/>
        </p:nvSpPr>
        <p:spPr>
          <a:xfrm>
            <a:off x="5226134" y="6200099"/>
            <a:ext cx="1436110" cy="345163"/>
          </a:xfrm>
          <a:prstGeom prst="rect">
            <a:avLst/>
          </a:prstGeom>
        </p:spPr>
        <p:txBody>
          <a:bodyPr wrap="none">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599"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INTELLIGENCE</a:t>
            </a:r>
          </a:p>
        </p:txBody>
      </p:sp>
      <p:sp>
        <p:nvSpPr>
          <p:cNvPr id="2" name="Right Arrow 1"/>
          <p:cNvSpPr/>
          <p:nvPr/>
        </p:nvSpPr>
        <p:spPr bwMode="auto">
          <a:xfrm>
            <a:off x="1755267" y="6239543"/>
            <a:ext cx="3484983" cy="259616"/>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Rectangle 21"/>
          <p:cNvSpPr/>
          <p:nvPr/>
        </p:nvSpPr>
        <p:spPr>
          <a:xfrm>
            <a:off x="11134322" y="6200099"/>
            <a:ext cx="894496" cy="345163"/>
          </a:xfrm>
          <a:prstGeom prst="rect">
            <a:avLst/>
          </a:prstGeom>
        </p:spPr>
        <p:txBody>
          <a:bodyPr wrap="none">
            <a:sp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599"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ACTION</a:t>
            </a:r>
          </a:p>
        </p:txBody>
      </p:sp>
      <p:grpSp>
        <p:nvGrpSpPr>
          <p:cNvPr id="18" name="Group 17"/>
          <p:cNvGrpSpPr/>
          <p:nvPr/>
        </p:nvGrpSpPr>
        <p:grpSpPr>
          <a:xfrm>
            <a:off x="10920388" y="3076176"/>
            <a:ext cx="1239881" cy="1054416"/>
            <a:chOff x="10920388" y="2780901"/>
            <a:chExt cx="1239881" cy="1054416"/>
          </a:xfrm>
        </p:grpSpPr>
        <p:grpSp>
          <p:nvGrpSpPr>
            <p:cNvPr id="9" name="Group 8"/>
            <p:cNvGrpSpPr/>
            <p:nvPr/>
          </p:nvGrpSpPr>
          <p:grpSpPr>
            <a:xfrm>
              <a:off x="11311238" y="2780901"/>
              <a:ext cx="458181" cy="590870"/>
              <a:chOff x="8824650" y="2294433"/>
              <a:chExt cx="368737" cy="475523"/>
            </a:xfrm>
          </p:grpSpPr>
          <p:sp>
            <p:nvSpPr>
              <p:cNvPr id="11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11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chemeClr val="tx1"/>
              </a:solidFill>
              <a:ln>
                <a:noFill/>
              </a:ln>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grpSp>
        <p:sp>
          <p:nvSpPr>
            <p:cNvPr id="119" name="TextBox 118"/>
            <p:cNvSpPr txBox="1"/>
            <p:nvPr/>
          </p:nvSpPr>
          <p:spPr>
            <a:xfrm>
              <a:off x="10920388" y="3380620"/>
              <a:ext cx="1239881" cy="454697"/>
            </a:xfrm>
            <a:prstGeom prst="rect">
              <a:avLst/>
            </a:prstGeom>
            <a:noFill/>
          </p:spPr>
          <p:txBody>
            <a:bodyPr wrap="square" lIns="182854" tIns="146283" rIns="182854" bIns="146283" rtlCol="0">
              <a:spAutoFit/>
            </a:bodyPr>
            <a:lstStyle/>
            <a:p>
              <a:pPr marL="0" marR="0" lvl="0" indent="0" algn="ctr" defTabSz="932563" rtl="0" eaLnBrk="1" fontAlgn="auto" latinLnBrk="0" hangingPunct="1">
                <a:lnSpc>
                  <a:spcPct val="90000"/>
                </a:lnSpc>
                <a:spcBef>
                  <a:spcPct val="0"/>
                </a:spcBef>
                <a:spcAft>
                  <a:spcPts val="600"/>
                </a:spcAft>
                <a:buClrTx/>
                <a:buSzTx/>
                <a:buFontTx/>
                <a:buNone/>
                <a:tabLst/>
                <a:defRPr/>
              </a:pP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People</a:t>
              </a:r>
            </a:p>
          </p:txBody>
        </p:sp>
      </p:grpSp>
      <p:grpSp>
        <p:nvGrpSpPr>
          <p:cNvPr id="19" name="Group 18"/>
          <p:cNvGrpSpPr/>
          <p:nvPr/>
        </p:nvGrpSpPr>
        <p:grpSpPr>
          <a:xfrm>
            <a:off x="11084791" y="4760710"/>
            <a:ext cx="1077047" cy="1308658"/>
            <a:chOff x="11084791" y="4760710"/>
            <a:chExt cx="1077047" cy="1308658"/>
          </a:xfrm>
        </p:grpSpPr>
        <p:grpSp>
          <p:nvGrpSpPr>
            <p:cNvPr id="10" name="Group 9"/>
            <p:cNvGrpSpPr/>
            <p:nvPr/>
          </p:nvGrpSpPr>
          <p:grpSpPr>
            <a:xfrm>
              <a:off x="11311897" y="4760710"/>
              <a:ext cx="503712" cy="783392"/>
              <a:chOff x="8597110" y="4718972"/>
              <a:chExt cx="361215" cy="561776"/>
            </a:xfrm>
          </p:grpSpPr>
          <p:sp>
            <p:nvSpPr>
              <p:cNvPr id="120"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121"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sp>
            <p:nvSpPr>
              <p:cNvPr id="122"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chemeClr val="tx1"/>
              </a:solidFill>
              <a:ln>
                <a:noFill/>
              </a:ln>
              <a:extLst/>
            </p:spPr>
            <p:txBody>
              <a:bodyPr vert="horz" wrap="square" lIns="91427" tIns="45713" rIns="91427" bIns="45713" numCol="1" anchor="t" anchorCtr="0" compatLnSpc="1">
                <a:prstTxWarp prst="textNoShape">
                  <a:avLst/>
                </a:prstTxWarp>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333333"/>
                  </a:solidFill>
                  <a:effectLst/>
                  <a:uLnTx/>
                  <a:uFillTx/>
                  <a:latin typeface="Segoe UI"/>
                  <a:ea typeface="+mn-ea"/>
                  <a:cs typeface="+mn-cs"/>
                </a:endParaRPr>
              </a:p>
            </p:txBody>
          </p:sp>
        </p:grpSp>
        <p:sp>
          <p:nvSpPr>
            <p:cNvPr id="124" name="TextBox 123"/>
            <p:cNvSpPr txBox="1"/>
            <p:nvPr/>
          </p:nvSpPr>
          <p:spPr>
            <a:xfrm>
              <a:off x="11084791" y="5455396"/>
              <a:ext cx="1077047" cy="613972"/>
            </a:xfrm>
            <a:prstGeom prst="rect">
              <a:avLst/>
            </a:prstGeom>
            <a:noFill/>
          </p:spPr>
          <p:txBody>
            <a:bodyPr wrap="square" lIns="182854" tIns="146283" rIns="182854" bIns="146283" rtlCol="0">
              <a:spAutoFit/>
            </a:bodyPr>
            <a:lstStyle/>
            <a:p>
              <a:pPr marL="0" marR="0" lvl="0" indent="0" algn="l" defTabSz="932563" rtl="0" eaLnBrk="1" fontAlgn="auto" latinLnBrk="0" hangingPunct="1">
                <a:lnSpc>
                  <a:spcPct val="90000"/>
                </a:lnSpc>
                <a:spcBef>
                  <a:spcPct val="0"/>
                </a:spcBef>
                <a:spcAft>
                  <a:spcPts val="600"/>
                </a:spcAft>
                <a:buClrTx/>
                <a:buSzTx/>
                <a:buFontTx/>
                <a:buNone/>
                <a:tabLst/>
                <a:defRPr/>
              </a:pP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Automated </a:t>
              </a: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r>
              <a:b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b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Systems</a:t>
              </a:r>
              <a:endPar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grpSp>
      <p:sp>
        <p:nvSpPr>
          <p:cNvPr id="37" name="Right Arrow 36"/>
          <p:cNvSpPr/>
          <p:nvPr/>
        </p:nvSpPr>
        <p:spPr bwMode="auto">
          <a:xfrm>
            <a:off x="6784714" y="6239543"/>
            <a:ext cx="3826066" cy="259616"/>
          </a:xfrm>
          <a:prstGeom prst="rightArrow">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ctr" defTabSz="951028" rtl="0" eaLnBrk="1" fontAlgn="base" latinLnBrk="0" hangingPunct="1">
              <a:lnSpc>
                <a:spcPct val="90000"/>
              </a:lnSpc>
              <a:spcBef>
                <a:spcPct val="0"/>
              </a:spcBef>
              <a:spcAft>
                <a:spcPct val="0"/>
              </a:spcAft>
              <a:buClrTx/>
              <a:buSzTx/>
              <a:buFontTx/>
              <a:buNone/>
              <a:tabLst/>
              <a:defRPr/>
            </a:pPr>
            <a:endParaRPr kumimoji="0" lang="en-US" sz="2448"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8" name="Group 7"/>
          <p:cNvGrpSpPr/>
          <p:nvPr/>
        </p:nvGrpSpPr>
        <p:grpSpPr>
          <a:xfrm>
            <a:off x="4015367" y="1790395"/>
            <a:ext cx="2374749" cy="4320099"/>
            <a:chOff x="4015367" y="1790395"/>
            <a:chExt cx="2374749" cy="4320099"/>
          </a:xfrm>
        </p:grpSpPr>
        <p:sp>
          <p:nvSpPr>
            <p:cNvPr id="42" name="Rectangle 41"/>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Big </a:t>
              </a:r>
              <a:r>
                <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
              </a: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ata Stores</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36"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Rounded Rectangle 38"/>
            <p:cNvSpPr/>
            <p:nvPr/>
          </p:nvSpPr>
          <p:spPr bwMode="auto">
            <a:xfrm>
              <a:off x="4149766" y="3430749"/>
              <a:ext cx="331473" cy="331473"/>
            </a:xfrm>
            <a:prstGeom prst="round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Rectangle 3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Oval 47"/>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Oval 48"/>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1" name="Rectangle 50"/>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2" name="Oval 51"/>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Oval 52"/>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5" name="Rectangle 54"/>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Oval 55"/>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Oval 56"/>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Rectangle 57"/>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9" name="Rectangle 58"/>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0" name="Oval 59"/>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1" name="Oval 60"/>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80"/>
            <p:cNvSpPr/>
            <p:nvPr/>
          </p:nvSpPr>
          <p:spPr>
            <a:xfrm>
              <a:off x="4508069" y="3352325"/>
              <a:ext cx="797782"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endPar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ata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L</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ake</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2" name="Rectangle 81"/>
            <p:cNvSpPr/>
            <p:nvPr/>
          </p:nvSpPr>
          <p:spPr>
            <a:xfrm>
              <a:off x="4489683" y="4446182"/>
              <a:ext cx="1463542" cy="453970"/>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SQL Data </a:t>
              </a:r>
              <a:r>
                <a:rPr kumimoji="0" lang="en-US" sz="115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W</a:t>
              </a:r>
              <a:r>
                <a:rPr kumimoji="0" lang="en-US" sz="115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arehouse</a:t>
              </a:r>
              <a:endParaRPr kumimoji="0" lang="en-US" sz="115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45" name="Group 144"/>
            <p:cNvGrpSpPr/>
            <p:nvPr/>
          </p:nvGrpSpPr>
          <p:grpSpPr>
            <a:xfrm>
              <a:off x="6094873" y="5254390"/>
              <a:ext cx="295243" cy="853675"/>
              <a:chOff x="3832324" y="5254390"/>
              <a:chExt cx="295243" cy="853675"/>
            </a:xfrm>
          </p:grpSpPr>
          <p:sp>
            <p:nvSpPr>
              <p:cNvPr id="146" name="Isosceles Triangle 145"/>
              <p:cNvSpPr/>
              <p:nvPr/>
            </p:nvSpPr>
            <p:spPr bwMode="auto">
              <a:xfrm rot="5400000">
                <a:off x="3576707" y="5557205"/>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7" name="Isosceles Triangle 146"/>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nvGrpSpPr>
          <p:cNvPr id="7" name="Group 6"/>
          <p:cNvGrpSpPr/>
          <p:nvPr/>
        </p:nvGrpSpPr>
        <p:grpSpPr>
          <a:xfrm>
            <a:off x="1755266" y="1790395"/>
            <a:ext cx="2372301" cy="4320099"/>
            <a:chOff x="1755266" y="1790395"/>
            <a:chExt cx="2372301" cy="4320099"/>
          </a:xfrm>
        </p:grpSpPr>
        <p:sp>
          <p:nvSpPr>
            <p:cNvPr id="41" name="Rectangle 40"/>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marL="0" marR="0" lvl="0" indent="0" algn="ctr" defTabSz="725012" rtl="0" eaLnBrk="1" fontAlgn="auto" latinLnBrk="0" hangingPunct="1">
                <a:lnSpc>
                  <a:spcPct val="100000"/>
                </a:lnSpc>
                <a:spcBef>
                  <a:spcPct val="0"/>
                </a:spcBef>
                <a:spcAft>
                  <a:spcPct val="35000"/>
                </a:spcAft>
                <a:buClrTx/>
                <a:buSzTx/>
                <a:buFontTx/>
                <a:buNone/>
                <a:tabLst/>
                <a:defRPr/>
              </a:pPr>
              <a:r>
                <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Information M</a:t>
              </a:r>
              <a:r>
                <a:rPr kumimoji="0" lang="en-US" sz="1600" b="1"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anagement</a:t>
              </a:r>
              <a:endParaRPr kumimoji="0" lang="en-US" sz="1600" b="1"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p:txBody>
        </p:sp>
        <p:pic>
          <p:nvPicPr>
            <p:cNvPr id="46" name="Picture 4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77"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78" name="Picture 7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4" name="Rectangle 3"/>
            <p:cNvSpPr/>
            <p:nvPr/>
          </p:nvSpPr>
          <p:spPr>
            <a:xfrm>
              <a:off x="2295424" y="2888599"/>
              <a:ext cx="1009122"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endPar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ata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F</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actory </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79" name="Rectangle 78"/>
            <p:cNvSpPr/>
            <p:nvPr/>
          </p:nvSpPr>
          <p:spPr>
            <a:xfrm>
              <a:off x="2295424" y="3922283"/>
              <a:ext cx="999313"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endPar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D</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ata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atalog</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sp>
          <p:nvSpPr>
            <p:cNvPr id="80" name="Rectangle 79"/>
            <p:cNvSpPr/>
            <p:nvPr/>
          </p:nvSpPr>
          <p:spPr>
            <a:xfrm>
              <a:off x="2295424" y="4954772"/>
              <a:ext cx="833626" cy="461665"/>
            </a:xfrm>
            <a:prstGeom prst="rect">
              <a:avLst/>
            </a:prstGeom>
          </p:spPr>
          <p:txBody>
            <a:bodyPr wrap="none">
              <a:spAutoFit/>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 </a:t>
              </a:r>
              <a:endPar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E</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vent </a:t>
              </a:r>
              <a:r>
                <a:rPr kumimoji="0" lang="en-US" sz="1200" b="0" i="0" u="none" strike="noStrike" kern="1200" cap="none" spc="-30" normalizeH="0" baseline="0" noProof="0" dirty="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H</a:t>
              </a:r>
              <a:r>
                <a:rPr kumimoji="0" lang="en-US" sz="1200" b="0" i="0" u="none" strike="noStrike" kern="1200" cap="none" spc="-30" normalizeH="0" baseline="0" noProof="0" dirty="0" smtClean="0">
                  <a:ln>
                    <a:noFill/>
                  </a:ln>
                  <a:gradFill>
                    <a:gsLst>
                      <a:gs pos="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ub</a:t>
              </a:r>
              <a:endParaRPr kumimoji="0" lang="en-US" sz="1200"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a:ea typeface="+mn-ea"/>
                <a:cs typeface="+mn-cs"/>
              </a:endParaRPr>
            </a:p>
          </p:txBody>
        </p:sp>
        <p:grpSp>
          <p:nvGrpSpPr>
            <p:cNvPr id="12" name="Group 11"/>
            <p:cNvGrpSpPr/>
            <p:nvPr/>
          </p:nvGrpSpPr>
          <p:grpSpPr>
            <a:xfrm>
              <a:off x="3832324" y="5254390"/>
              <a:ext cx="295243" cy="853675"/>
              <a:chOff x="3832324" y="5254390"/>
              <a:chExt cx="295243" cy="853675"/>
            </a:xfrm>
          </p:grpSpPr>
          <p:sp>
            <p:nvSpPr>
              <p:cNvPr id="144" name="Isosceles Triangle 143"/>
              <p:cNvSpPr/>
              <p:nvPr/>
            </p:nvSpPr>
            <p:spPr bwMode="auto">
              <a:xfrm rot="5400000">
                <a:off x="3576707" y="5557205"/>
                <a:ext cx="853675" cy="248045"/>
              </a:xfrm>
              <a:prstGeom prst="triangle">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Isosceles Triangle 1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163" name="Title 1"/>
          <p:cNvSpPr txBox="1">
            <a:spLocks/>
          </p:cNvSpPr>
          <p:nvPr/>
        </p:nvSpPr>
        <p:spPr>
          <a:xfrm>
            <a:off x="365760" y="365760"/>
            <a:ext cx="11704320" cy="914400"/>
          </a:xfrm>
          <a:prstGeom prst="rect">
            <a:avLst/>
          </a:prstGeom>
        </p:spPr>
        <p:txBody>
          <a:bodyPr tIns="91440"/>
          <a:lstStyle>
            <a:lvl1pPr algn="l" defTabSz="932742" rtl="0" eaLnBrk="1" latinLnBrk="0" hangingPunct="1">
              <a:lnSpc>
                <a:spcPct val="90000"/>
              </a:lnSpc>
              <a:spcBef>
                <a:spcPct val="0"/>
              </a:spcBef>
              <a:buNone/>
              <a:defRPr lang="en-US" sz="4800" b="0" kern="1200" cap="none" spc="-70" baseline="0" dirty="0" smtClean="0">
                <a:ln w="3175">
                  <a:noFill/>
                </a:ln>
                <a:solidFill>
                  <a:srgbClr val="0072C6"/>
                </a:solidFill>
                <a:effectLst/>
                <a:latin typeface="+mj-lt"/>
                <a:ea typeface="+mn-ea"/>
                <a:cs typeface="Segoe UI" pitchFamily="34" charset="0"/>
              </a:defRPr>
            </a:lvl1pPr>
          </a:lstStyle>
          <a:p>
            <a:r>
              <a:rPr lang="en-US" dirty="0" smtClean="0">
                <a:solidFill>
                  <a:schemeClr val="tx1"/>
                </a:solidFill>
              </a:rPr>
              <a:t>Cortana Analytics Suite</a:t>
            </a:r>
            <a:endParaRPr lang="en-US" dirty="0">
              <a:solidFill>
                <a:schemeClr val="tx1"/>
              </a:solidFill>
            </a:endParaRPr>
          </a:p>
        </p:txBody>
      </p:sp>
    </p:spTree>
    <p:extLst>
      <p:ext uri="{BB962C8B-B14F-4D97-AF65-F5344CB8AC3E}">
        <p14:creationId xmlns:p14="http://schemas.microsoft.com/office/powerpoint/2010/main" val="38068001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1500"/>
                                        <p:tgtEl>
                                          <p:spTgt spid="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10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1200"/>
                                  </p:stCondLst>
                                  <p:childTnLst>
                                    <p:set>
                                      <p:cBhvr>
                                        <p:cTn id="25" dur="1" fill="hold">
                                          <p:stCondLst>
                                            <p:cond delay="0"/>
                                          </p:stCondLst>
                                        </p:cTn>
                                        <p:tgtEl>
                                          <p:spTgt spid="27"/>
                                        </p:tgtEl>
                                        <p:attrNameLst>
                                          <p:attrName>style.visibility</p:attrName>
                                        </p:attrNameLst>
                                      </p:cBhvr>
                                      <p:to>
                                        <p:strVal val="visible"/>
                                      </p:to>
                                    </p:set>
                                    <p:animEffect transition="in" filter="fade">
                                      <p:cBhvr>
                                        <p:cTn id="26" dur="500"/>
                                        <p:tgtEl>
                                          <p:spTgt spid="27"/>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1600"/>
                                        <p:tgtEl>
                                          <p:spTgt spid="37"/>
                                        </p:tgtEl>
                                      </p:cBhvr>
                                    </p:animEffect>
                                  </p:childTnLst>
                                </p:cTn>
                              </p:par>
                            </p:childTnLst>
                          </p:cTn>
                        </p:par>
                        <p:par>
                          <p:cTn id="30" fill="hold">
                            <p:stCondLst>
                              <p:cond delay="2200"/>
                            </p:stCondLst>
                            <p:childTnLst>
                              <p:par>
                                <p:cTn id="31" presetID="10" presetClass="entr" presetSubtype="0"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500"/>
                                        <p:tgtEl>
                                          <p:spTgt spid="14"/>
                                        </p:tgtEl>
                                      </p:cBhvr>
                                    </p:animEffect>
                                  </p:childTnLst>
                                </p:cTn>
                              </p:par>
                            </p:childTnLst>
                          </p:cTn>
                        </p:par>
                        <p:par>
                          <p:cTn id="34" fill="hold">
                            <p:stCondLst>
                              <p:cond delay="2700"/>
                            </p:stCondLst>
                            <p:childTnLst>
                              <p:par>
                                <p:cTn id="35" presetID="10" presetClass="entr" presetSubtype="0" fill="hold" nodeType="after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childTnLst>
                          </p:cTn>
                        </p:par>
                        <p:par>
                          <p:cTn id="38" fill="hold">
                            <p:stCondLst>
                              <p:cond delay="3200"/>
                            </p:stCondLst>
                            <p:childTnLst>
                              <p:par>
                                <p:cTn id="39" presetID="10" presetClass="entr" presetSubtype="0" fill="hold"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childTnLst>
                          </p:cTn>
                        </p:par>
                        <p:par>
                          <p:cTn id="42" fill="hold">
                            <p:stCondLst>
                              <p:cond delay="3700"/>
                            </p:stCondLst>
                            <p:childTnLst>
                              <p:par>
                                <p:cTn id="43" presetID="10" presetClass="entr" presetSubtype="0" fill="hold" nodeType="after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par>
                          <p:cTn id="46" fill="hold">
                            <p:stCondLst>
                              <p:cond delay="4200"/>
                            </p:stCondLst>
                            <p:childTnLst>
                              <p:par>
                                <p:cTn id="47" presetID="22" presetClass="entr" presetSubtype="8" fill="hold" nodeType="afterEffect">
                                  <p:stCondLst>
                                    <p:cond delay="0"/>
                                  </p:stCondLst>
                                  <p:childTnLst>
                                    <p:set>
                                      <p:cBhvr>
                                        <p:cTn id="48" dur="1" fill="hold">
                                          <p:stCondLst>
                                            <p:cond delay="0"/>
                                          </p:stCondLst>
                                        </p:cTn>
                                        <p:tgtEl>
                                          <p:spTgt spid="17"/>
                                        </p:tgtEl>
                                        <p:attrNameLst>
                                          <p:attrName>style.visibility</p:attrName>
                                        </p:attrNameLst>
                                      </p:cBhvr>
                                      <p:to>
                                        <p:strVal val="visible"/>
                                      </p:to>
                                    </p:set>
                                    <p:animEffect transition="in" filter="wipe(left)">
                                      <p:cBhvr>
                                        <p:cTn id="49" dur="500"/>
                                        <p:tgtEl>
                                          <p:spTgt spid="17"/>
                                        </p:tgtEl>
                                      </p:cBhvr>
                                    </p:animEffect>
                                  </p:childTnLst>
                                </p:cTn>
                              </p:par>
                              <p:par>
                                <p:cTn id="50" presetID="22" presetClass="entr" presetSubtype="4" fill="hold" nodeType="withEffect">
                                  <p:stCondLst>
                                    <p:cond delay="0"/>
                                  </p:stCondLst>
                                  <p:childTnLst>
                                    <p:set>
                                      <p:cBhvr>
                                        <p:cTn id="51" dur="1" fill="hold">
                                          <p:stCondLst>
                                            <p:cond delay="0"/>
                                          </p:stCondLst>
                                        </p:cTn>
                                        <p:tgtEl>
                                          <p:spTgt spid="113"/>
                                        </p:tgtEl>
                                        <p:attrNameLst>
                                          <p:attrName>style.visibility</p:attrName>
                                        </p:attrNameLst>
                                      </p:cBhvr>
                                      <p:to>
                                        <p:strVal val="visible"/>
                                      </p:to>
                                    </p:set>
                                    <p:animEffect transition="in" filter="wipe(down)">
                                      <p:cBhvr>
                                        <p:cTn id="52" dur="500"/>
                                        <p:tgtEl>
                                          <p:spTgt spid="113"/>
                                        </p:tgtEl>
                                      </p:cBhvr>
                                    </p:animEffect>
                                  </p:childTnLst>
                                </p:cTn>
                              </p:par>
                            </p:childTnLst>
                          </p:cTn>
                        </p:par>
                        <p:par>
                          <p:cTn id="53" fill="hold">
                            <p:stCondLst>
                              <p:cond delay="4700"/>
                            </p:stCondLst>
                            <p:childTnLst>
                              <p:par>
                                <p:cTn id="54" presetID="10" presetClass="entr" presetSubtype="0" fill="hold" nodeType="afterEffect">
                                  <p:stCondLst>
                                    <p:cond delay="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500"/>
                                        <p:tgtEl>
                                          <p:spTgt spid="18"/>
                                        </p:tgtEl>
                                      </p:cBhvr>
                                    </p:animEffect>
                                  </p:childTnLst>
                                </p:cTn>
                              </p:par>
                              <p:par>
                                <p:cTn id="57" presetID="10" presetClass="entr" presetSubtype="0" fill="hold" nodeType="with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 grpId="0" animBg="1"/>
      <p:bldP spid="3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3237" y="3192462"/>
            <a:ext cx="11704320" cy="822960"/>
          </a:xfrm>
        </p:spPr>
        <p:txBody>
          <a:bodyPr/>
          <a:lstStyle/>
          <a:p>
            <a:r>
              <a:rPr lang="en-US" dirty="0" smtClean="0"/>
              <a:t>Demo</a:t>
            </a:r>
            <a:endParaRPr lang="en-US" dirty="0"/>
          </a:p>
        </p:txBody>
      </p:sp>
      <p:sp>
        <p:nvSpPr>
          <p:cNvPr id="3" name="Text Placeholder 2"/>
          <p:cNvSpPr>
            <a:spLocks noGrp="1"/>
          </p:cNvSpPr>
          <p:nvPr>
            <p:ph type="body" sz="quarter" idx="10"/>
          </p:nvPr>
        </p:nvSpPr>
        <p:spPr>
          <a:xfrm>
            <a:off x="579437" y="4015422"/>
            <a:ext cx="11628120" cy="822960"/>
          </a:xfrm>
        </p:spPr>
        <p:txBody>
          <a:bodyPr/>
          <a:lstStyle/>
          <a:p>
            <a:r>
              <a:rPr lang="en-US" sz="2400" dirty="0" smtClean="0"/>
              <a:t>Microsoft Business Intelligence</a:t>
            </a:r>
            <a:endParaRPr lang="en-US" sz="2400" dirty="0"/>
          </a:p>
        </p:txBody>
      </p:sp>
      <p:pic>
        <p:nvPicPr>
          <p:cNvPr id="14" name="Picture 13"/>
          <p:cNvPicPr>
            <a:picLocks noChangeAspect="1"/>
          </p:cNvPicPr>
          <p:nvPr/>
        </p:nvPicPr>
        <p:blipFill>
          <a:blip r:embed="rId2"/>
          <a:stretch>
            <a:fillRect/>
          </a:stretch>
        </p:blipFill>
        <p:spPr>
          <a:xfrm>
            <a:off x="7361237" y="2419509"/>
            <a:ext cx="3728162" cy="3847782"/>
          </a:xfrm>
          <a:prstGeom prst="rect">
            <a:avLst/>
          </a:prstGeom>
        </p:spPr>
      </p:pic>
    </p:spTree>
    <p:extLst>
      <p:ext uri="{BB962C8B-B14F-4D97-AF65-F5344CB8AC3E}">
        <p14:creationId xmlns:p14="http://schemas.microsoft.com/office/powerpoint/2010/main" val="4262693943"/>
      </p:ext>
    </p:extLst>
  </p:cSld>
  <p:clrMapOvr>
    <a:masterClrMapping/>
  </p:clrMapOvr>
  <p:transition>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137390358"/>
      </p:ext>
    </p:extLst>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6" name="Rectangle 5"/>
          <p:cNvSpPr/>
          <p:nvPr/>
        </p:nvSpPr>
        <p:spPr bwMode="auto">
          <a:xfrm>
            <a:off x="457200" y="1439862"/>
            <a:ext cx="731520" cy="731520"/>
          </a:xfrm>
          <a:prstGeom prst="rect">
            <a:avLst/>
          </a:prstGeom>
          <a:solidFill>
            <a:srgbClr val="7F7F7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1</a:t>
            </a:r>
          </a:p>
        </p:txBody>
      </p:sp>
      <p:sp>
        <p:nvSpPr>
          <p:cNvPr id="7" name="Rectangle 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2</a:t>
            </a:r>
          </a:p>
        </p:txBody>
      </p:sp>
      <p:sp>
        <p:nvSpPr>
          <p:cNvPr id="8" name="Rectangle 7"/>
          <p:cNvSpPr/>
          <p:nvPr/>
        </p:nvSpPr>
        <p:spPr bwMode="auto">
          <a:xfrm>
            <a:off x="457200"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a:gradFill>
                  <a:gsLst>
                    <a:gs pos="0">
                      <a:srgbClr val="FFFFFF"/>
                    </a:gs>
                    <a:gs pos="100000">
                      <a:srgbClr val="FFFFFF"/>
                    </a:gs>
                  </a:gsLst>
                  <a:lin ang="5400000" scaled="0"/>
                </a:gradFill>
                <a:ea typeface="Segoe UI" pitchFamily="34" charset="0"/>
                <a:cs typeface="Segoe UI" pitchFamily="34" charset="0"/>
              </a:rPr>
              <a:t>3</a:t>
            </a: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4</a:t>
            </a:r>
          </a:p>
        </p:txBody>
      </p:sp>
      <p:sp>
        <p:nvSpPr>
          <p:cNvPr id="16" name="Rectangle 15"/>
          <p:cNvSpPr/>
          <p:nvPr/>
        </p:nvSpPr>
        <p:spPr bwMode="auto">
          <a:xfrm>
            <a:off x="6248717"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5</a:t>
            </a:r>
          </a:p>
        </p:txBody>
      </p:sp>
      <p:sp>
        <p:nvSpPr>
          <p:cNvPr id="17" name="Rectangle 16"/>
          <p:cNvSpPr/>
          <p:nvPr/>
        </p:nvSpPr>
        <p:spPr bwMode="auto">
          <a:xfrm>
            <a:off x="6248717"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6</a:t>
            </a:r>
          </a:p>
        </p:txBody>
      </p:sp>
      <p:sp>
        <p:nvSpPr>
          <p:cNvPr id="21" name="Rectangle 20"/>
          <p:cNvSpPr/>
          <p:nvPr/>
        </p:nvSpPr>
        <p:spPr bwMode="auto">
          <a:xfrm>
            <a:off x="1188720" y="1439862"/>
            <a:ext cx="4937760" cy="73152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bg1"/>
                </a:solidFill>
                <a:latin typeface="Segoe UI Light"/>
                <a:ea typeface="Segoe UI" pitchFamily="34" charset="0"/>
                <a:cs typeface="Segoe UI" pitchFamily="34" charset="0"/>
              </a:rPr>
              <a:t>Microsoft Cloud Data Platform</a:t>
            </a:r>
            <a:endParaRPr lang="en-US" dirty="0">
              <a:solidFill>
                <a:schemeClr val="bg1"/>
              </a:solidFill>
              <a:latin typeface="Segoe UI Light"/>
              <a:ea typeface="Segoe UI" pitchFamily="34" charset="0"/>
              <a:cs typeface="Segoe UI" pitchFamily="34" charset="0"/>
            </a:endParaRPr>
          </a:p>
        </p:txBody>
      </p:sp>
      <p:sp>
        <p:nvSpPr>
          <p:cNvPr id="22" name="Rectangle 21"/>
          <p:cNvSpPr/>
          <p:nvPr/>
        </p:nvSpPr>
        <p:spPr bwMode="auto">
          <a:xfrm>
            <a:off x="1188720" y="221710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Implement SQL Server on Azure VM</a:t>
            </a:r>
            <a:endParaRPr lang="en-US" dirty="0">
              <a:solidFill>
                <a:schemeClr val="tx1"/>
              </a:solidFill>
              <a:latin typeface="Segoe UI Light"/>
              <a:ea typeface="Segoe UI" pitchFamily="34" charset="0"/>
              <a:cs typeface="Segoe UI" pitchFamily="34" charset="0"/>
            </a:endParaRPr>
          </a:p>
        </p:txBody>
      </p:sp>
      <p:sp>
        <p:nvSpPr>
          <p:cNvPr id="23" name="Rectangle 22"/>
          <p:cNvSpPr/>
          <p:nvPr/>
        </p:nvSpPr>
        <p:spPr bwMode="auto">
          <a:xfrm>
            <a:off x="1188720"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Implement SQL Database</a:t>
            </a:r>
            <a:endParaRPr lang="en-US" dirty="0">
              <a:solidFill>
                <a:srgbClr val="505050"/>
              </a:solidFill>
              <a:latin typeface="Segoe UI Light"/>
              <a:ea typeface="Segoe UI" pitchFamily="34" charset="0"/>
              <a:cs typeface="Segoe UI" pitchFamily="34" charset="0"/>
            </a:endParaRPr>
          </a:p>
        </p:txBody>
      </p:sp>
      <p:sp>
        <p:nvSpPr>
          <p:cNvPr id="25" name="Rectangle 24"/>
          <p:cNvSpPr/>
          <p:nvPr/>
        </p:nvSpPr>
        <p:spPr bwMode="auto">
          <a:xfrm>
            <a:off x="1188720" y="377158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SQL Database High Availability and Disaster Recovery</a:t>
            </a:r>
            <a:endParaRPr lang="en-US" dirty="0">
              <a:solidFill>
                <a:schemeClr val="tx1"/>
              </a:solidFill>
              <a:latin typeface="Segoe UI Light"/>
              <a:ea typeface="Segoe UI" pitchFamily="34" charset="0"/>
              <a:cs typeface="Segoe UI" pitchFamily="34" charset="0"/>
            </a:endParaRPr>
          </a:p>
        </p:txBody>
      </p:sp>
      <p:sp>
        <p:nvSpPr>
          <p:cNvPr id="26" name="Rectangle 25"/>
          <p:cNvSpPr/>
          <p:nvPr/>
        </p:nvSpPr>
        <p:spPr bwMode="auto">
          <a:xfrm>
            <a:off x="6980237" y="143986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Hybrid HA/DR Scenarios with SQL Server</a:t>
            </a:r>
            <a:endParaRPr lang="en-US"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6980237"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Design and Implement Security</a:t>
            </a:r>
            <a:endParaRPr lang="en-US" dirty="0">
              <a:solidFill>
                <a:srgbClr val="505050"/>
              </a:solidFill>
              <a:latin typeface="Segoe UI Light"/>
              <a:ea typeface="Segoe UI" pitchFamily="34" charset="0"/>
              <a:cs typeface="Segoe UI" pitchFamily="34" charset="0"/>
            </a:endParaRPr>
          </a:p>
        </p:txBody>
      </p:sp>
      <p:sp>
        <p:nvSpPr>
          <p:cNvPr id="18" name="Rectangle 17"/>
          <p:cNvSpPr/>
          <p:nvPr/>
        </p:nvSpPr>
        <p:spPr bwMode="auto">
          <a:xfrm>
            <a:off x="6248717"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7</a:t>
            </a:r>
          </a:p>
        </p:txBody>
      </p:sp>
      <p:sp>
        <p:nvSpPr>
          <p:cNvPr id="19" name="Rectangle 18"/>
          <p:cNvSpPr/>
          <p:nvPr/>
        </p:nvSpPr>
        <p:spPr bwMode="auto">
          <a:xfrm>
            <a:off x="6980237"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Monitor and Manage Implementations on Azure</a:t>
            </a:r>
            <a:endParaRPr lang="en-US" dirty="0">
              <a:solidFill>
                <a:srgbClr val="505050"/>
              </a:solidFill>
              <a:latin typeface="Segoe UI Light"/>
              <a:ea typeface="Segoe UI" pitchFamily="34" charset="0"/>
              <a:cs typeface="Segoe UI" pitchFamily="34" charset="0"/>
            </a:endParaRPr>
          </a:p>
        </p:txBody>
      </p:sp>
      <p:sp>
        <p:nvSpPr>
          <p:cNvPr id="20" name="Rectangle 19"/>
          <p:cNvSpPr/>
          <p:nvPr/>
        </p:nvSpPr>
        <p:spPr bwMode="auto">
          <a:xfrm>
            <a:off x="6248717"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2000" dirty="0" smtClean="0">
                <a:gradFill>
                  <a:gsLst>
                    <a:gs pos="0">
                      <a:srgbClr val="FFFFFF"/>
                    </a:gs>
                    <a:gs pos="100000">
                      <a:srgbClr val="FFFFFF"/>
                    </a:gs>
                  </a:gsLst>
                  <a:lin ang="5400000" scaled="0"/>
                </a:gradFill>
                <a:ea typeface="Segoe UI" pitchFamily="34" charset="0"/>
                <a:cs typeface="Segoe UI" pitchFamily="34" charset="0"/>
              </a:rPr>
              <a:t>8</a:t>
            </a:r>
          </a:p>
        </p:txBody>
      </p:sp>
      <p:sp>
        <p:nvSpPr>
          <p:cNvPr id="24" name="Rectangle 23"/>
          <p:cNvSpPr/>
          <p:nvPr/>
        </p:nvSpPr>
        <p:spPr bwMode="auto">
          <a:xfrm>
            <a:off x="6980237"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Design and Implement Database Solutions for SQL Server and SQL Database</a:t>
            </a:r>
            <a:endParaRPr lang="en-US"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239157008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 this module</a:t>
            </a:r>
            <a:endParaRPr lang="en-US" dirty="0"/>
          </a:p>
        </p:txBody>
      </p:sp>
      <p:sp>
        <p:nvSpPr>
          <p:cNvPr id="6" name="Rectangle 5"/>
          <p:cNvSpPr/>
          <p:nvPr/>
        </p:nvSpPr>
        <p:spPr bwMode="auto">
          <a:xfrm>
            <a:off x="457200" y="143986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 name="Rectangle 7"/>
          <p:cNvSpPr/>
          <p:nvPr/>
        </p:nvSpPr>
        <p:spPr bwMode="auto">
          <a:xfrm>
            <a:off x="457200" y="299434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Rectangle 14"/>
          <p:cNvSpPr/>
          <p:nvPr/>
        </p:nvSpPr>
        <p:spPr bwMode="auto">
          <a:xfrm>
            <a:off x="457200" y="377158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7" name="Rectangle 16"/>
          <p:cNvSpPr/>
          <p:nvPr/>
        </p:nvSpPr>
        <p:spPr bwMode="auto">
          <a:xfrm>
            <a:off x="4572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1" name="Rectangle 20"/>
          <p:cNvSpPr/>
          <p:nvPr/>
        </p:nvSpPr>
        <p:spPr bwMode="auto">
          <a:xfrm>
            <a:off x="1188720" y="1439862"/>
            <a:ext cx="4937760" cy="731520"/>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chemeClr val="tx1"/>
                </a:solidFill>
                <a:latin typeface="Segoe UI Light"/>
                <a:ea typeface="Segoe UI" pitchFamily="34" charset="0"/>
                <a:cs typeface="Segoe UI" pitchFamily="34" charset="0"/>
              </a:rPr>
              <a:t>Microsoft Cloud Data Platform</a:t>
            </a:r>
            <a:endParaRPr lang="en-US" dirty="0">
              <a:solidFill>
                <a:schemeClr val="tx1"/>
              </a:solidFill>
              <a:latin typeface="Segoe UI Light"/>
              <a:ea typeface="Segoe UI" pitchFamily="34" charset="0"/>
              <a:cs typeface="Segoe UI" pitchFamily="34" charset="0"/>
            </a:endParaRPr>
          </a:p>
        </p:txBody>
      </p:sp>
      <p:sp>
        <p:nvSpPr>
          <p:cNvPr id="23" name="Rectangle 22"/>
          <p:cNvSpPr/>
          <p:nvPr/>
        </p:nvSpPr>
        <p:spPr bwMode="auto">
          <a:xfrm>
            <a:off x="1188720" y="299434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Common Tools</a:t>
            </a:r>
            <a:endParaRPr lang="en-US" dirty="0">
              <a:solidFill>
                <a:srgbClr val="505050"/>
              </a:solidFill>
              <a:latin typeface="Segoe UI Light"/>
              <a:ea typeface="Segoe UI" pitchFamily="34" charset="0"/>
              <a:cs typeface="Segoe UI" pitchFamily="34" charset="0"/>
            </a:endParaRPr>
          </a:p>
        </p:txBody>
      </p:sp>
      <p:sp>
        <p:nvSpPr>
          <p:cNvPr id="25" name="Rectangle 24"/>
          <p:cNvSpPr/>
          <p:nvPr/>
        </p:nvSpPr>
        <p:spPr bwMode="auto">
          <a:xfrm>
            <a:off x="1188720" y="377158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Cloud Data Offerings</a:t>
            </a:r>
            <a:endParaRPr lang="en-US" dirty="0">
              <a:solidFill>
                <a:srgbClr val="505050"/>
              </a:solidFill>
              <a:latin typeface="Segoe UI Light"/>
              <a:ea typeface="Segoe UI" pitchFamily="34" charset="0"/>
              <a:cs typeface="Segoe UI" pitchFamily="34" charset="0"/>
            </a:endParaRPr>
          </a:p>
        </p:txBody>
      </p:sp>
      <p:sp>
        <p:nvSpPr>
          <p:cNvPr id="27" name="Rectangle 26"/>
          <p:cNvSpPr/>
          <p:nvPr/>
        </p:nvSpPr>
        <p:spPr bwMode="auto">
          <a:xfrm>
            <a:off x="1188720"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Microsoft SQL Server</a:t>
            </a:r>
            <a:endParaRPr lang="en-US" dirty="0">
              <a:solidFill>
                <a:srgbClr val="505050"/>
              </a:solidFill>
              <a:latin typeface="Segoe UI Light"/>
              <a:ea typeface="Segoe UI" pitchFamily="34" charset="0"/>
              <a:cs typeface="Segoe UI" pitchFamily="34" charset="0"/>
            </a:endParaRPr>
          </a:p>
        </p:txBody>
      </p:sp>
      <p:sp>
        <p:nvSpPr>
          <p:cNvPr id="11" name="Rectangle 10"/>
          <p:cNvSpPr/>
          <p:nvPr/>
        </p:nvSpPr>
        <p:spPr bwMode="auto">
          <a:xfrm>
            <a:off x="6400800" y="1439703"/>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7132320" y="1439703"/>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Data </a:t>
            </a:r>
            <a:r>
              <a:rPr lang="en-US" dirty="0" smtClean="0">
                <a:solidFill>
                  <a:srgbClr val="505050"/>
                </a:solidFill>
                <a:latin typeface="Segoe UI Light"/>
                <a:ea typeface="Segoe UI" pitchFamily="34" charset="0"/>
                <a:cs typeface="Segoe UI" pitchFamily="34" charset="0"/>
              </a:rPr>
              <a:t>Visualizations</a:t>
            </a:r>
            <a:endParaRPr lang="en-US" dirty="0">
              <a:solidFill>
                <a:srgbClr val="505050"/>
              </a:solidFill>
              <a:latin typeface="Segoe UI Light"/>
              <a:ea typeface="Segoe UI" pitchFamily="34" charset="0"/>
              <a:cs typeface="Segoe UI" pitchFamily="34" charset="0"/>
            </a:endParaRPr>
          </a:p>
        </p:txBody>
      </p:sp>
      <p:sp>
        <p:nvSpPr>
          <p:cNvPr id="13" name="Rectangle 12"/>
          <p:cNvSpPr/>
          <p:nvPr/>
        </p:nvSpPr>
        <p:spPr bwMode="auto">
          <a:xfrm>
            <a:off x="6400800" y="2217102"/>
            <a:ext cx="731520" cy="73152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 name="Rectangle 13"/>
          <p:cNvSpPr/>
          <p:nvPr/>
        </p:nvSpPr>
        <p:spPr bwMode="auto">
          <a:xfrm>
            <a:off x="7132320" y="2217102"/>
            <a:ext cx="4937760" cy="73152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274320" bIns="91440" numCol="1" spcCol="0" rtlCol="0" fromWordArt="0" anchor="ctr" anchorCtr="0" forceAA="0" compatLnSpc="1">
            <a:prstTxWarp prst="textNoShape">
              <a:avLst/>
            </a:prstTxWarp>
            <a:noAutofit/>
          </a:bodyPr>
          <a:lstStyle/>
          <a:p>
            <a:pPr lvl="0" defTabSz="932472" fontAlgn="base">
              <a:lnSpc>
                <a:spcPct val="90000"/>
              </a:lnSpc>
              <a:spcBef>
                <a:spcPct val="0"/>
              </a:spcBef>
              <a:spcAft>
                <a:spcPct val="0"/>
              </a:spcAft>
            </a:pPr>
            <a:r>
              <a:rPr lang="en-US" dirty="0">
                <a:solidFill>
                  <a:srgbClr val="505050"/>
                </a:solidFill>
                <a:latin typeface="Segoe UI Light"/>
                <a:ea typeface="Segoe UI" pitchFamily="34" charset="0"/>
                <a:cs typeface="Segoe UI" pitchFamily="34" charset="0"/>
              </a:rPr>
              <a:t>Cortana </a:t>
            </a:r>
            <a:r>
              <a:rPr lang="en-US" dirty="0" smtClean="0">
                <a:solidFill>
                  <a:srgbClr val="505050"/>
                </a:solidFill>
                <a:latin typeface="Segoe UI Light"/>
                <a:ea typeface="Segoe UI" pitchFamily="34" charset="0"/>
                <a:cs typeface="Segoe UI" pitchFamily="34" charset="0"/>
              </a:rPr>
              <a:t>Analytics Suite</a:t>
            </a:r>
            <a:endParaRPr lang="en-US" dirty="0">
              <a:solidFill>
                <a:srgbClr val="505050"/>
              </a:solidFill>
              <a:latin typeface="Segoe UI Light"/>
              <a:ea typeface="Segoe UI" pitchFamily="34" charset="0"/>
              <a:cs typeface="Segoe UI" pitchFamily="34" charset="0"/>
            </a:endParaRPr>
          </a:p>
        </p:txBody>
      </p:sp>
    </p:spTree>
    <p:extLst>
      <p:ext uri="{BB962C8B-B14F-4D97-AF65-F5344CB8AC3E}">
        <p14:creationId xmlns:p14="http://schemas.microsoft.com/office/powerpoint/2010/main" val="352112881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Rectangle 258"/>
          <p:cNvSpPr/>
          <p:nvPr/>
        </p:nvSpPr>
        <p:spPr bwMode="auto">
          <a:xfrm>
            <a:off x="142578" y="85926"/>
            <a:ext cx="5614152" cy="58949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MICROSOFT DATA PLATFORM</a:t>
            </a:r>
          </a:p>
        </p:txBody>
      </p:sp>
      <p:grpSp>
        <p:nvGrpSpPr>
          <p:cNvPr id="6" name="Group 5"/>
          <p:cNvGrpSpPr/>
          <p:nvPr/>
        </p:nvGrpSpPr>
        <p:grpSpPr>
          <a:xfrm>
            <a:off x="5801997" y="53706"/>
            <a:ext cx="3717679" cy="6872420"/>
            <a:chOff x="5801997" y="60934"/>
            <a:chExt cx="3717679" cy="6872420"/>
          </a:xfrm>
        </p:grpSpPr>
        <p:grpSp>
          <p:nvGrpSpPr>
            <p:cNvPr id="5" name="Group 4"/>
            <p:cNvGrpSpPr/>
            <p:nvPr/>
          </p:nvGrpSpPr>
          <p:grpSpPr>
            <a:xfrm>
              <a:off x="5801997" y="60934"/>
              <a:ext cx="3717679" cy="6872420"/>
              <a:chOff x="5801997" y="60934"/>
              <a:chExt cx="3717679" cy="6872420"/>
            </a:xfrm>
          </p:grpSpPr>
          <p:sp>
            <p:nvSpPr>
              <p:cNvPr id="93" name="Rectangle 92"/>
              <p:cNvSpPr/>
              <p:nvPr/>
            </p:nvSpPr>
            <p:spPr bwMode="auto">
              <a:xfrm>
                <a:off x="5843654" y="60934"/>
                <a:ext cx="3664842" cy="687242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CLOUD</a:t>
                </a:r>
              </a:p>
            </p:txBody>
          </p:sp>
          <p:sp>
            <p:nvSpPr>
              <p:cNvPr id="2" name="L-Shape 1"/>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1" name="Picture 2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245" name="Rectangle 244"/>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37" name="TextBox 36"/>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40" name="TextBox 39"/>
              <p:cNvSpPr txBox="1"/>
              <p:nvPr/>
            </p:nvSpPr>
            <p:spPr>
              <a:xfrm>
                <a:off x="5801997" y="3188819"/>
                <a:ext cx="1905000"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SQL Data Warehouse</a:t>
                </a:r>
              </a:p>
            </p:txBody>
          </p:sp>
          <p:sp>
            <p:nvSpPr>
              <p:cNvPr id="41" name="TextBox 40"/>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42" name="TextBox 41"/>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43" name="TextBox 42"/>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44" name="TextBox 43"/>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err="1" smtClean="0">
                    <a:solidFill>
                      <a:schemeClr val="bg1"/>
                    </a:solidFill>
                  </a:rPr>
                  <a:t>DocumentDB</a:t>
                </a:r>
                <a:endParaRPr lang="en-US" sz="1050" dirty="0" smtClean="0">
                  <a:solidFill>
                    <a:schemeClr val="bg1"/>
                  </a:solidFill>
                </a:endParaRPr>
              </a:p>
            </p:txBody>
          </p:sp>
          <p:sp>
            <p:nvSpPr>
              <p:cNvPr id="45" name="TextBox 44"/>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46" name="TextBox 45"/>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47" name="TextBox 46"/>
              <p:cNvSpPr txBox="1"/>
              <p:nvPr/>
            </p:nvSpPr>
            <p:spPr>
              <a:xfrm>
                <a:off x="7598364" y="3182108"/>
                <a:ext cx="1445093"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 Store</a:t>
                </a:r>
              </a:p>
            </p:txBody>
          </p:sp>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108" name="Freeform 107"/>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115" name="Freeform 114"/>
              <p:cNvSpPr>
                <a:spLocks noEditPoints="1"/>
              </p:cNvSpPr>
              <p:nvPr/>
            </p:nvSpPr>
            <p:spPr bwMode="auto">
              <a:xfrm>
                <a:off x="6370637"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16" name="Freeform 115"/>
              <p:cNvSpPr>
                <a:spLocks noEditPoints="1"/>
              </p:cNvSpPr>
              <p:nvPr/>
            </p:nvSpPr>
            <p:spPr bwMode="auto">
              <a:xfrm>
                <a:off x="6638373"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17" name="Picture 11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118" name="Picture 11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119" name="Picture 11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145" name="Picture 1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183" name="Group 182"/>
              <p:cNvGrpSpPr/>
              <p:nvPr/>
            </p:nvGrpSpPr>
            <p:grpSpPr>
              <a:xfrm>
                <a:off x="8237297" y="2831584"/>
                <a:ext cx="331473" cy="331473"/>
                <a:chOff x="4149766" y="3430749"/>
                <a:chExt cx="331473" cy="331473"/>
              </a:xfrm>
            </p:grpSpPr>
            <p:sp>
              <p:nvSpPr>
                <p:cNvPr id="184" name="Rounded Rectangle 183"/>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203" name="Picture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204" name="Freeform 203"/>
              <p:cNvSpPr>
                <a:spLocks noEditPoints="1"/>
              </p:cNvSpPr>
              <p:nvPr/>
            </p:nvSpPr>
            <p:spPr bwMode="auto">
              <a:xfrm>
                <a:off x="6911146"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05" name="TextBox 204"/>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303" name="Rectangle 302"/>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408"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428" name="Rectangle 427"/>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458" name="Picture 457"/>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468" name="Group 467"/>
              <p:cNvGrpSpPr/>
              <p:nvPr/>
            </p:nvGrpSpPr>
            <p:grpSpPr>
              <a:xfrm>
                <a:off x="7686184" y="4504532"/>
                <a:ext cx="511600" cy="357673"/>
                <a:chOff x="996950" y="1795463"/>
                <a:chExt cx="3327400" cy="2665413"/>
              </a:xfrm>
              <a:solidFill>
                <a:schemeClr val="bg1"/>
              </a:solidFill>
            </p:grpSpPr>
            <p:sp>
              <p:nvSpPr>
                <p:cNvPr id="46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3" name="TextBox 482"/>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485" name="TextBox 484"/>
              <p:cNvSpPr txBox="1"/>
              <p:nvPr/>
            </p:nvSpPr>
            <p:spPr>
              <a:xfrm>
                <a:off x="6560308"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489" name="Rectangle 488"/>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91"/>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3" name="Rectangle 492"/>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4" name="Rectangle 493"/>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5" name="Rectangle 494"/>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6" name="Rectangle 495"/>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8" name="Rectangle 497"/>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TextBox 230"/>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1026"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242" name="Rectangle 241"/>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52" name="TextBox 251"/>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253" name="TextBox 252"/>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257" name="Freeform 256"/>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60" name="Freeform 259"/>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261" name="Picture 260"/>
            <p:cNvPicPr>
              <a:picLocks noChangeAspect="1"/>
            </p:cNvPicPr>
            <p:nvPr/>
          </p:nvPicPr>
          <p:blipFill>
            <a:blip r:embed="rId12"/>
            <a:stretch>
              <a:fillRect/>
            </a:stretch>
          </p:blipFill>
          <p:spPr>
            <a:xfrm>
              <a:off x="7758231" y="346594"/>
              <a:ext cx="438574" cy="459069"/>
            </a:xfrm>
            <a:prstGeom prst="rect">
              <a:avLst/>
            </a:prstGeom>
          </p:spPr>
        </p:pic>
        <p:sp>
          <p:nvSpPr>
            <p:cNvPr id="262" name="Right Bracket 261"/>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grpSp>
        <p:nvGrpSpPr>
          <p:cNvPr id="3" name="Group 2"/>
          <p:cNvGrpSpPr/>
          <p:nvPr/>
        </p:nvGrpSpPr>
        <p:grpSpPr>
          <a:xfrm>
            <a:off x="9600750" y="53706"/>
            <a:ext cx="2396589" cy="6874362"/>
            <a:chOff x="9689048" y="59413"/>
            <a:chExt cx="2396589" cy="6874362"/>
          </a:xfrm>
        </p:grpSpPr>
        <p:sp>
          <p:nvSpPr>
            <p:cNvPr id="86" name="Rectangle 85"/>
            <p:cNvSpPr/>
            <p:nvPr/>
          </p:nvSpPr>
          <p:spPr bwMode="auto">
            <a:xfrm>
              <a:off x="9689048" y="251589"/>
              <a:ext cx="2396589" cy="6682186"/>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9689048" y="59413"/>
              <a:ext cx="2396589" cy="235746"/>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DATA VISUALIZATION</a:t>
              </a:r>
            </a:p>
          </p:txBody>
        </p:sp>
        <p:pic>
          <p:nvPicPr>
            <p:cNvPr id="207" name="Picture 2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82444" y="1141337"/>
              <a:ext cx="271589" cy="286025"/>
            </a:xfrm>
            <a:prstGeom prst="rect">
              <a:avLst/>
            </a:prstGeom>
          </p:spPr>
        </p:pic>
        <p:sp>
          <p:nvSpPr>
            <p:cNvPr id="228" name="TextBox 227"/>
            <p:cNvSpPr txBox="1"/>
            <p:nvPr/>
          </p:nvSpPr>
          <p:spPr>
            <a:xfrm>
              <a:off x="9778416" y="5526410"/>
              <a:ext cx="57804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iOS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sp>
          <p:nvSpPr>
            <p:cNvPr id="229" name="Freeform 5"/>
            <p:cNvSpPr>
              <a:spLocks noChangeAspect="1" noEditPoints="1"/>
            </p:cNvSpPr>
            <p:nvPr/>
          </p:nvSpPr>
          <p:spPr bwMode="auto">
            <a:xfrm>
              <a:off x="11562670" y="5505882"/>
              <a:ext cx="147642" cy="166314"/>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solid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2" name="TextBox 221"/>
            <p:cNvSpPr txBox="1"/>
            <p:nvPr/>
          </p:nvSpPr>
          <p:spPr>
            <a:xfrm>
              <a:off x="9764757" y="5223663"/>
              <a:ext cx="850554"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Android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grpSp>
          <p:nvGrpSpPr>
            <p:cNvPr id="223" name="Group 222"/>
            <p:cNvGrpSpPr>
              <a:grpSpLocks noChangeAspect="1"/>
            </p:cNvGrpSpPr>
            <p:nvPr/>
          </p:nvGrpSpPr>
          <p:grpSpPr>
            <a:xfrm>
              <a:off x="11531324" y="5206794"/>
              <a:ext cx="196398" cy="234035"/>
              <a:chOff x="4130675" y="1004888"/>
              <a:chExt cx="4175126" cy="4975225"/>
            </a:xfrm>
            <a:solidFill>
              <a:schemeClr val="bg1"/>
            </a:solidFill>
          </p:grpSpPr>
          <p:sp>
            <p:nvSpPr>
              <p:cNvPr id="224"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5"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6"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7" name="Freeform 13"/>
              <p:cNvSpPr>
                <a:spLocks noEditPoints="1"/>
              </p:cNvSpPr>
              <p:nvPr/>
            </p:nvSpPr>
            <p:spPr bwMode="auto">
              <a:xfrm>
                <a:off x="4848234" y="1004888"/>
                <a:ext cx="2740029" cy="156685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216" name="TextBox 215"/>
            <p:cNvSpPr txBox="1"/>
            <p:nvPr/>
          </p:nvSpPr>
          <p:spPr>
            <a:xfrm>
              <a:off x="9745593" y="4901284"/>
              <a:ext cx="133466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Windows Phone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endParaRPr kumimoji="0" lang="en-US" sz="1050" b="0" i="0" u="none" strike="noStrike" kern="1200" cap="none" spc="0" normalizeH="0" baseline="0" noProof="0" dirty="0">
                <a:ln>
                  <a:noFill/>
                </a:ln>
                <a:solidFill>
                  <a:schemeClr val="bg1"/>
                </a:solidFill>
                <a:effectLst/>
                <a:uLnTx/>
                <a:uFillTx/>
                <a:ea typeface="MS PGothic" charset="0"/>
              </a:endParaRPr>
            </a:p>
          </p:txBody>
        </p:sp>
        <p:grpSp>
          <p:nvGrpSpPr>
            <p:cNvPr id="217" name="Group 216"/>
            <p:cNvGrpSpPr>
              <a:grpSpLocks noChangeAspect="1"/>
            </p:cNvGrpSpPr>
            <p:nvPr/>
          </p:nvGrpSpPr>
          <p:grpSpPr>
            <a:xfrm>
              <a:off x="11519795" y="4868862"/>
              <a:ext cx="221688" cy="226425"/>
              <a:chOff x="9127779" y="3921209"/>
              <a:chExt cx="358108" cy="365760"/>
            </a:xfrm>
            <a:solidFill>
              <a:schemeClr val="bg1"/>
            </a:solidFill>
          </p:grpSpPr>
          <p:sp>
            <p:nvSpPr>
              <p:cNvPr id="218"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19"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0"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1"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230" name="Rectangle 229"/>
            <p:cNvSpPr/>
            <p:nvPr/>
          </p:nvSpPr>
          <p:spPr bwMode="auto">
            <a:xfrm>
              <a:off x="9789209" y="342477"/>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Analyze and Authoring</a:t>
              </a:r>
            </a:p>
          </p:txBody>
        </p:sp>
        <p:sp>
          <p:nvSpPr>
            <p:cNvPr id="247" name="Freeform 51"/>
            <p:cNvSpPr>
              <a:spLocks noEditPoints="1"/>
            </p:cNvSpPr>
            <p:nvPr/>
          </p:nvSpPr>
          <p:spPr bwMode="auto">
            <a:xfrm>
              <a:off x="11507756" y="830262"/>
              <a:ext cx="240060" cy="160394"/>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C2C2C"/>
                </a:solidFill>
                <a:effectLst/>
                <a:uLnTx/>
                <a:uFillTx/>
                <a:latin typeface="Segoe UI" charset="0"/>
                <a:ea typeface="MS PGothic" charset="0"/>
              </a:endParaRPr>
            </a:p>
          </p:txBody>
        </p:sp>
        <p:sp>
          <p:nvSpPr>
            <p:cNvPr id="249" name="TextBox 248"/>
            <p:cNvSpPr txBox="1"/>
            <p:nvPr/>
          </p:nvSpPr>
          <p:spPr>
            <a:xfrm>
              <a:off x="9890282" y="885534"/>
              <a:ext cx="132896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Microsoft Excel</a:t>
              </a:r>
            </a:p>
          </p:txBody>
        </p:sp>
        <p:sp>
          <p:nvSpPr>
            <p:cNvPr id="250" name="Rectangle 249"/>
            <p:cNvSpPr/>
            <p:nvPr/>
          </p:nvSpPr>
          <p:spPr>
            <a:xfrm>
              <a:off x="9903534" y="1193150"/>
              <a:ext cx="1139094"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Desktop</a:t>
              </a:r>
              <a:endParaRPr lang="en-US" sz="1050" dirty="0">
                <a:solidFill>
                  <a:schemeClr val="bg1"/>
                </a:solidFill>
                <a:ea typeface="MS PGothic" charset="0"/>
                <a:cs typeface="Segoe UI Semibold" panose="020B0702040204020203" pitchFamily="34" charset="0"/>
              </a:endParaRPr>
            </a:p>
          </p:txBody>
        </p:sp>
        <p:grpSp>
          <p:nvGrpSpPr>
            <p:cNvPr id="275" name="Group 274"/>
            <p:cNvGrpSpPr/>
            <p:nvPr/>
          </p:nvGrpSpPr>
          <p:grpSpPr>
            <a:xfrm>
              <a:off x="11483643" y="1643484"/>
              <a:ext cx="322056" cy="329778"/>
              <a:chOff x="3246437" y="2049462"/>
              <a:chExt cx="6531169" cy="4128737"/>
            </a:xfrm>
          </p:grpSpPr>
          <p:sp>
            <p:nvSpPr>
              <p:cNvPr id="276" name="Rectangle 275"/>
              <p:cNvSpPr/>
              <p:nvPr/>
            </p:nvSpPr>
            <p:spPr bwMode="auto">
              <a:xfrm>
                <a:off x="3246437" y="2049462"/>
                <a:ext cx="6531169" cy="4128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p:cNvSpPr/>
              <p:nvPr/>
            </p:nvSpPr>
            <p:spPr bwMode="auto">
              <a:xfrm>
                <a:off x="3547354" y="2207135"/>
                <a:ext cx="5929335" cy="3771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8" name="Group 277"/>
              <p:cNvGrpSpPr/>
              <p:nvPr/>
            </p:nvGrpSpPr>
            <p:grpSpPr>
              <a:xfrm>
                <a:off x="3699430" y="2323457"/>
                <a:ext cx="5625188" cy="793620"/>
                <a:chOff x="6471222" y="3322876"/>
                <a:chExt cx="1441776" cy="296392"/>
              </a:xfrm>
              <a:solidFill>
                <a:schemeClr val="accent2">
                  <a:lumMod val="50000"/>
                </a:schemeClr>
              </a:solidFill>
            </p:grpSpPr>
            <p:sp>
              <p:nvSpPr>
                <p:cNvPr id="285" name="Rectangle 284"/>
                <p:cNvSpPr/>
                <p:nvPr/>
              </p:nvSpPr>
              <p:spPr bwMode="auto">
                <a:xfrm>
                  <a:off x="6471222" y="3322876"/>
                  <a:ext cx="296388"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6810169" y="3322880"/>
                  <a:ext cx="1102829"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9" name="Rectangle 278"/>
              <p:cNvSpPr/>
              <p:nvPr/>
            </p:nvSpPr>
            <p:spPr bwMode="auto">
              <a:xfrm>
                <a:off x="3699426" y="3219766"/>
                <a:ext cx="5625188" cy="2644303"/>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p:cNvGrpSpPr/>
              <p:nvPr/>
            </p:nvGrpSpPr>
            <p:grpSpPr>
              <a:xfrm>
                <a:off x="4420300" y="3562774"/>
                <a:ext cx="4183446" cy="1958742"/>
                <a:chOff x="6640999" y="3785714"/>
                <a:chExt cx="1072245" cy="731520"/>
              </a:xfrm>
            </p:grpSpPr>
            <p:sp>
              <p:nvSpPr>
                <p:cNvPr id="281" name="Rectangle 280"/>
                <p:cNvSpPr/>
                <p:nvPr/>
              </p:nvSpPr>
              <p:spPr bwMode="auto">
                <a:xfrm>
                  <a:off x="6640999" y="4138138"/>
                  <a:ext cx="185475" cy="3790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p:cNvSpPr/>
                <p:nvPr/>
              </p:nvSpPr>
              <p:spPr bwMode="auto">
                <a:xfrm>
                  <a:off x="6936589" y="4288634"/>
                  <a:ext cx="185475"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p:cNvSpPr/>
                <p:nvPr/>
              </p:nvSpPr>
              <p:spPr bwMode="auto">
                <a:xfrm>
                  <a:off x="7232179" y="4060034"/>
                  <a:ext cx="185475" cy="45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283"/>
                <p:cNvSpPr/>
                <p:nvPr/>
              </p:nvSpPr>
              <p:spPr bwMode="auto">
                <a:xfrm>
                  <a:off x="7527769" y="3785714"/>
                  <a:ext cx="185475"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9" name="Rectangle 298"/>
            <p:cNvSpPr/>
            <p:nvPr/>
          </p:nvSpPr>
          <p:spPr>
            <a:xfrm>
              <a:off x="9883443" y="1741004"/>
              <a:ext cx="152381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Mobile Report Publisher</a:t>
              </a:r>
              <a:endParaRPr lang="en-US" sz="1050" dirty="0">
                <a:solidFill>
                  <a:schemeClr val="bg1"/>
                </a:solidFill>
                <a:ea typeface="MS PGothic" charset="0"/>
                <a:cs typeface="Segoe UI Semibold" panose="020B0702040204020203" pitchFamily="34" charset="0"/>
              </a:endParaRPr>
            </a:p>
          </p:txBody>
        </p:sp>
        <p:sp>
          <p:nvSpPr>
            <p:cNvPr id="300" name="Rectangle 299"/>
            <p:cNvSpPr/>
            <p:nvPr/>
          </p:nvSpPr>
          <p:spPr bwMode="auto">
            <a:xfrm>
              <a:off x="9790639" y="342477"/>
              <a:ext cx="2234201" cy="247333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301" name="Freeform 13"/>
            <p:cNvSpPr>
              <a:spLocks noChangeAspect="1" noEditPoints="1"/>
            </p:cNvSpPr>
            <p:nvPr/>
          </p:nvSpPr>
          <p:spPr bwMode="black">
            <a:xfrm>
              <a:off x="11515361" y="2519606"/>
              <a:ext cx="212560" cy="21282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4" name="Rectangle 303"/>
            <p:cNvSpPr/>
            <p:nvPr/>
          </p:nvSpPr>
          <p:spPr>
            <a:xfrm>
              <a:off x="9903534" y="2256016"/>
              <a:ext cx="94192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Builder</a:t>
              </a:r>
              <a:endParaRPr lang="en-US" sz="1050" dirty="0">
                <a:solidFill>
                  <a:schemeClr val="bg1"/>
                </a:solidFill>
                <a:ea typeface="MS PGothic" charset="0"/>
                <a:cs typeface="Segoe UI Semibold" panose="020B0702040204020203" pitchFamily="34" charset="0"/>
              </a:endParaRPr>
            </a:p>
          </p:txBody>
        </p:sp>
        <p:sp>
          <p:nvSpPr>
            <p:cNvPr id="305" name="Rectangle 304"/>
            <p:cNvSpPr/>
            <p:nvPr/>
          </p:nvSpPr>
          <p:spPr>
            <a:xfrm>
              <a:off x="9903534" y="2580689"/>
              <a:ext cx="10557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Designer</a:t>
              </a:r>
              <a:endParaRPr lang="en-US" sz="1050" dirty="0">
                <a:solidFill>
                  <a:schemeClr val="bg1"/>
                </a:solidFill>
                <a:ea typeface="MS PGothic" charset="0"/>
                <a:cs typeface="Segoe UI Semibold" panose="020B0702040204020203" pitchFamily="34" charset="0"/>
              </a:endParaRPr>
            </a:p>
          </p:txBody>
        </p:sp>
        <p:grpSp>
          <p:nvGrpSpPr>
            <p:cNvPr id="208" name="Group 207"/>
            <p:cNvGrpSpPr/>
            <p:nvPr/>
          </p:nvGrpSpPr>
          <p:grpSpPr>
            <a:xfrm>
              <a:off x="11515361" y="2186518"/>
              <a:ext cx="210175" cy="254739"/>
              <a:chOff x="3304920" y="4010006"/>
              <a:chExt cx="1017214" cy="1229018"/>
            </a:xfrm>
            <a:solidFill>
              <a:schemeClr val="bg1"/>
            </a:solidFill>
          </p:grpSpPr>
          <p:sp>
            <p:nvSpPr>
              <p:cNvPr id="209"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C2C"/>
                  </a:solidFill>
                  <a:effectLst/>
                  <a:uLnTx/>
                  <a:uFillTx/>
                  <a:latin typeface="Segoe UI"/>
                  <a:ea typeface="MS PGothic" charset="0"/>
                  <a:cs typeface="+mn-cs"/>
                </a:endParaRPr>
              </a:p>
            </p:txBody>
          </p:sp>
          <p:sp>
            <p:nvSpPr>
              <p:cNvPr id="210" name="Oval 209"/>
              <p:cNvSpPr/>
              <p:nvPr/>
            </p:nvSpPr>
            <p:spPr bwMode="auto">
              <a:xfrm>
                <a:off x="3789548" y="5154841"/>
                <a:ext cx="47960" cy="47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4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306" name="Rectangle 305"/>
            <p:cNvSpPr/>
            <p:nvPr/>
          </p:nvSpPr>
          <p:spPr>
            <a:xfrm>
              <a:off x="9759518" y="2040522"/>
              <a:ext cx="1259319"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Paginated</a:t>
              </a:r>
              <a:r>
                <a:rPr lang="en-US" sz="1050" i="1" dirty="0" smtClean="0">
                  <a:solidFill>
                    <a:schemeClr val="bg1"/>
                  </a:solidFill>
                  <a:ea typeface="MS PGothic" charset="0"/>
                  <a:cs typeface="Segoe UI" panose="020B0502040204020203" pitchFamily="34" charset="0"/>
                </a:rPr>
                <a:t> </a:t>
              </a:r>
              <a:r>
                <a:rPr lang="en-US" sz="1050" b="1" i="1" dirty="0" smtClean="0">
                  <a:solidFill>
                    <a:schemeClr val="bg1"/>
                  </a:solidFill>
                  <a:ea typeface="MS PGothic" charset="0"/>
                  <a:cs typeface="Segoe UI" panose="020B0502040204020203" pitchFamily="34" charset="0"/>
                </a:rPr>
                <a:t>Reports</a:t>
              </a:r>
              <a:endParaRPr lang="en-US" sz="1050" b="1" i="1" dirty="0">
                <a:solidFill>
                  <a:schemeClr val="bg1"/>
                </a:solidFill>
                <a:ea typeface="MS PGothic" charset="0"/>
                <a:cs typeface="Segoe UI Semibold" panose="020B0702040204020203" pitchFamily="34" charset="0"/>
              </a:endParaRPr>
            </a:p>
          </p:txBody>
        </p:sp>
        <p:sp>
          <p:nvSpPr>
            <p:cNvPr id="307" name="Rectangle 306"/>
            <p:cNvSpPr/>
            <p:nvPr/>
          </p:nvSpPr>
          <p:spPr>
            <a:xfrm>
              <a:off x="9875597" y="719719"/>
              <a:ext cx="1166986" cy="145424"/>
            </a:xfrm>
            <a:prstGeom prst="rect">
              <a:avLst/>
            </a:prstGeom>
          </p:spPr>
          <p:txBody>
            <a:bodyPr wrap="none" lIns="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Analytical Reports</a:t>
              </a:r>
              <a:endParaRPr lang="en-US" sz="1050" b="1" i="1" dirty="0">
                <a:solidFill>
                  <a:schemeClr val="bg1"/>
                </a:solidFill>
                <a:ea typeface="MS PGothic" charset="0"/>
                <a:cs typeface="Segoe UI Semibold" panose="020B0702040204020203" pitchFamily="34" charset="0"/>
              </a:endParaRPr>
            </a:p>
          </p:txBody>
        </p:sp>
        <p:sp>
          <p:nvSpPr>
            <p:cNvPr id="308" name="Rectangle 307"/>
            <p:cNvSpPr/>
            <p:nvPr/>
          </p:nvSpPr>
          <p:spPr>
            <a:xfrm>
              <a:off x="9750529" y="1486962"/>
              <a:ext cx="103970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Mobile Reports</a:t>
              </a:r>
              <a:endParaRPr lang="en-US" sz="1050" b="1" i="1" dirty="0">
                <a:solidFill>
                  <a:schemeClr val="bg1"/>
                </a:solidFill>
                <a:ea typeface="MS PGothic" charset="0"/>
                <a:cs typeface="Segoe UI Semibold" panose="020B0702040204020203" pitchFamily="34" charset="0"/>
              </a:endParaRPr>
            </a:p>
          </p:txBody>
        </p:sp>
        <p:pic>
          <p:nvPicPr>
            <p:cNvPr id="320" name="Picture 3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30320" y="3335884"/>
              <a:ext cx="248549" cy="261760"/>
            </a:xfrm>
            <a:prstGeom prst="rect">
              <a:avLst/>
            </a:prstGeom>
          </p:spPr>
        </p:pic>
        <p:sp>
          <p:nvSpPr>
            <p:cNvPr id="321" name="Rectangle 320"/>
            <p:cNvSpPr/>
            <p:nvPr/>
          </p:nvSpPr>
          <p:spPr bwMode="auto">
            <a:xfrm>
              <a:off x="9796689" y="2864938"/>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Delivery</a:t>
              </a:r>
            </a:p>
          </p:txBody>
        </p:sp>
        <p:sp>
          <p:nvSpPr>
            <p:cNvPr id="324" name="Rectangle 323"/>
            <p:cNvSpPr/>
            <p:nvPr/>
          </p:nvSpPr>
          <p:spPr>
            <a:xfrm>
              <a:off x="9880208" y="3399292"/>
              <a:ext cx="1065356"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Service</a:t>
              </a:r>
              <a:endParaRPr lang="en-US" sz="1050" dirty="0">
                <a:solidFill>
                  <a:schemeClr val="bg1"/>
                </a:solidFill>
                <a:ea typeface="MS PGothic" charset="0"/>
                <a:cs typeface="Segoe UI Semibold" panose="020B0702040204020203" pitchFamily="34" charset="0"/>
              </a:endParaRPr>
            </a:p>
          </p:txBody>
        </p:sp>
        <p:sp>
          <p:nvSpPr>
            <p:cNvPr id="337" name="Rectangle 336"/>
            <p:cNvSpPr/>
            <p:nvPr/>
          </p:nvSpPr>
          <p:spPr>
            <a:xfrm>
              <a:off x="9890282" y="3863538"/>
              <a:ext cx="1466107"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SQL Reporting Services</a:t>
              </a:r>
              <a:endParaRPr lang="en-US" sz="1050" dirty="0">
                <a:solidFill>
                  <a:schemeClr val="bg1"/>
                </a:solidFill>
                <a:ea typeface="MS PGothic" charset="0"/>
                <a:cs typeface="Segoe UI Semibold" panose="020B0702040204020203" pitchFamily="34" charset="0"/>
              </a:endParaRPr>
            </a:p>
          </p:txBody>
        </p:sp>
        <p:sp>
          <p:nvSpPr>
            <p:cNvPr id="338" name="Rectangle 337"/>
            <p:cNvSpPr/>
            <p:nvPr/>
          </p:nvSpPr>
          <p:spPr bwMode="auto">
            <a:xfrm>
              <a:off x="9789209" y="2877232"/>
              <a:ext cx="2234201" cy="1211485"/>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346" name="Rectangle 345"/>
            <p:cNvSpPr/>
            <p:nvPr/>
          </p:nvSpPr>
          <p:spPr>
            <a:xfrm>
              <a:off x="9799019" y="3192462"/>
              <a:ext cx="45781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Cloud</a:t>
              </a:r>
              <a:endParaRPr lang="en-US" sz="1050" b="1" i="1" dirty="0">
                <a:solidFill>
                  <a:schemeClr val="bg1"/>
                </a:solidFill>
                <a:ea typeface="MS PGothic" charset="0"/>
                <a:cs typeface="Segoe UI Semibold" panose="020B0702040204020203" pitchFamily="34" charset="0"/>
              </a:endParaRPr>
            </a:p>
          </p:txBody>
        </p:sp>
        <p:sp>
          <p:nvSpPr>
            <p:cNvPr id="349" name="Rectangle 348"/>
            <p:cNvSpPr/>
            <p:nvPr/>
          </p:nvSpPr>
          <p:spPr>
            <a:xfrm>
              <a:off x="9799637" y="3649662"/>
              <a:ext cx="8954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On-Premises</a:t>
              </a:r>
              <a:endParaRPr lang="en-US" sz="1050" b="1" i="1" dirty="0">
                <a:solidFill>
                  <a:schemeClr val="bg1"/>
                </a:solidFill>
                <a:ea typeface="MS PGothic" charset="0"/>
                <a:cs typeface="Segoe UI Semibold" panose="020B0702040204020203" pitchFamily="34" charset="0"/>
              </a:endParaRPr>
            </a:p>
          </p:txBody>
        </p:sp>
        <p:sp>
          <p:nvSpPr>
            <p:cNvPr id="350" name="Rectangle 349"/>
            <p:cNvSpPr/>
            <p:nvPr/>
          </p:nvSpPr>
          <p:spPr bwMode="auto">
            <a:xfrm>
              <a:off x="9796689" y="4157810"/>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Consume</a:t>
              </a:r>
            </a:p>
          </p:txBody>
        </p:sp>
        <p:sp>
          <p:nvSpPr>
            <p:cNvPr id="351" name="Rectangle 350"/>
            <p:cNvSpPr/>
            <p:nvPr/>
          </p:nvSpPr>
          <p:spPr bwMode="auto">
            <a:xfrm>
              <a:off x="9789209" y="4150123"/>
              <a:ext cx="2234201" cy="269994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pic>
          <p:nvPicPr>
            <p:cNvPr id="352" name="Picture 2" descr="http://www.w3.org/html/logo/downloads/HTML5_Badge_128.png"/>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60571" y="5743100"/>
              <a:ext cx="184967" cy="184967"/>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352"/>
            <p:cNvPicPr>
              <a:picLocks noChangeAspect="1"/>
            </p:cNvPicPr>
            <p:nvPr/>
          </p:nvPicPr>
          <p:blipFill rotWithShape="1">
            <a:blip r:embed="rId16">
              <a:extLst>
                <a:ext uri="{28A0092B-C50C-407E-A947-70E740481C1C}">
                  <a14:useLocalDpi xmlns:a14="http://schemas.microsoft.com/office/drawing/2010/main" val="0"/>
                </a:ext>
              </a:extLst>
            </a:blip>
            <a:srcRect r="63410"/>
            <a:stretch/>
          </p:blipFill>
          <p:spPr>
            <a:xfrm>
              <a:off x="11497437" y="5951507"/>
              <a:ext cx="349504" cy="359873"/>
            </a:xfrm>
            <a:prstGeom prst="rect">
              <a:avLst/>
            </a:prstGeom>
          </p:spPr>
        </p:pic>
        <p:sp>
          <p:nvSpPr>
            <p:cNvPr id="354" name="TextBox 353"/>
            <p:cNvSpPr txBox="1"/>
            <p:nvPr/>
          </p:nvSpPr>
          <p:spPr>
            <a:xfrm>
              <a:off x="9759518" y="4555999"/>
              <a:ext cx="130420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Power BI Web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356" name="Picture 3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99727" y="4510596"/>
              <a:ext cx="248549" cy="261760"/>
            </a:xfrm>
            <a:prstGeom prst="rect">
              <a:avLst/>
            </a:prstGeom>
          </p:spPr>
        </p:pic>
        <p:sp>
          <p:nvSpPr>
            <p:cNvPr id="357" name="TextBox 356"/>
            <p:cNvSpPr txBox="1"/>
            <p:nvPr/>
          </p:nvSpPr>
          <p:spPr>
            <a:xfrm>
              <a:off x="9787600" y="5848347"/>
              <a:ext cx="157511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Reporting Services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358" name="TextBox 357"/>
            <p:cNvSpPr txBox="1"/>
            <p:nvPr/>
          </p:nvSpPr>
          <p:spPr>
            <a:xfrm>
              <a:off x="9787600" y="6131203"/>
              <a:ext cx="735138"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SharePoint</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360" name="Picture 359" descr="http://winaero.com/blog/wp-content/uploads/2015/01/cortana-ico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34892" y="6407613"/>
              <a:ext cx="219556" cy="219556"/>
            </a:xfrm>
            <a:prstGeom prst="rect">
              <a:avLst/>
            </a:prstGeom>
            <a:noFill/>
            <a:extLst>
              <a:ext uri="{909E8E84-426E-40DD-AFC4-6F175D3DCCD1}">
                <a14:hiddenFill xmlns:a14="http://schemas.microsoft.com/office/drawing/2010/main">
                  <a:solidFill>
                    <a:srgbClr val="FFFFFF"/>
                  </a:solidFill>
                </a14:hiddenFill>
              </a:ext>
            </a:extLst>
          </p:spPr>
        </p:pic>
        <p:sp>
          <p:nvSpPr>
            <p:cNvPr id="361" name="TextBox 360"/>
            <p:cNvSpPr txBox="1"/>
            <p:nvPr/>
          </p:nvSpPr>
          <p:spPr>
            <a:xfrm>
              <a:off x="9796689" y="6451812"/>
              <a:ext cx="560410"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Cortana</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grpSp>
      <p:sp>
        <p:nvSpPr>
          <p:cNvPr id="459" name="Freeform 13"/>
          <p:cNvSpPr>
            <a:spLocks noChangeAspect="1" noEditPoints="1"/>
          </p:cNvSpPr>
          <p:nvPr/>
        </p:nvSpPr>
        <p:spPr bwMode="black">
          <a:xfrm>
            <a:off x="1447137" y="6202362"/>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241" name="Rectangle 240"/>
          <p:cNvSpPr/>
          <p:nvPr/>
        </p:nvSpPr>
        <p:spPr bwMode="auto">
          <a:xfrm>
            <a:off x="146304" y="54864"/>
            <a:ext cx="5614152" cy="62299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MICROSOFT CLOUD DATA PLATFORM</a:t>
            </a:r>
          </a:p>
        </p:txBody>
      </p:sp>
      <p:grpSp>
        <p:nvGrpSpPr>
          <p:cNvPr id="9" name="Group 8"/>
          <p:cNvGrpSpPr/>
          <p:nvPr/>
        </p:nvGrpSpPr>
        <p:grpSpPr>
          <a:xfrm>
            <a:off x="142578" y="5493674"/>
            <a:ext cx="5608822" cy="1434394"/>
            <a:chOff x="142498" y="5493674"/>
            <a:chExt cx="5578118" cy="1434394"/>
          </a:xfrm>
        </p:grpSpPr>
        <p:sp>
          <p:nvSpPr>
            <p:cNvPr id="85" name="Rectangle 84"/>
            <p:cNvSpPr/>
            <p:nvPr/>
          </p:nvSpPr>
          <p:spPr bwMode="auto">
            <a:xfrm>
              <a:off x="142498" y="5672196"/>
              <a:ext cx="5578118"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87" name="Rectangle 86"/>
            <p:cNvSpPr/>
            <p:nvPr/>
          </p:nvSpPr>
          <p:spPr bwMode="auto">
            <a:xfrm>
              <a:off x="198437" y="6070316"/>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88" name="Rectangle 87"/>
            <p:cNvSpPr/>
            <p:nvPr/>
          </p:nvSpPr>
          <p:spPr bwMode="auto">
            <a:xfrm>
              <a:off x="1358379" y="6083182"/>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91" name="Rectangle 90"/>
            <p:cNvSpPr/>
            <p:nvPr/>
          </p:nvSpPr>
          <p:spPr bwMode="auto">
            <a:xfrm>
              <a:off x="2613036" y="6087383"/>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413" name="Rectangle 412"/>
            <p:cNvSpPr/>
            <p:nvPr/>
          </p:nvSpPr>
          <p:spPr bwMode="auto">
            <a:xfrm>
              <a:off x="3930786" y="6087383"/>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430" name="Isosceles Triangle 429"/>
            <p:cNvSpPr/>
            <p:nvPr/>
          </p:nvSpPr>
          <p:spPr bwMode="auto">
            <a:xfrm>
              <a:off x="722225" y="5493674"/>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26674" y="5247954"/>
            <a:ext cx="3457677" cy="1627319"/>
          </a:xfrm>
          <a:prstGeom prst="rect">
            <a:avLst/>
          </a:prstGeom>
          <a:ln>
            <a:solidFill>
              <a:schemeClr val="bg1"/>
            </a:solidFill>
            <a:prstDash val="sysDot"/>
          </a:ln>
        </p:spPr>
      </p:pic>
      <p:sp>
        <p:nvSpPr>
          <p:cNvPr id="251" name="Isosceles Triangle 250"/>
          <p:cNvSpPr/>
          <p:nvPr/>
        </p:nvSpPr>
        <p:spPr bwMode="auto">
          <a:xfrm rot="5400000">
            <a:off x="5504486" y="6157454"/>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42578" y="753612"/>
            <a:ext cx="5608822" cy="5038136"/>
            <a:chOff x="142578" y="753612"/>
            <a:chExt cx="5608822" cy="5038136"/>
          </a:xfrm>
        </p:grpSpPr>
        <p:grpSp>
          <p:nvGrpSpPr>
            <p:cNvPr id="8" name="Group 7"/>
            <p:cNvGrpSpPr/>
            <p:nvPr/>
          </p:nvGrpSpPr>
          <p:grpSpPr>
            <a:xfrm>
              <a:off x="142578" y="753612"/>
              <a:ext cx="5608822" cy="5038136"/>
              <a:chOff x="121493" y="753612"/>
              <a:chExt cx="5608822" cy="5038136"/>
            </a:xfrm>
          </p:grpSpPr>
          <p:sp>
            <p:nvSpPr>
              <p:cNvPr id="411" name="Rectangle 410"/>
              <p:cNvSpPr/>
              <p:nvPr/>
            </p:nvSpPr>
            <p:spPr bwMode="auto">
              <a:xfrm>
                <a:off x="121493" y="953190"/>
                <a:ext cx="5605280" cy="4838558"/>
              </a:xfrm>
              <a:prstGeom prst="rect">
                <a:avLst/>
              </a:prstGeom>
              <a:solidFill>
                <a:srgbClr val="0259A0"/>
              </a:solidFill>
              <a:ln>
                <a:solidFill>
                  <a:srgbClr val="0259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241975" y="1324282"/>
                <a:ext cx="5337059" cy="3433719"/>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3743212" y="1439862"/>
                <a:ext cx="1721210" cy="599199"/>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BI and Advanced Analytics</a:t>
                </a:r>
              </a:p>
            </p:txBody>
          </p:sp>
          <p:sp>
            <p:nvSpPr>
              <p:cNvPr id="72" name="Rectangle 71"/>
              <p:cNvSpPr/>
              <p:nvPr/>
            </p:nvSpPr>
            <p:spPr bwMode="auto">
              <a:xfrm>
                <a:off x="329752" y="1792101"/>
                <a:ext cx="3294604" cy="18916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SQL Server Database Engine</a:t>
                </a:r>
                <a:endParaRPr lang="en-US" sz="700" dirty="0" smtClean="0">
                  <a:solidFill>
                    <a:schemeClr val="bg1"/>
                  </a:solidFill>
                  <a:ea typeface="Segoe UI" pitchFamily="34" charset="0"/>
                  <a:cs typeface="Segoe UI" pitchFamily="34" charset="0"/>
                </a:endParaRPr>
              </a:p>
            </p:txBody>
          </p:sp>
          <p:sp>
            <p:nvSpPr>
              <p:cNvPr id="75" name="Rectangle 74"/>
              <p:cNvSpPr/>
              <p:nvPr/>
            </p:nvSpPr>
            <p:spPr bwMode="auto">
              <a:xfrm>
                <a:off x="332289" y="1445951"/>
                <a:ext cx="3295321" cy="31393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Database Engine</a:t>
                </a:r>
              </a:p>
            </p:txBody>
          </p:sp>
          <p:sp>
            <p:nvSpPr>
              <p:cNvPr id="79" name="Rectangle 78"/>
              <p:cNvSpPr/>
              <p:nvPr/>
            </p:nvSpPr>
            <p:spPr bwMode="auto">
              <a:xfrm>
                <a:off x="2109929" y="3853570"/>
                <a:ext cx="1507491" cy="83673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HA/DR</a:t>
                </a:r>
              </a:p>
            </p:txBody>
          </p:sp>
          <p:sp>
            <p:nvSpPr>
              <p:cNvPr id="80" name="Rectangle 79"/>
              <p:cNvSpPr/>
              <p:nvPr/>
            </p:nvSpPr>
            <p:spPr bwMode="auto">
              <a:xfrm>
                <a:off x="2150151" y="4815638"/>
                <a:ext cx="1507706" cy="46486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Reference Architectures</a:t>
                </a:r>
                <a:endParaRPr lang="en-US" sz="800" dirty="0" smtClean="0">
                  <a:solidFill>
                    <a:schemeClr val="bg1"/>
                  </a:solidFill>
                  <a:ea typeface="Segoe UI" pitchFamily="34" charset="0"/>
                  <a:cs typeface="Segoe UI" pitchFamily="34" charset="0"/>
                </a:endParaRPr>
              </a:p>
            </p:txBody>
          </p:sp>
          <p:sp>
            <p:nvSpPr>
              <p:cNvPr id="81" name="Rectangle 80"/>
              <p:cNvSpPr/>
              <p:nvPr/>
            </p:nvSpPr>
            <p:spPr bwMode="auto">
              <a:xfrm>
                <a:off x="3764904" y="4814317"/>
                <a:ext cx="1232544" cy="78285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Appliances</a:t>
                </a:r>
                <a:endParaRPr lang="en-US" sz="800" dirty="0" smtClean="0">
                  <a:solidFill>
                    <a:schemeClr val="bg1"/>
                  </a:solidFill>
                  <a:ea typeface="Segoe UI" pitchFamily="34" charset="0"/>
                  <a:cs typeface="Segoe UI" pitchFamily="34" charset="0"/>
                </a:endParaRPr>
              </a:p>
            </p:txBody>
          </p:sp>
          <p:sp>
            <p:nvSpPr>
              <p:cNvPr id="92" name="Rectangle 91"/>
              <p:cNvSpPr/>
              <p:nvPr/>
            </p:nvSpPr>
            <p:spPr bwMode="auto">
              <a:xfrm>
                <a:off x="121493" y="753612"/>
                <a:ext cx="5608822" cy="2039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ON PREMISES</a:t>
                </a:r>
              </a:p>
            </p:txBody>
          </p:sp>
          <p:sp>
            <p:nvSpPr>
              <p:cNvPr id="95" name="Rectangle 94"/>
              <p:cNvSpPr/>
              <p:nvPr/>
            </p:nvSpPr>
            <p:spPr bwMode="auto">
              <a:xfrm>
                <a:off x="3747968" y="3846303"/>
                <a:ext cx="1716454" cy="828184"/>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Data Warehousing</a:t>
                </a:r>
              </a:p>
              <a:p>
                <a:pPr algn="ctr" defTabSz="932472" fontAlgn="base">
                  <a:lnSpc>
                    <a:spcPct val="90000"/>
                  </a:lnSpc>
                  <a:spcBef>
                    <a:spcPct val="0"/>
                  </a:spcBef>
                  <a:spcAft>
                    <a:spcPct val="0"/>
                  </a:spcAft>
                </a:pPr>
                <a:r>
                  <a:rPr lang="en-US" sz="900" i="1" dirty="0" smtClean="0">
                    <a:solidFill>
                      <a:schemeClr val="bg1"/>
                    </a:solidFill>
                    <a:ea typeface="Segoe UI" pitchFamily="34" charset="0"/>
                    <a:cs typeface="Segoe UI" pitchFamily="34" charset="0"/>
                  </a:rPr>
                  <a:t>Dimensional Modeling, Star, Snowflake, Polybase</a:t>
                </a:r>
              </a:p>
            </p:txBody>
          </p:sp>
          <p:pic>
            <p:nvPicPr>
              <p:cNvPr id="410" name="Picture 4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6899" y="1051365"/>
                <a:ext cx="1639326" cy="296210"/>
              </a:xfrm>
              <a:prstGeom prst="rect">
                <a:avLst/>
              </a:prstGeom>
            </p:spPr>
          </p:pic>
          <p:sp>
            <p:nvSpPr>
              <p:cNvPr id="418" name="Rectangle 417"/>
              <p:cNvSpPr/>
              <p:nvPr/>
            </p:nvSpPr>
            <p:spPr bwMode="auto">
              <a:xfrm>
                <a:off x="298217" y="4716462"/>
                <a:ext cx="1642425" cy="744236"/>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5" name="Isosceles Triangle 414"/>
              <p:cNvSpPr/>
              <p:nvPr/>
            </p:nvSpPr>
            <p:spPr bwMode="auto">
              <a:xfrm rot="10800000">
                <a:off x="4479755" y="4514720"/>
                <a:ext cx="378222" cy="381000"/>
              </a:xfrm>
              <a:prstGeom prst="triangle">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6" name="Isosceles Triangle 415"/>
              <p:cNvSpPr/>
              <p:nvPr/>
            </p:nvSpPr>
            <p:spPr bwMode="auto">
              <a:xfrm rot="5400000">
                <a:off x="1931173" y="4878657"/>
                <a:ext cx="287225" cy="304521"/>
              </a:xfrm>
              <a:prstGeom prst="triangle">
                <a:avLst>
                  <a:gd name="adj" fmla="val 43368"/>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7" name="TextBox 416"/>
              <p:cNvSpPr txBox="1"/>
              <p:nvPr/>
            </p:nvSpPr>
            <p:spPr>
              <a:xfrm>
                <a:off x="310025" y="4937670"/>
                <a:ext cx="1520246" cy="290849"/>
              </a:xfrm>
              <a:prstGeom prst="rect">
                <a:avLst/>
              </a:prstGeom>
              <a:noFill/>
            </p:spPr>
            <p:txBody>
              <a:bodyPr wrap="square" lIns="91440" tIns="0" rIns="0" bIns="0" rtlCol="0">
                <a:spAutoFit/>
              </a:bodyPr>
              <a:lstStyle/>
              <a:p>
                <a:pPr algn="r">
                  <a:lnSpc>
                    <a:spcPct val="90000"/>
                  </a:lnSpc>
                  <a:spcAft>
                    <a:spcPts val="600"/>
                  </a:spcAft>
                </a:pPr>
                <a:r>
                  <a:rPr lang="en-US" sz="1050" dirty="0" smtClean="0">
                    <a:solidFill>
                      <a:schemeClr val="bg1"/>
                    </a:solidFill>
                  </a:rPr>
                  <a:t>Physical / Virtual Deployment</a:t>
                </a:r>
              </a:p>
            </p:txBody>
          </p:sp>
          <p:sp>
            <p:nvSpPr>
              <p:cNvPr id="419" name="Rectangle 418"/>
              <p:cNvSpPr/>
              <p:nvPr/>
            </p:nvSpPr>
            <p:spPr bwMode="auto">
              <a:xfrm>
                <a:off x="287006" y="4067044"/>
                <a:ext cx="1704102" cy="685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0" name="Rectangle 419"/>
              <p:cNvSpPr/>
              <p:nvPr/>
            </p:nvSpPr>
            <p:spPr bwMode="auto">
              <a:xfrm>
                <a:off x="404105" y="2142451"/>
                <a:ext cx="3158403" cy="143981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smtClean="0">
                  <a:solidFill>
                    <a:schemeClr val="bg1"/>
                  </a:solidFill>
                  <a:ea typeface="Segoe UI" pitchFamily="34" charset="0"/>
                  <a:cs typeface="Segoe UI" pitchFamily="34" charset="0"/>
                </a:endParaRPr>
              </a:p>
            </p:txBody>
          </p:sp>
          <p:pic>
            <p:nvPicPr>
              <p:cNvPr id="58" name="Picture 9" descr="\\MAGNUM\Projects\Microsoft\Cloud Power FY12\Design\Icons\PNGs\Optimized.png"/>
              <p:cNvPicPr>
                <a:picLocks noChangeAspect="1" noChangeArrowheads="1"/>
              </p:cNvPicPr>
              <p:nvPr/>
            </p:nvPicPr>
            <p:blipFill>
              <a:blip r:embed="rId20" cstate="print">
                <a:biLevel thresh="25000"/>
              </a:blip>
              <a:stretch>
                <a:fillRect/>
              </a:stretch>
            </p:blipFill>
            <p:spPr bwMode="auto">
              <a:xfrm>
                <a:off x="212845" y="4791603"/>
                <a:ext cx="776044" cy="598852"/>
              </a:xfrm>
              <a:prstGeom prst="rect">
                <a:avLst/>
              </a:prstGeom>
              <a:noFill/>
            </p:spPr>
          </p:pic>
          <p:sp>
            <p:nvSpPr>
              <p:cNvPr id="76" name="Rectangle 75"/>
              <p:cNvSpPr/>
              <p:nvPr/>
            </p:nvSpPr>
            <p:spPr bwMode="auto">
              <a:xfrm>
                <a:off x="470190" y="2199539"/>
                <a:ext cx="1471021"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Relational, XML, JSON, Spatial, FullText, Binary, Image,  FileTable, Filestream</a:t>
                </a:r>
              </a:p>
            </p:txBody>
          </p:sp>
          <p:sp>
            <p:nvSpPr>
              <p:cNvPr id="316" name="Rectangle 315"/>
              <p:cNvSpPr/>
              <p:nvPr/>
            </p:nvSpPr>
            <p:spPr bwMode="auto">
              <a:xfrm>
                <a:off x="1236484" y="2994431"/>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Columnstore</a:t>
                </a:r>
              </a:p>
            </p:txBody>
          </p:sp>
          <p:sp>
            <p:nvSpPr>
              <p:cNvPr id="318" name="Rectangle 317"/>
              <p:cNvSpPr/>
              <p:nvPr/>
            </p:nvSpPr>
            <p:spPr bwMode="auto">
              <a:xfrm>
                <a:off x="1241203" y="3143878"/>
                <a:ext cx="713046" cy="1189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Row Store</a:t>
                </a:r>
              </a:p>
            </p:txBody>
          </p:sp>
          <p:sp>
            <p:nvSpPr>
              <p:cNvPr id="319" name="Rectangle 318"/>
              <p:cNvSpPr/>
              <p:nvPr/>
            </p:nvSpPr>
            <p:spPr bwMode="auto">
              <a:xfrm>
                <a:off x="470190" y="2792854"/>
                <a:ext cx="1477877" cy="15039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In-Memory</a:t>
                </a:r>
              </a:p>
            </p:txBody>
          </p:sp>
          <p:sp>
            <p:nvSpPr>
              <p:cNvPr id="436" name="Freeform 9"/>
              <p:cNvSpPr>
                <a:spLocks noEditPoints="1"/>
              </p:cNvSpPr>
              <p:nvPr/>
            </p:nvSpPr>
            <p:spPr bwMode="auto">
              <a:xfrm>
                <a:off x="3582876" y="5295615"/>
                <a:ext cx="209895" cy="28382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438" name="Rectangle 437"/>
              <p:cNvSpPr/>
              <p:nvPr/>
            </p:nvSpPr>
            <p:spPr bwMode="auto">
              <a:xfrm>
                <a:off x="3992389" y="5138353"/>
                <a:ext cx="997187" cy="39038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a:t>
                </a:r>
                <a:r>
                  <a:rPr lang="en-US" sz="1000" b="1" dirty="0" smtClean="0">
                    <a:solidFill>
                      <a:schemeClr val="bg1"/>
                    </a:solidFill>
                    <a:ea typeface="Segoe UI" pitchFamily="34" charset="0"/>
                    <a:cs typeface="Segoe UI" pitchFamily="34" charset="0"/>
                  </a:rPr>
                  <a:t>APS  </a:t>
                </a:r>
                <a:r>
                  <a:rPr lang="en-US" sz="800" dirty="0" smtClean="0">
                    <a:solidFill>
                      <a:schemeClr val="bg1"/>
                    </a:solidFill>
                    <a:ea typeface="Segoe UI" pitchFamily="34" charset="0"/>
                    <a:cs typeface="Segoe UI" pitchFamily="34" charset="0"/>
                  </a:rPr>
                  <a:t/>
                </a:r>
                <a:br>
                  <a:rPr lang="en-US" sz="800" dirty="0" smtClean="0">
                    <a:solidFill>
                      <a:schemeClr val="bg1"/>
                    </a:solidFill>
                    <a:ea typeface="Segoe UI" pitchFamily="34" charset="0"/>
                    <a:cs typeface="Segoe UI" pitchFamily="34" charset="0"/>
                  </a:rPr>
                </a:br>
                <a:r>
                  <a:rPr lang="en-US" sz="700" i="1" dirty="0" smtClean="0">
                    <a:solidFill>
                      <a:schemeClr val="bg1"/>
                    </a:solidFill>
                    <a:ea typeface="Segoe UI" pitchFamily="34" charset="0"/>
                    <a:cs typeface="Segoe UI" pitchFamily="34" charset="0"/>
                  </a:rPr>
                  <a:t>Massively Parallel Processing</a:t>
                </a:r>
                <a:endParaRPr lang="en-US" sz="800" i="1" dirty="0" smtClean="0">
                  <a:solidFill>
                    <a:schemeClr val="bg1"/>
                  </a:solidFill>
                  <a:ea typeface="Segoe UI" pitchFamily="34" charset="0"/>
                  <a:cs typeface="Segoe UI" pitchFamily="34" charset="0"/>
                </a:endParaRPr>
              </a:p>
            </p:txBody>
          </p:sp>
          <p:sp>
            <p:nvSpPr>
              <p:cNvPr id="437" name="Freeform 9"/>
              <p:cNvSpPr>
                <a:spLocks noEditPoints="1"/>
              </p:cNvSpPr>
              <p:nvPr/>
            </p:nvSpPr>
            <p:spPr bwMode="auto">
              <a:xfrm>
                <a:off x="3807661" y="5178081"/>
                <a:ext cx="234404" cy="411868"/>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439" name="Rectangle 438"/>
              <p:cNvSpPr/>
              <p:nvPr/>
            </p:nvSpPr>
            <p:spPr bwMode="auto">
              <a:xfrm>
                <a:off x="485074" y="3303851"/>
                <a:ext cx="708492" cy="10031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StretchDB</a:t>
                </a:r>
              </a:p>
            </p:txBody>
          </p:sp>
          <p:sp>
            <p:nvSpPr>
              <p:cNvPr id="443" name="Rectangle 442"/>
              <p:cNvSpPr/>
              <p:nvPr/>
            </p:nvSpPr>
            <p:spPr bwMode="auto">
              <a:xfrm>
                <a:off x="2152329" y="4509846"/>
                <a:ext cx="578171" cy="1314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 Log Shipping</a:t>
                </a:r>
              </a:p>
            </p:txBody>
          </p:sp>
          <p:sp>
            <p:nvSpPr>
              <p:cNvPr id="444" name="Rectangle 443"/>
              <p:cNvSpPr/>
              <p:nvPr/>
            </p:nvSpPr>
            <p:spPr bwMode="auto">
              <a:xfrm>
                <a:off x="2744639" y="4085098"/>
                <a:ext cx="833586" cy="56728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Always On</a:t>
                </a:r>
              </a:p>
            </p:txBody>
          </p:sp>
          <p:sp>
            <p:nvSpPr>
              <p:cNvPr id="445" name="Rectangle 444"/>
              <p:cNvSpPr/>
              <p:nvPr/>
            </p:nvSpPr>
            <p:spPr bwMode="auto">
              <a:xfrm>
                <a:off x="2152297" y="4346999"/>
                <a:ext cx="578172" cy="1187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Replication</a:t>
                </a:r>
              </a:p>
            </p:txBody>
          </p:sp>
          <p:sp>
            <p:nvSpPr>
              <p:cNvPr id="446" name="Freeform 445"/>
              <p:cNvSpPr>
                <a:spLocks noEditPoints="1"/>
              </p:cNvSpPr>
              <p:nvPr/>
            </p:nvSpPr>
            <p:spPr bwMode="auto">
              <a:xfrm>
                <a:off x="3217785" y="4346044"/>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447" name="Freeform 446"/>
              <p:cNvSpPr>
                <a:spLocks noEditPoints="1"/>
              </p:cNvSpPr>
              <p:nvPr/>
            </p:nvSpPr>
            <p:spPr bwMode="auto">
              <a:xfrm>
                <a:off x="3390927" y="4341176"/>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452" name="Right Bracket 451"/>
              <p:cNvSpPr/>
              <p:nvPr/>
            </p:nvSpPr>
            <p:spPr>
              <a:xfrm rot="16200000">
                <a:off x="3341145" y="4227424"/>
                <a:ext cx="45719" cy="147546"/>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Rectangle 487"/>
              <p:cNvSpPr/>
              <p:nvPr/>
            </p:nvSpPr>
            <p:spPr bwMode="auto">
              <a:xfrm>
                <a:off x="3653429" y="4946374"/>
                <a:ext cx="198021" cy="4571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32758" y="4520086"/>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Integration Services</a:t>
                </a:r>
              </a:p>
            </p:txBody>
          </p:sp>
          <p:sp>
            <p:nvSpPr>
              <p:cNvPr id="65" name="Rectangle 64"/>
              <p:cNvSpPr/>
              <p:nvPr/>
            </p:nvSpPr>
            <p:spPr bwMode="auto">
              <a:xfrm>
                <a:off x="332289" y="4195729"/>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Data Quality Services</a:t>
                </a:r>
              </a:p>
            </p:txBody>
          </p:sp>
          <p:sp>
            <p:nvSpPr>
              <p:cNvPr id="66" name="Rectangle 65"/>
              <p:cNvSpPr/>
              <p:nvPr/>
            </p:nvSpPr>
            <p:spPr bwMode="auto">
              <a:xfrm>
                <a:off x="333922" y="4358004"/>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Master Data Services</a:t>
                </a:r>
              </a:p>
            </p:txBody>
          </p:sp>
          <p:sp>
            <p:nvSpPr>
              <p:cNvPr id="67" name="Rectangle 66"/>
              <p:cNvSpPr/>
              <p:nvPr/>
            </p:nvSpPr>
            <p:spPr bwMode="auto">
              <a:xfrm>
                <a:off x="332290" y="3851219"/>
                <a:ext cx="1739892" cy="332968"/>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gradFill>
                      <a:gsLst>
                        <a:gs pos="0">
                          <a:srgbClr val="FFFFFF"/>
                        </a:gs>
                        <a:gs pos="100000">
                          <a:srgbClr val="FFFFFF"/>
                        </a:gs>
                      </a:gsLst>
                      <a:lin ang="5400000" scaled="0"/>
                    </a:gradFill>
                    <a:ea typeface="Segoe UI" pitchFamily="34" charset="0"/>
                    <a:cs typeface="Segoe UI" pitchFamily="34" charset="0"/>
                  </a:rPr>
                  <a:t>   Information Management </a:t>
                </a:r>
                <a:br>
                  <a:rPr lang="en-US" sz="1050" dirty="0" smtClean="0">
                    <a:gradFill>
                      <a:gsLst>
                        <a:gs pos="0">
                          <a:srgbClr val="FFFFFF"/>
                        </a:gs>
                        <a:gs pos="100000">
                          <a:srgbClr val="FFFFFF"/>
                        </a:gs>
                      </a:gsLst>
                      <a:lin ang="5400000" scaled="0"/>
                    </a:gradFill>
                    <a:ea typeface="Segoe UI" pitchFamily="34" charset="0"/>
                    <a:cs typeface="Segoe UI" pitchFamily="34" charset="0"/>
                  </a:rPr>
                </a:br>
                <a:r>
                  <a:rPr lang="en-US" sz="1050" dirty="0" smtClean="0">
                    <a:gradFill>
                      <a:gsLst>
                        <a:gs pos="0">
                          <a:srgbClr val="FFFFFF"/>
                        </a:gs>
                        <a:gs pos="100000">
                          <a:srgbClr val="FFFFFF"/>
                        </a:gs>
                      </a:gsLst>
                      <a:lin ang="5400000" scaled="0"/>
                    </a:gradFill>
                    <a:ea typeface="Segoe UI" pitchFamily="34" charset="0"/>
                    <a:cs typeface="Segoe UI" pitchFamily="34" charset="0"/>
                  </a:rPr>
                  <a:t>&amp; Data Orchestration</a:t>
                </a:r>
              </a:p>
            </p:txBody>
          </p:sp>
          <p:sp>
            <p:nvSpPr>
              <p:cNvPr id="505" name="Rectangle 504"/>
              <p:cNvSpPr/>
              <p:nvPr/>
            </p:nvSpPr>
            <p:spPr bwMode="auto">
              <a:xfrm>
                <a:off x="485073" y="2985531"/>
                <a:ext cx="715912" cy="11121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Buffer Pool Ext.</a:t>
                </a:r>
              </a:p>
            </p:txBody>
          </p:sp>
          <p:sp>
            <p:nvSpPr>
              <p:cNvPr id="506" name="Rectangle 505"/>
              <p:cNvSpPr/>
              <p:nvPr/>
            </p:nvSpPr>
            <p:spPr bwMode="auto">
              <a:xfrm>
                <a:off x="485073" y="3139894"/>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Query Store</a:t>
                </a:r>
              </a:p>
            </p:txBody>
          </p:sp>
          <p:sp>
            <p:nvSpPr>
              <p:cNvPr id="507" name="Rectangle 506"/>
              <p:cNvSpPr/>
              <p:nvPr/>
            </p:nvSpPr>
            <p:spPr bwMode="auto">
              <a:xfrm>
                <a:off x="1239575" y="3294395"/>
                <a:ext cx="708492" cy="22745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Resource Governor</a:t>
                </a:r>
              </a:p>
            </p:txBody>
          </p:sp>
          <p:sp>
            <p:nvSpPr>
              <p:cNvPr id="508" name="Rectangle 507"/>
              <p:cNvSpPr/>
              <p:nvPr/>
            </p:nvSpPr>
            <p:spPr bwMode="auto">
              <a:xfrm>
                <a:off x="1994619" y="2190518"/>
                <a:ext cx="1519488"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Row level security, Transparent Data Encryption, Always Encrypted, Data Masking, Auditing, Compliance</a:t>
                </a:r>
              </a:p>
            </p:txBody>
          </p:sp>
          <p:sp>
            <p:nvSpPr>
              <p:cNvPr id="509" name="Rectangle 508"/>
              <p:cNvSpPr/>
              <p:nvPr/>
            </p:nvSpPr>
            <p:spPr bwMode="auto">
              <a:xfrm>
                <a:off x="1994359" y="2788799"/>
                <a:ext cx="1523537" cy="47406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SQL Agent, Database Mail, Linked Servers, Managed Backup, Backup to Azure</a:t>
                </a:r>
              </a:p>
            </p:txBody>
          </p:sp>
          <p:sp>
            <p:nvSpPr>
              <p:cNvPr id="510" name="Rectangle 509"/>
              <p:cNvSpPr/>
              <p:nvPr/>
            </p:nvSpPr>
            <p:spPr bwMode="auto">
              <a:xfrm flipH="1">
                <a:off x="2842838" y="3619250"/>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1" name="Rectangle 510"/>
              <p:cNvSpPr/>
              <p:nvPr/>
            </p:nvSpPr>
            <p:spPr bwMode="auto">
              <a:xfrm flipH="1">
                <a:off x="1195356" y="3580365"/>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4" name="Rectangle 513"/>
              <p:cNvSpPr/>
              <p:nvPr/>
            </p:nvSpPr>
            <p:spPr bwMode="auto">
              <a:xfrm flipV="1">
                <a:off x="4632066" y="2535931"/>
                <a:ext cx="78820" cy="136664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3742552" y="2074275"/>
                <a:ext cx="1721540" cy="586143"/>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Analysis Services</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Tabular, Multi-Dimensional</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PowerPivot, Data Mining, KPI, BISM</a:t>
                </a:r>
              </a:p>
            </p:txBody>
          </p:sp>
          <p:sp>
            <p:nvSpPr>
              <p:cNvPr id="62" name="Rectangle 61"/>
              <p:cNvSpPr/>
              <p:nvPr/>
            </p:nvSpPr>
            <p:spPr bwMode="auto">
              <a:xfrm>
                <a:off x="3742739" y="2685937"/>
                <a:ext cx="1718099" cy="46494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Reporting Services</a:t>
                </a:r>
                <a:br>
                  <a:rPr lang="en-US" sz="105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Native, SharePoint Integrated</a:t>
                </a:r>
                <a:endParaRPr lang="en-US" sz="1050" dirty="0" smtClean="0">
                  <a:solidFill>
                    <a:schemeClr val="bg1"/>
                  </a:solidFill>
                  <a:ea typeface="Segoe UI" pitchFamily="34" charset="0"/>
                  <a:cs typeface="Segoe UI" pitchFamily="34" charset="0"/>
                </a:endParaRPr>
              </a:p>
            </p:txBody>
          </p:sp>
          <p:sp>
            <p:nvSpPr>
              <p:cNvPr id="63" name="Rectangle 62"/>
              <p:cNvSpPr/>
              <p:nvPr/>
            </p:nvSpPr>
            <p:spPr bwMode="auto">
              <a:xfrm>
                <a:off x="3735543" y="3171469"/>
                <a:ext cx="1740274" cy="36760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 Services</a:t>
                </a:r>
              </a:p>
            </p:txBody>
          </p:sp>
          <p:sp>
            <p:nvSpPr>
              <p:cNvPr id="232" name="Freeform 9"/>
              <p:cNvSpPr>
                <a:spLocks noEditPoints="1"/>
              </p:cNvSpPr>
              <p:nvPr/>
            </p:nvSpPr>
            <p:spPr bwMode="auto">
              <a:xfrm>
                <a:off x="2795965" y="4262457"/>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233" name="Freeform 9"/>
              <p:cNvSpPr>
                <a:spLocks noEditPoints="1"/>
              </p:cNvSpPr>
              <p:nvPr/>
            </p:nvSpPr>
            <p:spPr bwMode="auto">
              <a:xfrm>
                <a:off x="3032694" y="4260022"/>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234" name="Freeform 233"/>
              <p:cNvSpPr>
                <a:spLocks noEditPoints="1"/>
              </p:cNvSpPr>
              <p:nvPr/>
            </p:nvSpPr>
            <p:spPr bwMode="auto">
              <a:xfrm>
                <a:off x="2911678" y="4375757"/>
                <a:ext cx="85074" cy="107154"/>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35" name="Rectangle 234"/>
              <p:cNvSpPr/>
              <p:nvPr/>
            </p:nvSpPr>
            <p:spPr bwMode="auto">
              <a:xfrm>
                <a:off x="2815545" y="4534423"/>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FCI</a:t>
                </a:r>
              </a:p>
            </p:txBody>
          </p:sp>
          <p:sp>
            <p:nvSpPr>
              <p:cNvPr id="236" name="Rectangle 235"/>
              <p:cNvSpPr/>
              <p:nvPr/>
            </p:nvSpPr>
            <p:spPr bwMode="auto">
              <a:xfrm>
                <a:off x="3240419" y="4539912"/>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AG</a:t>
                </a:r>
              </a:p>
            </p:txBody>
          </p:sp>
        </p:grpSp>
        <p:sp>
          <p:nvSpPr>
            <p:cNvPr id="23" name="Rectangle 22"/>
            <p:cNvSpPr/>
            <p:nvPr/>
          </p:nvSpPr>
          <p:spPr bwMode="auto">
            <a:xfrm>
              <a:off x="5076569" y="4801066"/>
              <a:ext cx="532593" cy="796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54" name="Picture 25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190019" y="5163933"/>
              <a:ext cx="329741" cy="329741"/>
            </a:xfrm>
            <a:prstGeom prst="rect">
              <a:avLst/>
            </a:prstGeom>
          </p:spPr>
        </p:pic>
        <p:sp>
          <p:nvSpPr>
            <p:cNvPr id="255" name="TextBox 254"/>
            <p:cNvSpPr txBox="1"/>
            <p:nvPr/>
          </p:nvSpPr>
          <p:spPr>
            <a:xfrm>
              <a:off x="4755937" y="5063451"/>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sp>
          <p:nvSpPr>
            <p:cNvPr id="256" name="TextBox 255"/>
            <p:cNvSpPr txBox="1"/>
            <p:nvPr/>
          </p:nvSpPr>
          <p:spPr>
            <a:xfrm rot="5400000">
              <a:off x="5314455" y="4778470"/>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grpSp>
      <p:sp>
        <p:nvSpPr>
          <p:cNvPr id="258" name="Isosceles Triangle 257"/>
          <p:cNvSpPr/>
          <p:nvPr/>
        </p:nvSpPr>
        <p:spPr bwMode="auto">
          <a:xfrm>
            <a:off x="545111" y="5677757"/>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3" name="Group 262"/>
          <p:cNvGrpSpPr/>
          <p:nvPr/>
        </p:nvGrpSpPr>
        <p:grpSpPr>
          <a:xfrm>
            <a:off x="2392413" y="982662"/>
            <a:ext cx="5654526" cy="3478589"/>
            <a:chOff x="2392413" y="982662"/>
            <a:chExt cx="5654526" cy="3478589"/>
          </a:xfrm>
        </p:grpSpPr>
        <p:grpSp>
          <p:nvGrpSpPr>
            <p:cNvPr id="264" name="Group 263"/>
            <p:cNvGrpSpPr/>
            <p:nvPr/>
          </p:nvGrpSpPr>
          <p:grpSpPr>
            <a:xfrm>
              <a:off x="2392413" y="982662"/>
              <a:ext cx="5654526" cy="3478589"/>
              <a:chOff x="2392413" y="982662"/>
              <a:chExt cx="5654526" cy="3478589"/>
            </a:xfrm>
          </p:grpSpPr>
          <p:sp>
            <p:nvSpPr>
              <p:cNvPr id="266" name="L-Shape 265"/>
              <p:cNvSpPr/>
              <p:nvPr/>
            </p:nvSpPr>
            <p:spPr bwMode="auto">
              <a:xfrm rot="16200000">
                <a:off x="1963976" y="2695761"/>
                <a:ext cx="3436000" cy="94980"/>
              </a:xfrm>
              <a:prstGeom prst="corner">
                <a:avLst>
                  <a:gd name="adj1" fmla="val 21640"/>
                  <a:gd name="adj2" fmla="val 13805"/>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7" name="L-Shape 266"/>
              <p:cNvSpPr/>
              <p:nvPr/>
            </p:nvSpPr>
            <p:spPr bwMode="auto">
              <a:xfrm flipV="1">
                <a:off x="2392413" y="3756784"/>
                <a:ext cx="3284263" cy="358854"/>
              </a:xfrm>
              <a:prstGeom prst="corner">
                <a:avLst>
                  <a:gd name="adj1" fmla="val 9032"/>
                  <a:gd name="adj2" fmla="val 9032"/>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flipH="1">
                <a:off x="5675831" y="1108617"/>
                <a:ext cx="45719" cy="268076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9" name="L-Shape 268"/>
              <p:cNvSpPr/>
              <p:nvPr/>
            </p:nvSpPr>
            <p:spPr bwMode="auto">
              <a:xfrm flipH="1">
                <a:off x="3729463" y="982662"/>
                <a:ext cx="3047651" cy="65659"/>
              </a:xfrm>
              <a:prstGeom prst="corner">
                <a:avLst>
                  <a:gd name="adj1" fmla="val 34862"/>
                  <a:gd name="adj2" fmla="val 240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0" name="L-Shape 269"/>
              <p:cNvSpPr/>
              <p:nvPr/>
            </p:nvSpPr>
            <p:spPr bwMode="auto">
              <a:xfrm flipH="1">
                <a:off x="5675831" y="1062158"/>
                <a:ext cx="2371108" cy="48392"/>
              </a:xfrm>
              <a:prstGeom prst="corner">
                <a:avLst>
                  <a:gd name="adj1" fmla="val 34862"/>
                  <a:gd name="adj2" fmla="val 240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1" name="TextBox 270"/>
              <p:cNvSpPr txBox="1"/>
              <p:nvPr/>
            </p:nvSpPr>
            <p:spPr>
              <a:xfrm rot="16200000">
                <a:off x="5098560" y="2382079"/>
                <a:ext cx="1172116" cy="96950"/>
              </a:xfrm>
              <a:prstGeom prst="rect">
                <a:avLst/>
              </a:prstGeom>
              <a:solidFill>
                <a:schemeClr val="bg1"/>
              </a:solidFill>
            </p:spPr>
            <p:txBody>
              <a:bodyPr wrap="none" lIns="91440" tIns="0" rIns="91440" bIns="0" rtlCol="0">
                <a:spAutoFit/>
              </a:bodyPr>
              <a:lstStyle/>
              <a:p>
                <a:pPr>
                  <a:lnSpc>
                    <a:spcPct val="90000"/>
                  </a:lnSpc>
                  <a:spcAft>
                    <a:spcPts val="600"/>
                  </a:spcAft>
                </a:pPr>
                <a:r>
                  <a:rPr lang="en-US" sz="700" dirty="0" smtClean="0">
                    <a:gradFill>
                      <a:gsLst>
                        <a:gs pos="2917">
                          <a:schemeClr val="tx1"/>
                        </a:gs>
                        <a:gs pos="30000">
                          <a:schemeClr val="tx1"/>
                        </a:gs>
                      </a:gsLst>
                      <a:lin ang="5400000" scaled="0"/>
                    </a:gradFill>
                  </a:rPr>
                  <a:t>Transactional Replication</a:t>
                </a:r>
              </a:p>
            </p:txBody>
          </p:sp>
        </p:grpSp>
        <p:sp>
          <p:nvSpPr>
            <p:cNvPr id="265" name="TextBox 264"/>
            <p:cNvSpPr txBox="1"/>
            <p:nvPr/>
          </p:nvSpPr>
          <p:spPr>
            <a:xfrm>
              <a:off x="4192090" y="1002859"/>
              <a:ext cx="880369" cy="96950"/>
            </a:xfrm>
            <a:prstGeom prst="rect">
              <a:avLst/>
            </a:prstGeom>
            <a:solidFill>
              <a:schemeClr val="bg1"/>
            </a:solidFill>
          </p:spPr>
          <p:txBody>
            <a:bodyPr wrap="none" lIns="91440" tIns="0" rIns="91440" bIns="0" rtlCol="0">
              <a:spAutoFit/>
            </a:bodyPr>
            <a:lstStyle/>
            <a:p>
              <a:pPr>
                <a:lnSpc>
                  <a:spcPct val="90000"/>
                </a:lnSpc>
                <a:spcAft>
                  <a:spcPts val="600"/>
                </a:spcAft>
              </a:pPr>
              <a:r>
                <a:rPr lang="en-US" sz="700" dirty="0" smtClean="0">
                  <a:gradFill>
                    <a:gsLst>
                      <a:gs pos="2917">
                        <a:schemeClr val="tx1"/>
                      </a:gs>
                      <a:gs pos="30000">
                        <a:schemeClr val="tx1"/>
                      </a:gs>
                    </a:gsLst>
                    <a:lin ang="5400000" scaled="0"/>
                  </a:gradFill>
                </a:rPr>
                <a:t>AG -Async replica</a:t>
              </a:r>
            </a:p>
          </p:txBody>
        </p:sp>
      </p:grpSp>
      <p:sp>
        <p:nvSpPr>
          <p:cNvPr id="10" name="Rectangle 9"/>
          <p:cNvSpPr/>
          <p:nvPr/>
        </p:nvSpPr>
        <p:spPr bwMode="auto">
          <a:xfrm>
            <a:off x="5721549" y="245882"/>
            <a:ext cx="152379" cy="27958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9483879" y="287305"/>
            <a:ext cx="152379" cy="27958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190201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 grpId="0" animBg="1"/>
      <p:bldP spid="251" grpId="0" animBg="1"/>
      <p:bldP spid="258" grpId="0" animBg="1"/>
      <p:bldP spid="10" grpId="0" animBg="1"/>
      <p:bldP spid="272" grpId="0" animBg="1"/>
    </p:bld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59" name="Rectangle 258"/>
          <p:cNvSpPr/>
          <p:nvPr/>
        </p:nvSpPr>
        <p:spPr bwMode="auto">
          <a:xfrm>
            <a:off x="142578" y="85926"/>
            <a:ext cx="5614152" cy="58949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MICROSOFT DATA PLATFORM</a:t>
            </a:r>
          </a:p>
        </p:txBody>
      </p:sp>
      <p:grpSp>
        <p:nvGrpSpPr>
          <p:cNvPr id="6" name="Group 5"/>
          <p:cNvGrpSpPr/>
          <p:nvPr/>
        </p:nvGrpSpPr>
        <p:grpSpPr>
          <a:xfrm>
            <a:off x="5801997" y="53706"/>
            <a:ext cx="3717679" cy="6872420"/>
            <a:chOff x="5801997" y="60934"/>
            <a:chExt cx="3717679" cy="6872420"/>
          </a:xfrm>
        </p:grpSpPr>
        <p:grpSp>
          <p:nvGrpSpPr>
            <p:cNvPr id="5" name="Group 4"/>
            <p:cNvGrpSpPr/>
            <p:nvPr/>
          </p:nvGrpSpPr>
          <p:grpSpPr>
            <a:xfrm>
              <a:off x="5801997" y="60934"/>
              <a:ext cx="3717679" cy="6872420"/>
              <a:chOff x="5801997" y="60934"/>
              <a:chExt cx="3717679" cy="6872420"/>
            </a:xfrm>
          </p:grpSpPr>
          <p:sp>
            <p:nvSpPr>
              <p:cNvPr id="93" name="Rectangle 92"/>
              <p:cNvSpPr/>
              <p:nvPr/>
            </p:nvSpPr>
            <p:spPr bwMode="auto">
              <a:xfrm>
                <a:off x="5843654" y="60934"/>
                <a:ext cx="3664842" cy="687242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CLOUD</a:t>
                </a:r>
              </a:p>
            </p:txBody>
          </p:sp>
          <p:sp>
            <p:nvSpPr>
              <p:cNvPr id="2" name="L-Shape 1"/>
              <p:cNvSpPr/>
              <p:nvPr/>
            </p:nvSpPr>
            <p:spPr bwMode="auto">
              <a:xfrm>
                <a:off x="5905420" y="1284876"/>
                <a:ext cx="1986802" cy="1408420"/>
              </a:xfrm>
              <a:prstGeom prst="corner">
                <a:avLst>
                  <a:gd name="adj1" fmla="val 50000"/>
                  <a:gd name="adj2" fmla="val 75421"/>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p:cNvSpPr/>
              <p:nvPr/>
            </p:nvSpPr>
            <p:spPr bwMode="auto">
              <a:xfrm>
                <a:off x="7012264" y="1287462"/>
                <a:ext cx="867253" cy="65233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7" name="Rectangle 426"/>
              <p:cNvSpPr/>
              <p:nvPr/>
            </p:nvSpPr>
            <p:spPr bwMode="auto">
              <a:xfrm>
                <a:off x="7920534" y="1288385"/>
                <a:ext cx="1471772" cy="1416199"/>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5920211" y="3486333"/>
                <a:ext cx="2488154" cy="91356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01" name="Picture 20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94436" y="3574022"/>
                <a:ext cx="375108" cy="375108"/>
              </a:xfrm>
              <a:prstGeom prst="rect">
                <a:avLst/>
              </a:prstGeom>
            </p:spPr>
          </p:pic>
          <p:sp>
            <p:nvSpPr>
              <p:cNvPr id="245" name="Rectangle 244"/>
              <p:cNvSpPr/>
              <p:nvPr/>
            </p:nvSpPr>
            <p:spPr bwMode="auto">
              <a:xfrm>
                <a:off x="5917787" y="4461252"/>
                <a:ext cx="3473828" cy="73692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4" name="Rectangle 243"/>
              <p:cNvSpPr/>
              <p:nvPr/>
            </p:nvSpPr>
            <p:spPr bwMode="auto">
              <a:xfrm>
                <a:off x="5924482" y="2766677"/>
                <a:ext cx="3467823" cy="6656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3" name="Rectangle 242"/>
              <p:cNvSpPr/>
              <p:nvPr/>
            </p:nvSpPr>
            <p:spPr bwMode="auto">
              <a:xfrm>
                <a:off x="8454392" y="298821"/>
                <a:ext cx="929959" cy="934036"/>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5913437" y="297422"/>
                <a:ext cx="2505070" cy="95316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p:cNvSpPr txBox="1"/>
              <p:nvPr/>
            </p:nvSpPr>
            <p:spPr>
              <a:xfrm>
                <a:off x="6554835" y="4871908"/>
                <a:ext cx="885794"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Stream </a:t>
                </a:r>
                <a:br>
                  <a:rPr lang="en-US" sz="1050" dirty="0" smtClean="0">
                    <a:solidFill>
                      <a:schemeClr val="bg1"/>
                    </a:solidFill>
                  </a:rPr>
                </a:br>
                <a:r>
                  <a:rPr lang="en-US" sz="1050" dirty="0" smtClean="0">
                    <a:solidFill>
                      <a:schemeClr val="bg1"/>
                    </a:solidFill>
                  </a:rPr>
                  <a:t>Analytics</a:t>
                </a:r>
              </a:p>
            </p:txBody>
          </p:sp>
          <p:sp>
            <p:nvSpPr>
              <p:cNvPr id="37" name="TextBox 36"/>
              <p:cNvSpPr txBox="1"/>
              <p:nvPr/>
            </p:nvSpPr>
            <p:spPr>
              <a:xfrm>
                <a:off x="8053970" y="1818623"/>
                <a:ext cx="14657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a:t>
                </a:r>
                <a:r>
                  <a:rPr lang="en-US" sz="1050" dirty="0">
                    <a:solidFill>
                      <a:schemeClr val="bg1"/>
                    </a:solidFill>
                  </a:rPr>
                  <a:t>H</a:t>
                </a:r>
                <a:r>
                  <a:rPr lang="en-US" sz="1050" dirty="0" smtClean="0">
                    <a:solidFill>
                      <a:schemeClr val="bg1"/>
                    </a:solidFill>
                  </a:rPr>
                  <a:t>DInsight</a:t>
                </a:r>
              </a:p>
            </p:txBody>
          </p:sp>
          <p:sp>
            <p:nvSpPr>
              <p:cNvPr id="40" name="TextBox 39"/>
              <p:cNvSpPr txBox="1"/>
              <p:nvPr/>
            </p:nvSpPr>
            <p:spPr>
              <a:xfrm>
                <a:off x="5801997" y="3188819"/>
                <a:ext cx="1905000"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SQL Data Warehouse</a:t>
                </a:r>
              </a:p>
            </p:txBody>
          </p:sp>
          <p:sp>
            <p:nvSpPr>
              <p:cNvPr id="41" name="TextBox 40"/>
              <p:cNvSpPr txBox="1"/>
              <p:nvPr/>
            </p:nvSpPr>
            <p:spPr>
              <a:xfrm>
                <a:off x="5913437" y="4063488"/>
                <a:ext cx="1905000"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Data Factory</a:t>
                </a:r>
              </a:p>
            </p:txBody>
          </p:sp>
          <p:sp>
            <p:nvSpPr>
              <p:cNvPr id="42" name="TextBox 41"/>
              <p:cNvSpPr txBox="1"/>
              <p:nvPr/>
            </p:nvSpPr>
            <p:spPr>
              <a:xfrm>
                <a:off x="8616659" y="4945605"/>
                <a:ext cx="81184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ML</a:t>
                </a:r>
              </a:p>
            </p:txBody>
          </p:sp>
          <p:sp>
            <p:nvSpPr>
              <p:cNvPr id="43" name="TextBox 42"/>
              <p:cNvSpPr txBox="1"/>
              <p:nvPr/>
            </p:nvSpPr>
            <p:spPr>
              <a:xfrm>
                <a:off x="5873929" y="4956458"/>
                <a:ext cx="756107"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Event Hub</a:t>
                </a:r>
              </a:p>
            </p:txBody>
          </p:sp>
          <p:sp>
            <p:nvSpPr>
              <p:cNvPr id="44" name="TextBox 43"/>
              <p:cNvSpPr txBox="1"/>
              <p:nvPr/>
            </p:nvSpPr>
            <p:spPr>
              <a:xfrm>
                <a:off x="5913437" y="1786772"/>
                <a:ext cx="961729" cy="145424"/>
              </a:xfrm>
              <a:prstGeom prst="rect">
                <a:avLst/>
              </a:prstGeom>
              <a:noFill/>
            </p:spPr>
            <p:txBody>
              <a:bodyPr wrap="square" lIns="91440" tIns="0" rIns="0" bIns="0" rtlCol="0">
                <a:spAutoFit/>
              </a:bodyPr>
              <a:lstStyle/>
              <a:p>
                <a:pPr>
                  <a:lnSpc>
                    <a:spcPct val="90000"/>
                  </a:lnSpc>
                  <a:spcAft>
                    <a:spcPts val="600"/>
                  </a:spcAft>
                </a:pPr>
                <a:r>
                  <a:rPr lang="en-US" sz="1050" dirty="0" err="1" smtClean="0">
                    <a:solidFill>
                      <a:schemeClr val="bg1"/>
                    </a:solidFill>
                  </a:rPr>
                  <a:t>DocumentDB</a:t>
                </a:r>
                <a:endParaRPr lang="en-US" sz="1050" dirty="0" smtClean="0">
                  <a:solidFill>
                    <a:schemeClr val="bg1"/>
                  </a:solidFill>
                </a:endParaRPr>
              </a:p>
            </p:txBody>
          </p:sp>
          <p:sp>
            <p:nvSpPr>
              <p:cNvPr id="45" name="TextBox 44"/>
              <p:cNvSpPr txBox="1"/>
              <p:nvPr/>
            </p:nvSpPr>
            <p:spPr>
              <a:xfrm>
                <a:off x="5914516" y="2487388"/>
                <a:ext cx="163123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Table Storage</a:t>
                </a:r>
              </a:p>
            </p:txBody>
          </p:sp>
          <p:sp>
            <p:nvSpPr>
              <p:cNvPr id="46" name="TextBox 45"/>
              <p:cNvSpPr txBox="1"/>
              <p:nvPr/>
            </p:nvSpPr>
            <p:spPr>
              <a:xfrm>
                <a:off x="6933900" y="2478654"/>
                <a:ext cx="90811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Blob Storage</a:t>
                </a:r>
              </a:p>
            </p:txBody>
          </p:sp>
          <p:sp>
            <p:nvSpPr>
              <p:cNvPr id="47" name="TextBox 46"/>
              <p:cNvSpPr txBox="1"/>
              <p:nvPr/>
            </p:nvSpPr>
            <p:spPr>
              <a:xfrm>
                <a:off x="7598364" y="3182108"/>
                <a:ext cx="1445093" cy="145424"/>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 Store</a:t>
                </a:r>
              </a:p>
            </p:txBody>
          </p:sp>
          <p:pic>
            <p:nvPicPr>
              <p:cNvPr id="57" name="Picture 56"/>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421900" y="1305874"/>
                <a:ext cx="546544" cy="546544"/>
              </a:xfrm>
              <a:prstGeom prst="rect">
                <a:avLst/>
              </a:prstGeom>
            </p:spPr>
          </p:pic>
          <p:sp>
            <p:nvSpPr>
              <p:cNvPr id="108" name="Freeform 107"/>
              <p:cNvSpPr>
                <a:spLocks noEditPoints="1"/>
              </p:cNvSpPr>
              <p:nvPr/>
            </p:nvSpPr>
            <p:spPr bwMode="auto">
              <a:xfrm>
                <a:off x="6751657" y="4506329"/>
                <a:ext cx="481975" cy="350232"/>
              </a:xfrm>
              <a:custGeom>
                <a:avLst/>
                <a:gdLst>
                  <a:gd name="T0" fmla="*/ 50 w 476"/>
                  <a:gd name="T1" fmla="*/ 137 h 344"/>
                  <a:gd name="T2" fmla="*/ 74 w 476"/>
                  <a:gd name="T3" fmla="*/ 122 h 344"/>
                  <a:gd name="T4" fmla="*/ 149 w 476"/>
                  <a:gd name="T5" fmla="*/ 120 h 344"/>
                  <a:gd name="T6" fmla="*/ 346 w 476"/>
                  <a:gd name="T7" fmla="*/ 132 h 344"/>
                  <a:gd name="T8" fmla="*/ 322 w 476"/>
                  <a:gd name="T9" fmla="*/ 147 h 344"/>
                  <a:gd name="T10" fmla="*/ 168 w 476"/>
                  <a:gd name="T11" fmla="*/ 141 h 344"/>
                  <a:gd name="T12" fmla="*/ 195 w 476"/>
                  <a:gd name="T13" fmla="*/ 182 h 344"/>
                  <a:gd name="T14" fmla="*/ 299 w 476"/>
                  <a:gd name="T15" fmla="*/ 188 h 344"/>
                  <a:gd name="T16" fmla="*/ 320 w 476"/>
                  <a:gd name="T17" fmla="*/ 169 h 344"/>
                  <a:gd name="T18" fmla="*/ 177 w 476"/>
                  <a:gd name="T19" fmla="*/ 160 h 344"/>
                  <a:gd name="T20" fmla="*/ 52 w 476"/>
                  <a:gd name="T21" fmla="*/ 163 h 344"/>
                  <a:gd name="T22" fmla="*/ 29 w 476"/>
                  <a:gd name="T23" fmla="*/ 177 h 344"/>
                  <a:gd name="T24" fmla="*/ 195 w 476"/>
                  <a:gd name="T25" fmla="*/ 182 h 344"/>
                  <a:gd name="T26" fmla="*/ 238 w 476"/>
                  <a:gd name="T27" fmla="*/ 207 h 344"/>
                  <a:gd name="T28" fmla="*/ 294 w 476"/>
                  <a:gd name="T29" fmla="*/ 227 h 344"/>
                  <a:gd name="T30" fmla="*/ 238 w 476"/>
                  <a:gd name="T31" fmla="*/ 179 h 344"/>
                  <a:gd name="T32" fmla="*/ 116 w 476"/>
                  <a:gd name="T33" fmla="*/ 241 h 344"/>
                  <a:gd name="T34" fmla="*/ 9 w 476"/>
                  <a:gd name="T35" fmla="*/ 193 h 344"/>
                  <a:gd name="T36" fmla="*/ 116 w 476"/>
                  <a:gd name="T37" fmla="*/ 269 h 344"/>
                  <a:gd name="T38" fmla="*/ 473 w 476"/>
                  <a:gd name="T39" fmla="*/ 135 h 344"/>
                  <a:gd name="T40" fmla="*/ 443 w 476"/>
                  <a:gd name="T41" fmla="*/ 121 h 344"/>
                  <a:gd name="T42" fmla="*/ 435 w 476"/>
                  <a:gd name="T43" fmla="*/ 95 h 344"/>
                  <a:gd name="T44" fmla="*/ 447 w 476"/>
                  <a:gd name="T45" fmla="*/ 62 h 344"/>
                  <a:gd name="T46" fmla="*/ 404 w 476"/>
                  <a:gd name="T47" fmla="*/ 24 h 344"/>
                  <a:gd name="T48" fmla="*/ 370 w 476"/>
                  <a:gd name="T49" fmla="*/ 37 h 344"/>
                  <a:gd name="T50" fmla="*/ 348 w 476"/>
                  <a:gd name="T51" fmla="*/ 26 h 344"/>
                  <a:gd name="T52" fmla="*/ 334 w 476"/>
                  <a:gd name="T53" fmla="*/ 3 h 344"/>
                  <a:gd name="T54" fmla="*/ 276 w 476"/>
                  <a:gd name="T55" fmla="*/ 3 h 344"/>
                  <a:gd name="T56" fmla="*/ 263 w 476"/>
                  <a:gd name="T57" fmla="*/ 31 h 344"/>
                  <a:gd name="T58" fmla="*/ 237 w 476"/>
                  <a:gd name="T59" fmla="*/ 38 h 344"/>
                  <a:gd name="T60" fmla="*/ 204 w 476"/>
                  <a:gd name="T61" fmla="*/ 25 h 344"/>
                  <a:gd name="T62" fmla="*/ 166 w 476"/>
                  <a:gd name="T63" fmla="*/ 68 h 344"/>
                  <a:gd name="T64" fmla="*/ 238 w 476"/>
                  <a:gd name="T65" fmla="*/ 66 h 344"/>
                  <a:gd name="T66" fmla="*/ 378 w 476"/>
                  <a:gd name="T67" fmla="*/ 171 h 344"/>
                  <a:gd name="T68" fmla="*/ 291 w 476"/>
                  <a:gd name="T69" fmla="*/ 240 h 344"/>
                  <a:gd name="T70" fmla="*/ 265 w 476"/>
                  <a:gd name="T71" fmla="*/ 229 h 344"/>
                  <a:gd name="T72" fmla="*/ 261 w 476"/>
                  <a:gd name="T73" fmla="*/ 225 h 344"/>
                  <a:gd name="T74" fmla="*/ 215 w 476"/>
                  <a:gd name="T75" fmla="*/ 236 h 344"/>
                  <a:gd name="T76" fmla="*/ 204 w 476"/>
                  <a:gd name="T77" fmla="*/ 305 h 344"/>
                  <a:gd name="T78" fmla="*/ 235 w 476"/>
                  <a:gd name="T79" fmla="*/ 293 h 344"/>
                  <a:gd name="T80" fmla="*/ 263 w 476"/>
                  <a:gd name="T81" fmla="*/ 302 h 344"/>
                  <a:gd name="T82" fmla="*/ 276 w 476"/>
                  <a:gd name="T83" fmla="*/ 337 h 344"/>
                  <a:gd name="T84" fmla="*/ 334 w 476"/>
                  <a:gd name="T85" fmla="*/ 344 h 344"/>
                  <a:gd name="T86" fmla="*/ 348 w 476"/>
                  <a:gd name="T87" fmla="*/ 309 h 344"/>
                  <a:gd name="T88" fmla="*/ 373 w 476"/>
                  <a:gd name="T89" fmla="*/ 294 h 344"/>
                  <a:gd name="T90" fmla="*/ 404 w 476"/>
                  <a:gd name="T91" fmla="*/ 305 h 344"/>
                  <a:gd name="T92" fmla="*/ 447 w 476"/>
                  <a:gd name="T93" fmla="*/ 267 h 344"/>
                  <a:gd name="T94" fmla="*/ 435 w 476"/>
                  <a:gd name="T95" fmla="*/ 236 h 344"/>
                  <a:gd name="T96" fmla="*/ 444 w 476"/>
                  <a:gd name="T97" fmla="*/ 210 h 344"/>
                  <a:gd name="T98" fmla="*/ 473 w 476"/>
                  <a:gd name="T99" fmla="*/ 197 h 344"/>
                  <a:gd name="T100" fmla="*/ 476 w 476"/>
                  <a:gd name="T101" fmla="*/ 139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76" h="344">
                    <a:moveTo>
                      <a:pt x="116" y="169"/>
                    </a:moveTo>
                    <a:cubicBezTo>
                      <a:pt x="72" y="169"/>
                      <a:pt x="51" y="138"/>
                      <a:pt x="50" y="137"/>
                    </a:cubicBezTo>
                    <a:cubicBezTo>
                      <a:pt x="46" y="131"/>
                      <a:pt x="48" y="122"/>
                      <a:pt x="54" y="118"/>
                    </a:cubicBezTo>
                    <a:cubicBezTo>
                      <a:pt x="61" y="113"/>
                      <a:pt x="69" y="115"/>
                      <a:pt x="74" y="122"/>
                    </a:cubicBezTo>
                    <a:cubicBezTo>
                      <a:pt x="74" y="123"/>
                      <a:pt x="87" y="141"/>
                      <a:pt x="116" y="141"/>
                    </a:cubicBezTo>
                    <a:cubicBezTo>
                      <a:pt x="126" y="141"/>
                      <a:pt x="136" y="132"/>
                      <a:pt x="149" y="120"/>
                    </a:cubicBezTo>
                    <a:cubicBezTo>
                      <a:pt x="169" y="101"/>
                      <a:pt x="195" y="78"/>
                      <a:pt x="238" y="78"/>
                    </a:cubicBezTo>
                    <a:cubicBezTo>
                      <a:pt x="312" y="78"/>
                      <a:pt x="344" y="130"/>
                      <a:pt x="346" y="132"/>
                    </a:cubicBezTo>
                    <a:cubicBezTo>
                      <a:pt x="350" y="139"/>
                      <a:pt x="348" y="147"/>
                      <a:pt x="341" y="151"/>
                    </a:cubicBezTo>
                    <a:cubicBezTo>
                      <a:pt x="334" y="155"/>
                      <a:pt x="326" y="153"/>
                      <a:pt x="322" y="147"/>
                    </a:cubicBezTo>
                    <a:cubicBezTo>
                      <a:pt x="321" y="145"/>
                      <a:pt x="296" y="106"/>
                      <a:pt x="238" y="106"/>
                    </a:cubicBezTo>
                    <a:cubicBezTo>
                      <a:pt x="206" y="106"/>
                      <a:pt x="186" y="124"/>
                      <a:pt x="168" y="141"/>
                    </a:cubicBezTo>
                    <a:cubicBezTo>
                      <a:pt x="153" y="155"/>
                      <a:pt x="137" y="169"/>
                      <a:pt x="116" y="169"/>
                    </a:cubicBezTo>
                    <a:close/>
                    <a:moveTo>
                      <a:pt x="195" y="182"/>
                    </a:moveTo>
                    <a:cubicBezTo>
                      <a:pt x="211" y="169"/>
                      <a:pt x="224" y="158"/>
                      <a:pt x="238" y="158"/>
                    </a:cubicBezTo>
                    <a:cubicBezTo>
                      <a:pt x="272" y="158"/>
                      <a:pt x="299" y="187"/>
                      <a:pt x="299" y="188"/>
                    </a:cubicBezTo>
                    <a:cubicBezTo>
                      <a:pt x="304" y="193"/>
                      <a:pt x="313" y="194"/>
                      <a:pt x="319" y="189"/>
                    </a:cubicBezTo>
                    <a:cubicBezTo>
                      <a:pt x="324" y="184"/>
                      <a:pt x="325" y="175"/>
                      <a:pt x="320" y="169"/>
                    </a:cubicBezTo>
                    <a:cubicBezTo>
                      <a:pt x="319" y="168"/>
                      <a:pt x="285" y="130"/>
                      <a:pt x="238" y="130"/>
                    </a:cubicBezTo>
                    <a:cubicBezTo>
                      <a:pt x="214" y="130"/>
                      <a:pt x="195" y="145"/>
                      <a:pt x="177" y="160"/>
                    </a:cubicBezTo>
                    <a:cubicBezTo>
                      <a:pt x="158" y="176"/>
                      <a:pt x="140" y="191"/>
                      <a:pt x="116" y="191"/>
                    </a:cubicBezTo>
                    <a:cubicBezTo>
                      <a:pt x="71" y="191"/>
                      <a:pt x="53" y="164"/>
                      <a:pt x="52" y="163"/>
                    </a:cubicBezTo>
                    <a:cubicBezTo>
                      <a:pt x="48" y="156"/>
                      <a:pt x="40" y="154"/>
                      <a:pt x="33" y="158"/>
                    </a:cubicBezTo>
                    <a:cubicBezTo>
                      <a:pt x="27" y="162"/>
                      <a:pt x="25" y="171"/>
                      <a:pt x="29" y="177"/>
                    </a:cubicBezTo>
                    <a:cubicBezTo>
                      <a:pt x="30" y="179"/>
                      <a:pt x="54" y="219"/>
                      <a:pt x="116" y="219"/>
                    </a:cubicBezTo>
                    <a:cubicBezTo>
                      <a:pt x="150" y="219"/>
                      <a:pt x="174" y="199"/>
                      <a:pt x="195" y="182"/>
                    </a:cubicBezTo>
                    <a:close/>
                    <a:moveTo>
                      <a:pt x="207" y="227"/>
                    </a:moveTo>
                    <a:cubicBezTo>
                      <a:pt x="219" y="216"/>
                      <a:pt x="229" y="207"/>
                      <a:pt x="238" y="207"/>
                    </a:cubicBezTo>
                    <a:cubicBezTo>
                      <a:pt x="265" y="207"/>
                      <a:pt x="274" y="222"/>
                      <a:pt x="275" y="222"/>
                    </a:cubicBezTo>
                    <a:cubicBezTo>
                      <a:pt x="279" y="229"/>
                      <a:pt x="287" y="231"/>
                      <a:pt x="294" y="227"/>
                    </a:cubicBezTo>
                    <a:cubicBezTo>
                      <a:pt x="301" y="223"/>
                      <a:pt x="303" y="214"/>
                      <a:pt x="299" y="208"/>
                    </a:cubicBezTo>
                    <a:cubicBezTo>
                      <a:pt x="298" y="206"/>
                      <a:pt x="281" y="179"/>
                      <a:pt x="238" y="179"/>
                    </a:cubicBezTo>
                    <a:cubicBezTo>
                      <a:pt x="218" y="179"/>
                      <a:pt x="204" y="192"/>
                      <a:pt x="188" y="206"/>
                    </a:cubicBezTo>
                    <a:cubicBezTo>
                      <a:pt x="170" y="223"/>
                      <a:pt x="150" y="241"/>
                      <a:pt x="116" y="241"/>
                    </a:cubicBezTo>
                    <a:cubicBezTo>
                      <a:pt x="57" y="241"/>
                      <a:pt x="29" y="199"/>
                      <a:pt x="28" y="197"/>
                    </a:cubicBezTo>
                    <a:cubicBezTo>
                      <a:pt x="24" y="191"/>
                      <a:pt x="15" y="189"/>
                      <a:pt x="9" y="193"/>
                    </a:cubicBezTo>
                    <a:cubicBezTo>
                      <a:pt x="2" y="197"/>
                      <a:pt x="0" y="206"/>
                      <a:pt x="4" y="212"/>
                    </a:cubicBezTo>
                    <a:cubicBezTo>
                      <a:pt x="6" y="214"/>
                      <a:pt x="40" y="269"/>
                      <a:pt x="116" y="269"/>
                    </a:cubicBezTo>
                    <a:cubicBezTo>
                      <a:pt x="161" y="269"/>
                      <a:pt x="188" y="245"/>
                      <a:pt x="207" y="227"/>
                    </a:cubicBezTo>
                    <a:close/>
                    <a:moveTo>
                      <a:pt x="473" y="135"/>
                    </a:moveTo>
                    <a:cubicBezTo>
                      <a:pt x="447" y="125"/>
                      <a:pt x="447" y="125"/>
                      <a:pt x="447" y="125"/>
                    </a:cubicBezTo>
                    <a:cubicBezTo>
                      <a:pt x="446" y="125"/>
                      <a:pt x="444" y="123"/>
                      <a:pt x="443" y="121"/>
                    </a:cubicBezTo>
                    <a:cubicBezTo>
                      <a:pt x="435" y="101"/>
                      <a:pt x="435" y="101"/>
                      <a:pt x="435" y="101"/>
                    </a:cubicBezTo>
                    <a:cubicBezTo>
                      <a:pt x="434" y="99"/>
                      <a:pt x="434" y="97"/>
                      <a:pt x="435" y="95"/>
                    </a:cubicBezTo>
                    <a:cubicBezTo>
                      <a:pt x="448" y="68"/>
                      <a:pt x="448" y="68"/>
                      <a:pt x="448" y="68"/>
                    </a:cubicBezTo>
                    <a:cubicBezTo>
                      <a:pt x="449" y="66"/>
                      <a:pt x="449" y="64"/>
                      <a:pt x="447" y="62"/>
                    </a:cubicBezTo>
                    <a:cubicBezTo>
                      <a:pt x="409" y="25"/>
                      <a:pt x="409" y="25"/>
                      <a:pt x="409" y="25"/>
                    </a:cubicBezTo>
                    <a:cubicBezTo>
                      <a:pt x="408" y="23"/>
                      <a:pt x="406" y="23"/>
                      <a:pt x="404" y="24"/>
                    </a:cubicBezTo>
                    <a:cubicBezTo>
                      <a:pt x="377" y="37"/>
                      <a:pt x="377" y="37"/>
                      <a:pt x="377" y="37"/>
                    </a:cubicBezTo>
                    <a:cubicBezTo>
                      <a:pt x="375" y="38"/>
                      <a:pt x="372" y="38"/>
                      <a:pt x="370" y="37"/>
                    </a:cubicBezTo>
                    <a:cubicBezTo>
                      <a:pt x="352" y="30"/>
                      <a:pt x="352" y="30"/>
                      <a:pt x="352" y="30"/>
                    </a:cubicBezTo>
                    <a:cubicBezTo>
                      <a:pt x="350" y="29"/>
                      <a:pt x="349" y="27"/>
                      <a:pt x="348" y="26"/>
                    </a:cubicBezTo>
                    <a:cubicBezTo>
                      <a:pt x="338" y="3"/>
                      <a:pt x="338" y="3"/>
                      <a:pt x="338" y="3"/>
                    </a:cubicBezTo>
                    <a:cubicBezTo>
                      <a:pt x="338" y="0"/>
                      <a:pt x="335" y="3"/>
                      <a:pt x="334" y="3"/>
                    </a:cubicBezTo>
                    <a:cubicBezTo>
                      <a:pt x="281" y="3"/>
                      <a:pt x="281" y="3"/>
                      <a:pt x="281" y="3"/>
                    </a:cubicBezTo>
                    <a:cubicBezTo>
                      <a:pt x="279" y="3"/>
                      <a:pt x="277" y="0"/>
                      <a:pt x="276" y="3"/>
                    </a:cubicBezTo>
                    <a:cubicBezTo>
                      <a:pt x="267" y="27"/>
                      <a:pt x="267" y="27"/>
                      <a:pt x="267" y="27"/>
                    </a:cubicBezTo>
                    <a:cubicBezTo>
                      <a:pt x="267" y="29"/>
                      <a:pt x="264" y="30"/>
                      <a:pt x="263" y="31"/>
                    </a:cubicBezTo>
                    <a:cubicBezTo>
                      <a:pt x="244" y="38"/>
                      <a:pt x="244" y="38"/>
                      <a:pt x="244" y="38"/>
                    </a:cubicBezTo>
                    <a:cubicBezTo>
                      <a:pt x="242" y="39"/>
                      <a:pt x="239" y="38"/>
                      <a:pt x="237" y="38"/>
                    </a:cubicBezTo>
                    <a:cubicBezTo>
                      <a:pt x="210" y="24"/>
                      <a:pt x="210" y="24"/>
                      <a:pt x="210" y="24"/>
                    </a:cubicBezTo>
                    <a:cubicBezTo>
                      <a:pt x="208" y="23"/>
                      <a:pt x="205" y="24"/>
                      <a:pt x="204" y="25"/>
                    </a:cubicBezTo>
                    <a:cubicBezTo>
                      <a:pt x="166" y="62"/>
                      <a:pt x="166" y="62"/>
                      <a:pt x="166" y="62"/>
                    </a:cubicBezTo>
                    <a:cubicBezTo>
                      <a:pt x="165" y="64"/>
                      <a:pt x="164" y="66"/>
                      <a:pt x="166" y="68"/>
                    </a:cubicBezTo>
                    <a:cubicBezTo>
                      <a:pt x="169" y="75"/>
                      <a:pt x="172" y="81"/>
                      <a:pt x="174" y="85"/>
                    </a:cubicBezTo>
                    <a:cubicBezTo>
                      <a:pt x="190" y="75"/>
                      <a:pt x="211" y="66"/>
                      <a:pt x="238" y="66"/>
                    </a:cubicBezTo>
                    <a:cubicBezTo>
                      <a:pt x="294" y="66"/>
                      <a:pt x="329" y="94"/>
                      <a:pt x="345" y="112"/>
                    </a:cubicBezTo>
                    <a:cubicBezTo>
                      <a:pt x="365" y="124"/>
                      <a:pt x="378" y="146"/>
                      <a:pt x="378" y="171"/>
                    </a:cubicBezTo>
                    <a:cubicBezTo>
                      <a:pt x="378" y="210"/>
                      <a:pt x="346" y="242"/>
                      <a:pt x="307" y="242"/>
                    </a:cubicBezTo>
                    <a:cubicBezTo>
                      <a:pt x="301" y="242"/>
                      <a:pt x="296" y="242"/>
                      <a:pt x="291" y="240"/>
                    </a:cubicBezTo>
                    <a:cubicBezTo>
                      <a:pt x="289" y="241"/>
                      <a:pt x="288" y="241"/>
                      <a:pt x="287" y="241"/>
                    </a:cubicBezTo>
                    <a:cubicBezTo>
                      <a:pt x="278" y="241"/>
                      <a:pt x="269" y="236"/>
                      <a:pt x="265" y="229"/>
                    </a:cubicBezTo>
                    <a:cubicBezTo>
                      <a:pt x="265" y="228"/>
                      <a:pt x="264" y="228"/>
                      <a:pt x="264" y="228"/>
                    </a:cubicBezTo>
                    <a:cubicBezTo>
                      <a:pt x="263" y="227"/>
                      <a:pt x="262" y="226"/>
                      <a:pt x="261" y="225"/>
                    </a:cubicBezTo>
                    <a:cubicBezTo>
                      <a:pt x="257" y="222"/>
                      <a:pt x="250" y="219"/>
                      <a:pt x="238" y="219"/>
                    </a:cubicBezTo>
                    <a:cubicBezTo>
                      <a:pt x="234" y="219"/>
                      <a:pt x="224" y="228"/>
                      <a:pt x="215" y="236"/>
                    </a:cubicBezTo>
                    <a:cubicBezTo>
                      <a:pt x="204" y="246"/>
                      <a:pt x="189" y="260"/>
                      <a:pt x="168" y="269"/>
                    </a:cubicBezTo>
                    <a:cubicBezTo>
                      <a:pt x="204" y="304"/>
                      <a:pt x="204" y="305"/>
                      <a:pt x="204" y="305"/>
                    </a:cubicBezTo>
                    <a:cubicBezTo>
                      <a:pt x="205" y="306"/>
                      <a:pt x="208" y="307"/>
                      <a:pt x="210" y="305"/>
                    </a:cubicBezTo>
                    <a:cubicBezTo>
                      <a:pt x="235" y="293"/>
                      <a:pt x="235" y="293"/>
                      <a:pt x="235" y="293"/>
                    </a:cubicBezTo>
                    <a:cubicBezTo>
                      <a:pt x="237" y="292"/>
                      <a:pt x="240" y="292"/>
                      <a:pt x="241" y="293"/>
                    </a:cubicBezTo>
                    <a:cubicBezTo>
                      <a:pt x="263" y="302"/>
                      <a:pt x="263" y="302"/>
                      <a:pt x="263" y="302"/>
                    </a:cubicBezTo>
                    <a:cubicBezTo>
                      <a:pt x="264" y="303"/>
                      <a:pt x="267" y="305"/>
                      <a:pt x="267" y="307"/>
                    </a:cubicBezTo>
                    <a:cubicBezTo>
                      <a:pt x="276" y="337"/>
                      <a:pt x="276" y="337"/>
                      <a:pt x="276" y="337"/>
                    </a:cubicBezTo>
                    <a:cubicBezTo>
                      <a:pt x="277" y="338"/>
                      <a:pt x="279" y="344"/>
                      <a:pt x="281" y="344"/>
                    </a:cubicBezTo>
                    <a:cubicBezTo>
                      <a:pt x="334" y="344"/>
                      <a:pt x="334" y="344"/>
                      <a:pt x="334" y="344"/>
                    </a:cubicBezTo>
                    <a:cubicBezTo>
                      <a:pt x="335" y="344"/>
                      <a:pt x="338" y="338"/>
                      <a:pt x="338" y="337"/>
                    </a:cubicBezTo>
                    <a:cubicBezTo>
                      <a:pt x="348" y="309"/>
                      <a:pt x="348" y="309"/>
                      <a:pt x="348" y="309"/>
                    </a:cubicBezTo>
                    <a:cubicBezTo>
                      <a:pt x="349" y="307"/>
                      <a:pt x="350" y="304"/>
                      <a:pt x="352" y="303"/>
                    </a:cubicBezTo>
                    <a:cubicBezTo>
                      <a:pt x="373" y="294"/>
                      <a:pt x="373" y="294"/>
                      <a:pt x="373" y="294"/>
                    </a:cubicBezTo>
                    <a:cubicBezTo>
                      <a:pt x="375" y="293"/>
                      <a:pt x="377" y="293"/>
                      <a:pt x="379" y="294"/>
                    </a:cubicBezTo>
                    <a:cubicBezTo>
                      <a:pt x="404" y="305"/>
                      <a:pt x="404" y="305"/>
                      <a:pt x="404" y="305"/>
                    </a:cubicBezTo>
                    <a:cubicBezTo>
                      <a:pt x="406" y="307"/>
                      <a:pt x="408" y="306"/>
                      <a:pt x="409" y="305"/>
                    </a:cubicBezTo>
                    <a:cubicBezTo>
                      <a:pt x="447" y="267"/>
                      <a:pt x="447" y="267"/>
                      <a:pt x="447" y="267"/>
                    </a:cubicBezTo>
                    <a:cubicBezTo>
                      <a:pt x="449" y="266"/>
                      <a:pt x="449" y="263"/>
                      <a:pt x="448" y="262"/>
                    </a:cubicBezTo>
                    <a:cubicBezTo>
                      <a:pt x="435" y="236"/>
                      <a:pt x="435" y="236"/>
                      <a:pt x="435" y="236"/>
                    </a:cubicBezTo>
                    <a:cubicBezTo>
                      <a:pt x="435" y="234"/>
                      <a:pt x="435" y="231"/>
                      <a:pt x="435" y="230"/>
                    </a:cubicBezTo>
                    <a:cubicBezTo>
                      <a:pt x="444" y="210"/>
                      <a:pt x="444" y="210"/>
                      <a:pt x="444" y="210"/>
                    </a:cubicBezTo>
                    <a:cubicBezTo>
                      <a:pt x="444" y="209"/>
                      <a:pt x="446" y="207"/>
                      <a:pt x="448" y="206"/>
                    </a:cubicBezTo>
                    <a:cubicBezTo>
                      <a:pt x="473" y="197"/>
                      <a:pt x="473" y="197"/>
                      <a:pt x="473" y="197"/>
                    </a:cubicBezTo>
                    <a:cubicBezTo>
                      <a:pt x="475" y="196"/>
                      <a:pt x="476" y="195"/>
                      <a:pt x="476" y="192"/>
                    </a:cubicBezTo>
                    <a:cubicBezTo>
                      <a:pt x="476" y="139"/>
                      <a:pt x="476" y="139"/>
                      <a:pt x="476" y="139"/>
                    </a:cubicBezTo>
                    <a:cubicBezTo>
                      <a:pt x="476" y="138"/>
                      <a:pt x="475" y="136"/>
                      <a:pt x="473" y="1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594" tIns="44796" rIns="89594" bIns="44796" numCol="1" anchor="t" anchorCtr="0" compatLnSpc="1">
                <a:prstTxWarp prst="textNoShape">
                  <a:avLst/>
                </a:prstTxWarp>
              </a:bodyPr>
              <a:lstStyle/>
              <a:p>
                <a:pPr defTabSz="895648"/>
                <a:endParaRPr lang="en-US" sz="1632" kern="0">
                  <a:solidFill>
                    <a:srgbClr val="000000"/>
                  </a:solidFill>
                </a:endParaRPr>
              </a:p>
            </p:txBody>
          </p:sp>
          <p:sp>
            <p:nvSpPr>
              <p:cNvPr id="115" name="Freeform 114"/>
              <p:cNvSpPr>
                <a:spLocks noEditPoints="1"/>
              </p:cNvSpPr>
              <p:nvPr/>
            </p:nvSpPr>
            <p:spPr bwMode="auto">
              <a:xfrm>
                <a:off x="6370637" y="2884611"/>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16" name="Freeform 115"/>
              <p:cNvSpPr>
                <a:spLocks noEditPoints="1"/>
              </p:cNvSpPr>
              <p:nvPr/>
            </p:nvSpPr>
            <p:spPr bwMode="auto">
              <a:xfrm>
                <a:off x="6638373"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117" name="Picture 116"/>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6222709" y="1380328"/>
                <a:ext cx="359420" cy="359420"/>
              </a:xfrm>
              <a:prstGeom prst="rect">
                <a:avLst/>
              </a:prstGeom>
            </p:spPr>
          </p:pic>
          <p:pic>
            <p:nvPicPr>
              <p:cNvPr id="118" name="Picture 117"/>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6208317" y="2061937"/>
                <a:ext cx="388204" cy="388204"/>
              </a:xfrm>
              <a:prstGeom prst="rect">
                <a:avLst/>
              </a:prstGeom>
            </p:spPr>
          </p:pic>
          <p:pic>
            <p:nvPicPr>
              <p:cNvPr id="119" name="Picture 118"/>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7195664" y="2107527"/>
                <a:ext cx="381212" cy="381212"/>
              </a:xfrm>
              <a:prstGeom prst="rect">
                <a:avLst/>
              </a:prstGeom>
            </p:spPr>
          </p:pic>
          <p:pic>
            <p:nvPicPr>
              <p:cNvPr id="145" name="Picture 14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02437" y="4525679"/>
                <a:ext cx="364603" cy="386370"/>
              </a:xfrm>
              <a:prstGeom prst="rect">
                <a:avLst/>
              </a:prstGeom>
            </p:spPr>
          </p:pic>
          <p:grpSp>
            <p:nvGrpSpPr>
              <p:cNvPr id="183" name="Group 182"/>
              <p:cNvGrpSpPr/>
              <p:nvPr/>
            </p:nvGrpSpPr>
            <p:grpSpPr>
              <a:xfrm>
                <a:off x="8237297" y="2831584"/>
                <a:ext cx="331473" cy="331473"/>
                <a:chOff x="4149766" y="3430749"/>
                <a:chExt cx="331473" cy="331473"/>
              </a:xfrm>
            </p:grpSpPr>
            <p:sp>
              <p:nvSpPr>
                <p:cNvPr id="184" name="Rounded Rectangle 183"/>
                <p:cNvSpPr/>
                <p:nvPr/>
              </p:nvSpPr>
              <p:spPr bwMode="auto">
                <a:xfrm>
                  <a:off x="4149766" y="3430749"/>
                  <a:ext cx="331473" cy="331473"/>
                </a:xfrm>
                <a:prstGeom prst="round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5" name="Rectangle 184"/>
                <p:cNvSpPr/>
                <p:nvPr/>
              </p:nvSpPr>
              <p:spPr bwMode="auto">
                <a:xfrm>
                  <a:off x="4188894"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6" name="Rectangle 185"/>
                <p:cNvSpPr/>
                <p:nvPr/>
              </p:nvSpPr>
              <p:spPr bwMode="auto">
                <a:xfrm>
                  <a:off x="4331042" y="3468844"/>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7" name="Oval 186"/>
                <p:cNvSpPr/>
                <p:nvPr/>
              </p:nvSpPr>
              <p:spPr bwMode="auto">
                <a:xfrm>
                  <a:off x="4258333"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8" name="Oval 187"/>
                <p:cNvSpPr/>
                <p:nvPr/>
              </p:nvSpPr>
              <p:spPr bwMode="auto">
                <a:xfrm>
                  <a:off x="4400481" y="3469240"/>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9" name="Rectangle 188"/>
                <p:cNvSpPr/>
                <p:nvPr/>
              </p:nvSpPr>
              <p:spPr bwMode="auto">
                <a:xfrm>
                  <a:off x="4188894"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0" name="Rectangle 189"/>
                <p:cNvSpPr/>
                <p:nvPr/>
              </p:nvSpPr>
              <p:spPr bwMode="auto">
                <a:xfrm>
                  <a:off x="4331042" y="3621011"/>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 name="Oval 190"/>
                <p:cNvSpPr/>
                <p:nvPr/>
              </p:nvSpPr>
              <p:spPr bwMode="auto">
                <a:xfrm>
                  <a:off x="4258333"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 name="Oval 191"/>
                <p:cNvSpPr/>
                <p:nvPr/>
              </p:nvSpPr>
              <p:spPr bwMode="auto">
                <a:xfrm>
                  <a:off x="4400481" y="3621407"/>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3" name="Rectangle 192"/>
                <p:cNvSpPr/>
                <p:nvPr/>
              </p:nvSpPr>
              <p:spPr bwMode="auto">
                <a:xfrm>
                  <a:off x="4261998"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4" name="Rectangle 193"/>
                <p:cNvSpPr/>
                <p:nvPr/>
              </p:nvSpPr>
              <p:spPr bwMode="auto">
                <a:xfrm>
                  <a:off x="4404146" y="3693760"/>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5" name="Oval 194"/>
                <p:cNvSpPr/>
                <p:nvPr/>
              </p:nvSpPr>
              <p:spPr bwMode="auto">
                <a:xfrm>
                  <a:off x="4189290"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6" name="Oval 195"/>
                <p:cNvSpPr/>
                <p:nvPr/>
              </p:nvSpPr>
              <p:spPr bwMode="auto">
                <a:xfrm>
                  <a:off x="4331438" y="3694156"/>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7" name="Rectangle 196"/>
                <p:cNvSpPr/>
                <p:nvPr/>
              </p:nvSpPr>
              <p:spPr bwMode="auto">
                <a:xfrm>
                  <a:off x="4261998"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8" name="Rectangle 197"/>
                <p:cNvSpPr/>
                <p:nvPr/>
              </p:nvSpPr>
              <p:spPr bwMode="auto">
                <a:xfrm>
                  <a:off x="4404146" y="3534947"/>
                  <a:ext cx="44486" cy="44486"/>
                </a:xfrm>
                <a:prstGeom prst="rect">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 name="Oval 198"/>
                <p:cNvSpPr/>
                <p:nvPr/>
              </p:nvSpPr>
              <p:spPr bwMode="auto">
                <a:xfrm>
                  <a:off x="4189290"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0" name="Oval 199"/>
                <p:cNvSpPr/>
                <p:nvPr/>
              </p:nvSpPr>
              <p:spPr bwMode="auto">
                <a:xfrm>
                  <a:off x="4331438" y="3535344"/>
                  <a:ext cx="47754" cy="47755"/>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 name="Freeform 30"/>
              <p:cNvSpPr>
                <a:spLocks noEditPoints="1"/>
              </p:cNvSpPr>
              <p:nvPr/>
            </p:nvSpPr>
            <p:spPr bwMode="auto">
              <a:xfrm>
                <a:off x="7773994" y="3625213"/>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a:extLst/>
            </p:spPr>
            <p:txBody>
              <a:bodyPr vert="horz" wrap="square" lIns="91427" tIns="45713" rIns="91427" bIns="45713" numCol="1" anchor="t" anchorCtr="0" compatLnSpc="1">
                <a:prstTxWarp prst="textNoShape">
                  <a:avLst/>
                </a:prstTxWarp>
              </a:bodyPr>
              <a:lstStyle/>
              <a:p>
                <a:pPr marL="0" marR="0" lvl="0" indent="0" algn="l" defTabSz="895648" rtl="0" eaLnBrk="1" fontAlgn="base" latinLnBrk="0" hangingPunct="1">
                  <a:lnSpc>
                    <a:spcPct val="100000"/>
                  </a:lnSpc>
                  <a:spcBef>
                    <a:spcPct val="0"/>
                  </a:spcBef>
                  <a:spcAft>
                    <a:spcPct val="0"/>
                  </a:spcAft>
                  <a:buClrTx/>
                  <a:buSzTx/>
                  <a:buFontTx/>
                  <a:buNone/>
                  <a:tabLst/>
                  <a:defRPr/>
                </a:pPr>
                <a:endParaRPr kumimoji="0" lang="en-US" sz="1665" b="0" i="0" u="none" strike="noStrike" kern="0" cap="none" spc="0" normalizeH="0" baseline="0" noProof="0" dirty="0">
                  <a:ln>
                    <a:noFill/>
                  </a:ln>
                  <a:solidFill>
                    <a:srgbClr val="000000"/>
                  </a:solidFill>
                  <a:effectLst/>
                  <a:uLnTx/>
                  <a:uFillTx/>
                  <a:latin typeface="Segoe UI"/>
                  <a:ea typeface="MS PGothic" charset="0"/>
                  <a:cs typeface="+mn-cs"/>
                </a:endParaRPr>
              </a:p>
            </p:txBody>
          </p:sp>
          <p:pic>
            <p:nvPicPr>
              <p:cNvPr id="203" name="Picture 20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12907" y="4535747"/>
                <a:ext cx="339648" cy="352813"/>
              </a:xfrm>
              <a:prstGeom prst="rect">
                <a:avLst/>
              </a:prstGeom>
            </p:spPr>
          </p:pic>
          <p:sp>
            <p:nvSpPr>
              <p:cNvPr id="204" name="Freeform 203"/>
              <p:cNvSpPr>
                <a:spLocks noEditPoints="1"/>
              </p:cNvSpPr>
              <p:nvPr/>
            </p:nvSpPr>
            <p:spPr bwMode="auto">
              <a:xfrm>
                <a:off x="6911146" y="2881216"/>
                <a:ext cx="235145" cy="23221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05" name="TextBox 204"/>
              <p:cNvSpPr txBox="1"/>
              <p:nvPr/>
            </p:nvSpPr>
            <p:spPr>
              <a:xfrm>
                <a:off x="7335622" y="4050408"/>
                <a:ext cx="978185"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a:t>
                </a:r>
                <a:br>
                  <a:rPr lang="en-US" sz="1050" dirty="0" smtClean="0">
                    <a:solidFill>
                      <a:schemeClr val="bg1"/>
                    </a:solidFill>
                  </a:rPr>
                </a:br>
                <a:r>
                  <a:rPr lang="en-US" sz="1050" dirty="0" smtClean="0">
                    <a:solidFill>
                      <a:schemeClr val="bg1"/>
                    </a:solidFill>
                  </a:rPr>
                  <a:t>Data Catalog</a:t>
                </a:r>
              </a:p>
            </p:txBody>
          </p:sp>
          <p:sp>
            <p:nvSpPr>
              <p:cNvPr id="303" name="Rectangle 302"/>
              <p:cNvSpPr/>
              <p:nvPr/>
            </p:nvSpPr>
            <p:spPr bwMode="auto">
              <a:xfrm>
                <a:off x="8460873" y="3489232"/>
                <a:ext cx="931431" cy="89780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p:cNvSpPr txBox="1"/>
              <p:nvPr/>
            </p:nvSpPr>
            <p:spPr>
              <a:xfrm>
                <a:off x="8436471" y="4085098"/>
                <a:ext cx="936088"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Azure Search</a:t>
                </a:r>
              </a:p>
            </p:txBody>
          </p:sp>
          <p:pic>
            <p:nvPicPr>
              <p:cNvPr id="408" name="Picture 8" descr="\\MAGNUM\Projects\Microsoft\Cloud Power FY12\Design\Icons\PNGs\Cross Platform.png"/>
              <p:cNvPicPr>
                <a:picLocks noChangeAspect="1" noChangeArrowheads="1"/>
              </p:cNvPicPr>
              <p:nvPr/>
            </p:nvPicPr>
            <p:blipFill>
              <a:blip r:embed="rId9" cstate="print">
                <a:lum bright="100000"/>
              </a:blip>
              <a:stretch>
                <a:fillRect/>
              </a:stretch>
            </p:blipFill>
            <p:spPr bwMode="auto">
              <a:xfrm>
                <a:off x="8627324" y="3488281"/>
                <a:ext cx="606524" cy="606524"/>
              </a:xfrm>
              <a:prstGeom prst="rect">
                <a:avLst/>
              </a:prstGeom>
              <a:noFill/>
            </p:spPr>
          </p:pic>
          <p:sp>
            <p:nvSpPr>
              <p:cNvPr id="428" name="Rectangle 427"/>
              <p:cNvSpPr/>
              <p:nvPr/>
            </p:nvSpPr>
            <p:spPr>
              <a:xfrm>
                <a:off x="7902815" y="2084697"/>
                <a:ext cx="1418303" cy="549381"/>
              </a:xfrm>
              <a:prstGeom prst="rect">
                <a:avLst/>
              </a:prstGeom>
            </p:spPr>
            <p:txBody>
              <a:bodyPr wrap="square">
                <a:spAutoFit/>
              </a:bodyPr>
              <a:lstStyle/>
              <a:p>
                <a:pPr algn="ctr" defTabSz="932472" fontAlgn="base">
                  <a:lnSpc>
                    <a:spcPct val="90000"/>
                  </a:lnSpc>
                  <a:spcBef>
                    <a:spcPct val="0"/>
                  </a:spcBef>
                  <a:spcAft>
                    <a:spcPct val="0"/>
                  </a:spcAft>
                </a:pPr>
                <a:r>
                  <a:rPr lang="en-US" sz="1050" i="1" dirty="0" smtClean="0">
                    <a:solidFill>
                      <a:schemeClr val="bg1"/>
                    </a:solidFill>
                    <a:ea typeface="Segoe UI" pitchFamily="34" charset="0"/>
                    <a:cs typeface="Segoe UI" pitchFamily="34" charset="0"/>
                  </a:rPr>
                  <a:t>Map Reduce, Pig, Hive, Hbase, Storm, Spark</a:t>
                </a:r>
                <a:endParaRPr lang="en-US" sz="1050" i="1" dirty="0">
                  <a:solidFill>
                    <a:schemeClr val="bg1"/>
                  </a:solidFill>
                  <a:ea typeface="Segoe UI" pitchFamily="34" charset="0"/>
                  <a:cs typeface="Segoe UI" pitchFamily="34" charset="0"/>
                </a:endParaRPr>
              </a:p>
            </p:txBody>
          </p:sp>
          <p:pic>
            <p:nvPicPr>
              <p:cNvPr id="458" name="Picture 457"/>
              <p:cNvPicPr>
                <a:picLocks noChangeAspect="1"/>
              </p:cNvPicPr>
              <p:nvPr/>
            </p:nvPicPr>
            <p:blipFill>
              <a:blip r:embed="rId10"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8706791" y="389200"/>
                <a:ext cx="440200" cy="440200"/>
              </a:xfrm>
              <a:prstGeom prst="rect">
                <a:avLst/>
              </a:prstGeom>
            </p:spPr>
          </p:pic>
          <p:grpSp>
            <p:nvGrpSpPr>
              <p:cNvPr id="468" name="Group 467"/>
              <p:cNvGrpSpPr/>
              <p:nvPr/>
            </p:nvGrpSpPr>
            <p:grpSpPr>
              <a:xfrm>
                <a:off x="7686184" y="4504532"/>
                <a:ext cx="511600" cy="357673"/>
                <a:chOff x="996950" y="1795463"/>
                <a:chExt cx="3327400" cy="2665413"/>
              </a:xfrm>
              <a:solidFill>
                <a:schemeClr val="bg1"/>
              </a:solidFill>
            </p:grpSpPr>
            <p:sp>
              <p:nvSpPr>
                <p:cNvPr id="469" name="Freeform 303"/>
                <p:cNvSpPr>
                  <a:spLocks/>
                </p:cNvSpPr>
                <p:nvPr/>
              </p:nvSpPr>
              <p:spPr bwMode="auto">
                <a:xfrm>
                  <a:off x="1744663" y="1965325"/>
                  <a:ext cx="1598613" cy="2441575"/>
                </a:xfrm>
                <a:custGeom>
                  <a:avLst/>
                  <a:gdLst>
                    <a:gd name="T0" fmla="*/ 1007 w 1007"/>
                    <a:gd name="T1" fmla="*/ 277 h 1539"/>
                    <a:gd name="T2" fmla="*/ 933 w 1007"/>
                    <a:gd name="T3" fmla="*/ 203 h 1539"/>
                    <a:gd name="T4" fmla="*/ 859 w 1007"/>
                    <a:gd name="T5" fmla="*/ 277 h 1539"/>
                    <a:gd name="T6" fmla="*/ 859 w 1007"/>
                    <a:gd name="T7" fmla="*/ 689 h 1539"/>
                    <a:gd name="T8" fmla="*/ 823 w 1007"/>
                    <a:gd name="T9" fmla="*/ 689 h 1539"/>
                    <a:gd name="T10" fmla="*/ 823 w 1007"/>
                    <a:gd name="T11" fmla="*/ 197 h 1539"/>
                    <a:gd name="T12" fmla="*/ 823 w 1007"/>
                    <a:gd name="T13" fmla="*/ 197 h 1539"/>
                    <a:gd name="T14" fmla="*/ 749 w 1007"/>
                    <a:gd name="T15" fmla="*/ 124 h 1539"/>
                    <a:gd name="T16" fmla="*/ 676 w 1007"/>
                    <a:gd name="T17" fmla="*/ 197 h 1539"/>
                    <a:gd name="T18" fmla="*/ 676 w 1007"/>
                    <a:gd name="T19" fmla="*/ 197 h 1539"/>
                    <a:gd name="T20" fmla="*/ 676 w 1007"/>
                    <a:gd name="T21" fmla="*/ 646 h 1539"/>
                    <a:gd name="T22" fmla="*/ 639 w 1007"/>
                    <a:gd name="T23" fmla="*/ 646 h 1539"/>
                    <a:gd name="T24" fmla="*/ 639 w 1007"/>
                    <a:gd name="T25" fmla="*/ 73 h 1539"/>
                    <a:gd name="T26" fmla="*/ 566 w 1007"/>
                    <a:gd name="T27" fmla="*/ 0 h 1539"/>
                    <a:gd name="T28" fmla="*/ 492 w 1007"/>
                    <a:gd name="T29" fmla="*/ 73 h 1539"/>
                    <a:gd name="T30" fmla="*/ 492 w 1007"/>
                    <a:gd name="T31" fmla="*/ 603 h 1539"/>
                    <a:gd name="T32" fmla="*/ 455 w 1007"/>
                    <a:gd name="T33" fmla="*/ 603 h 1539"/>
                    <a:gd name="T34" fmla="*/ 455 w 1007"/>
                    <a:gd name="T35" fmla="*/ 391 h 1539"/>
                    <a:gd name="T36" fmla="*/ 455 w 1007"/>
                    <a:gd name="T37" fmla="*/ 160 h 1539"/>
                    <a:gd name="T38" fmla="*/ 382 w 1007"/>
                    <a:gd name="T39" fmla="*/ 86 h 1539"/>
                    <a:gd name="T40" fmla="*/ 308 w 1007"/>
                    <a:gd name="T41" fmla="*/ 160 h 1539"/>
                    <a:gd name="T42" fmla="*/ 308 w 1007"/>
                    <a:gd name="T43" fmla="*/ 689 h 1539"/>
                    <a:gd name="T44" fmla="*/ 309 w 1007"/>
                    <a:gd name="T45" fmla="*/ 690 h 1539"/>
                    <a:gd name="T46" fmla="*/ 309 w 1007"/>
                    <a:gd name="T47" fmla="*/ 867 h 1539"/>
                    <a:gd name="T48" fmla="*/ 146 w 1007"/>
                    <a:gd name="T49" fmla="*/ 552 h 1539"/>
                    <a:gd name="T50" fmla="*/ 44 w 1007"/>
                    <a:gd name="T51" fmla="*/ 530 h 1539"/>
                    <a:gd name="T52" fmla="*/ 22 w 1007"/>
                    <a:gd name="T53" fmla="*/ 631 h 1539"/>
                    <a:gd name="T54" fmla="*/ 210 w 1007"/>
                    <a:gd name="T55" fmla="*/ 1025 h 1539"/>
                    <a:gd name="T56" fmla="*/ 404 w 1007"/>
                    <a:gd name="T57" fmla="*/ 1296 h 1539"/>
                    <a:gd name="T58" fmla="*/ 404 w 1007"/>
                    <a:gd name="T59" fmla="*/ 1539 h 1539"/>
                    <a:gd name="T60" fmla="*/ 946 w 1007"/>
                    <a:gd name="T61" fmla="*/ 1539 h 1539"/>
                    <a:gd name="T62" fmla="*/ 945 w 1007"/>
                    <a:gd name="T63" fmla="*/ 1305 h 1539"/>
                    <a:gd name="T64" fmla="*/ 1007 w 1007"/>
                    <a:gd name="T65" fmla="*/ 1029 h 1539"/>
                    <a:gd name="T66" fmla="*/ 1007 w 1007"/>
                    <a:gd name="T67" fmla="*/ 277 h 1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7" h="1539">
                      <a:moveTo>
                        <a:pt x="1007" y="277"/>
                      </a:moveTo>
                      <a:cubicBezTo>
                        <a:pt x="1007" y="236"/>
                        <a:pt x="974" y="203"/>
                        <a:pt x="933" y="203"/>
                      </a:cubicBezTo>
                      <a:cubicBezTo>
                        <a:pt x="892" y="203"/>
                        <a:pt x="859" y="236"/>
                        <a:pt x="859" y="277"/>
                      </a:cubicBezTo>
                      <a:cubicBezTo>
                        <a:pt x="859" y="689"/>
                        <a:pt x="859" y="689"/>
                        <a:pt x="859" y="689"/>
                      </a:cubicBezTo>
                      <a:cubicBezTo>
                        <a:pt x="823" y="689"/>
                        <a:pt x="823" y="689"/>
                        <a:pt x="823" y="689"/>
                      </a:cubicBezTo>
                      <a:cubicBezTo>
                        <a:pt x="823" y="197"/>
                        <a:pt x="823" y="197"/>
                        <a:pt x="823" y="197"/>
                      </a:cubicBezTo>
                      <a:cubicBezTo>
                        <a:pt x="823" y="197"/>
                        <a:pt x="823" y="197"/>
                        <a:pt x="823" y="197"/>
                      </a:cubicBezTo>
                      <a:cubicBezTo>
                        <a:pt x="823" y="156"/>
                        <a:pt x="790" y="124"/>
                        <a:pt x="749" y="124"/>
                      </a:cubicBezTo>
                      <a:cubicBezTo>
                        <a:pt x="709" y="124"/>
                        <a:pt x="676" y="156"/>
                        <a:pt x="676" y="197"/>
                      </a:cubicBezTo>
                      <a:cubicBezTo>
                        <a:pt x="676" y="197"/>
                        <a:pt x="676" y="197"/>
                        <a:pt x="676" y="197"/>
                      </a:cubicBezTo>
                      <a:cubicBezTo>
                        <a:pt x="676" y="646"/>
                        <a:pt x="676" y="646"/>
                        <a:pt x="676" y="646"/>
                      </a:cubicBezTo>
                      <a:cubicBezTo>
                        <a:pt x="639" y="646"/>
                        <a:pt x="639" y="646"/>
                        <a:pt x="639" y="646"/>
                      </a:cubicBezTo>
                      <a:cubicBezTo>
                        <a:pt x="639" y="73"/>
                        <a:pt x="639" y="73"/>
                        <a:pt x="639" y="73"/>
                      </a:cubicBezTo>
                      <a:cubicBezTo>
                        <a:pt x="639" y="33"/>
                        <a:pt x="606" y="0"/>
                        <a:pt x="566" y="0"/>
                      </a:cubicBezTo>
                      <a:cubicBezTo>
                        <a:pt x="525" y="0"/>
                        <a:pt x="492" y="33"/>
                        <a:pt x="492" y="73"/>
                      </a:cubicBezTo>
                      <a:cubicBezTo>
                        <a:pt x="492" y="603"/>
                        <a:pt x="492" y="603"/>
                        <a:pt x="492" y="603"/>
                      </a:cubicBezTo>
                      <a:cubicBezTo>
                        <a:pt x="455" y="603"/>
                        <a:pt x="455" y="603"/>
                        <a:pt x="455" y="603"/>
                      </a:cubicBezTo>
                      <a:cubicBezTo>
                        <a:pt x="455" y="391"/>
                        <a:pt x="455" y="391"/>
                        <a:pt x="455" y="391"/>
                      </a:cubicBezTo>
                      <a:cubicBezTo>
                        <a:pt x="455" y="160"/>
                        <a:pt x="455" y="160"/>
                        <a:pt x="455" y="160"/>
                      </a:cubicBezTo>
                      <a:cubicBezTo>
                        <a:pt x="455" y="119"/>
                        <a:pt x="422" y="86"/>
                        <a:pt x="382" y="86"/>
                      </a:cubicBezTo>
                      <a:cubicBezTo>
                        <a:pt x="341" y="86"/>
                        <a:pt x="308" y="119"/>
                        <a:pt x="308" y="160"/>
                      </a:cubicBezTo>
                      <a:cubicBezTo>
                        <a:pt x="308" y="689"/>
                        <a:pt x="308" y="689"/>
                        <a:pt x="308" y="689"/>
                      </a:cubicBezTo>
                      <a:cubicBezTo>
                        <a:pt x="309" y="690"/>
                        <a:pt x="309" y="690"/>
                        <a:pt x="309" y="690"/>
                      </a:cubicBezTo>
                      <a:cubicBezTo>
                        <a:pt x="309" y="867"/>
                        <a:pt x="309" y="867"/>
                        <a:pt x="309" y="867"/>
                      </a:cubicBezTo>
                      <a:cubicBezTo>
                        <a:pt x="146" y="552"/>
                        <a:pt x="146" y="552"/>
                        <a:pt x="146" y="552"/>
                      </a:cubicBezTo>
                      <a:cubicBezTo>
                        <a:pt x="124" y="518"/>
                        <a:pt x="79" y="508"/>
                        <a:pt x="44" y="530"/>
                      </a:cubicBezTo>
                      <a:cubicBezTo>
                        <a:pt x="10" y="552"/>
                        <a:pt x="0" y="597"/>
                        <a:pt x="22" y="631"/>
                      </a:cubicBezTo>
                      <a:cubicBezTo>
                        <a:pt x="210" y="1025"/>
                        <a:pt x="210" y="1025"/>
                        <a:pt x="210" y="1025"/>
                      </a:cubicBezTo>
                      <a:cubicBezTo>
                        <a:pt x="404" y="1296"/>
                        <a:pt x="404" y="1296"/>
                        <a:pt x="404" y="1296"/>
                      </a:cubicBezTo>
                      <a:cubicBezTo>
                        <a:pt x="404" y="1539"/>
                        <a:pt x="404" y="1539"/>
                        <a:pt x="404" y="1539"/>
                      </a:cubicBezTo>
                      <a:cubicBezTo>
                        <a:pt x="946" y="1539"/>
                        <a:pt x="946" y="1539"/>
                        <a:pt x="946" y="1539"/>
                      </a:cubicBezTo>
                      <a:cubicBezTo>
                        <a:pt x="945" y="1305"/>
                        <a:pt x="945" y="1305"/>
                        <a:pt x="945" y="1305"/>
                      </a:cubicBezTo>
                      <a:cubicBezTo>
                        <a:pt x="1007" y="1029"/>
                        <a:pt x="1007" y="1029"/>
                        <a:pt x="1007" y="1029"/>
                      </a:cubicBezTo>
                      <a:lnTo>
                        <a:pt x="1007" y="27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0" name="Freeform 341"/>
                <p:cNvSpPr>
                  <a:spLocks noEditPoints="1"/>
                </p:cNvSpPr>
                <p:nvPr/>
              </p:nvSpPr>
              <p:spPr bwMode="auto">
                <a:xfrm>
                  <a:off x="3362325" y="2003425"/>
                  <a:ext cx="588963" cy="350838"/>
                </a:xfrm>
                <a:custGeom>
                  <a:avLst/>
                  <a:gdLst>
                    <a:gd name="T0" fmla="*/ 281 w 372"/>
                    <a:gd name="T1" fmla="*/ 71 h 221"/>
                    <a:gd name="T2" fmla="*/ 284 w 372"/>
                    <a:gd name="T3" fmla="*/ 71 h 221"/>
                    <a:gd name="T4" fmla="*/ 206 w 372"/>
                    <a:gd name="T5" fmla="*/ 0 h 221"/>
                    <a:gd name="T6" fmla="*/ 136 w 372"/>
                    <a:gd name="T7" fmla="*/ 42 h 221"/>
                    <a:gd name="T8" fmla="*/ 106 w 372"/>
                    <a:gd name="T9" fmla="*/ 34 h 221"/>
                    <a:gd name="T10" fmla="*/ 46 w 372"/>
                    <a:gd name="T11" fmla="*/ 94 h 221"/>
                    <a:gd name="T12" fmla="*/ 47 w 372"/>
                    <a:gd name="T13" fmla="*/ 104 h 221"/>
                    <a:gd name="T14" fmla="*/ 0 w 372"/>
                    <a:gd name="T15" fmla="*/ 153 h 221"/>
                    <a:gd name="T16" fmla="*/ 46 w 372"/>
                    <a:gd name="T17" fmla="*/ 202 h 221"/>
                    <a:gd name="T18" fmla="*/ 46 w 372"/>
                    <a:gd name="T19" fmla="*/ 202 h 221"/>
                    <a:gd name="T20" fmla="*/ 49 w 372"/>
                    <a:gd name="T21" fmla="*/ 202 h 221"/>
                    <a:gd name="T22" fmla="*/ 49 w 372"/>
                    <a:gd name="T23" fmla="*/ 202 h 221"/>
                    <a:gd name="T24" fmla="*/ 49 w 372"/>
                    <a:gd name="T25" fmla="*/ 202 h 221"/>
                    <a:gd name="T26" fmla="*/ 82 w 372"/>
                    <a:gd name="T27" fmla="*/ 202 h 221"/>
                    <a:gd name="T28" fmla="*/ 72 w 372"/>
                    <a:gd name="T29" fmla="*/ 171 h 221"/>
                    <a:gd name="T30" fmla="*/ 125 w 372"/>
                    <a:gd name="T31" fmla="*/ 113 h 221"/>
                    <a:gd name="T32" fmla="*/ 200 w 372"/>
                    <a:gd name="T33" fmla="*/ 49 h 221"/>
                    <a:gd name="T34" fmla="*/ 259 w 372"/>
                    <a:gd name="T35" fmla="*/ 76 h 221"/>
                    <a:gd name="T36" fmla="*/ 281 w 372"/>
                    <a:gd name="T37" fmla="*/ 71 h 221"/>
                    <a:gd name="T38" fmla="*/ 336 w 372"/>
                    <a:gd name="T39" fmla="*/ 139 h 221"/>
                    <a:gd name="T40" fmla="*/ 337 w 372"/>
                    <a:gd name="T41" fmla="*/ 136 h 221"/>
                    <a:gd name="T42" fmla="*/ 283 w 372"/>
                    <a:gd name="T43" fmla="*/ 82 h 221"/>
                    <a:gd name="T44" fmla="*/ 256 w 372"/>
                    <a:gd name="T45" fmla="*/ 89 h 221"/>
                    <a:gd name="T46" fmla="*/ 200 w 372"/>
                    <a:gd name="T47" fmla="*/ 58 h 221"/>
                    <a:gd name="T48" fmla="*/ 136 w 372"/>
                    <a:gd name="T49" fmla="*/ 122 h 221"/>
                    <a:gd name="T50" fmla="*/ 133 w 372"/>
                    <a:gd name="T51" fmla="*/ 121 h 221"/>
                    <a:gd name="T52" fmla="*/ 84 w 372"/>
                    <a:gd name="T53" fmla="*/ 171 h 221"/>
                    <a:gd name="T54" fmla="*/ 133 w 372"/>
                    <a:gd name="T55" fmla="*/ 220 h 221"/>
                    <a:gd name="T56" fmla="*/ 133 w 372"/>
                    <a:gd name="T57" fmla="*/ 220 h 221"/>
                    <a:gd name="T58" fmla="*/ 133 w 372"/>
                    <a:gd name="T59" fmla="*/ 220 h 221"/>
                    <a:gd name="T60" fmla="*/ 322 w 372"/>
                    <a:gd name="T61" fmla="*/ 220 h 221"/>
                    <a:gd name="T62" fmla="*/ 331 w 372"/>
                    <a:gd name="T63" fmla="*/ 221 h 221"/>
                    <a:gd name="T64" fmla="*/ 372 w 372"/>
                    <a:gd name="T65" fmla="*/ 180 h 221"/>
                    <a:gd name="T66" fmla="*/ 336 w 372"/>
                    <a:gd name="T67" fmla="*/ 139 h 2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21">
                      <a:moveTo>
                        <a:pt x="281" y="71"/>
                      </a:moveTo>
                      <a:cubicBezTo>
                        <a:pt x="282" y="71"/>
                        <a:pt x="283" y="71"/>
                        <a:pt x="284" y="71"/>
                      </a:cubicBezTo>
                      <a:cubicBezTo>
                        <a:pt x="280" y="31"/>
                        <a:pt x="247" y="0"/>
                        <a:pt x="206" y="0"/>
                      </a:cubicBezTo>
                      <a:cubicBezTo>
                        <a:pt x="176" y="0"/>
                        <a:pt x="149" y="17"/>
                        <a:pt x="136" y="42"/>
                      </a:cubicBezTo>
                      <a:cubicBezTo>
                        <a:pt x="127" y="37"/>
                        <a:pt x="117" y="34"/>
                        <a:pt x="106" y="34"/>
                      </a:cubicBezTo>
                      <a:cubicBezTo>
                        <a:pt x="73" y="34"/>
                        <a:pt x="46" y="61"/>
                        <a:pt x="46" y="94"/>
                      </a:cubicBezTo>
                      <a:cubicBezTo>
                        <a:pt x="46" y="97"/>
                        <a:pt x="46" y="101"/>
                        <a:pt x="47" y="104"/>
                      </a:cubicBezTo>
                      <a:cubicBezTo>
                        <a:pt x="21" y="105"/>
                        <a:pt x="0" y="127"/>
                        <a:pt x="0" y="153"/>
                      </a:cubicBezTo>
                      <a:cubicBezTo>
                        <a:pt x="0" y="179"/>
                        <a:pt x="20" y="201"/>
                        <a:pt x="46" y="202"/>
                      </a:cubicBezTo>
                      <a:cubicBezTo>
                        <a:pt x="46" y="202"/>
                        <a:pt x="46" y="202"/>
                        <a:pt x="46" y="202"/>
                      </a:cubicBezTo>
                      <a:cubicBezTo>
                        <a:pt x="49" y="202"/>
                        <a:pt x="49" y="202"/>
                        <a:pt x="49" y="202"/>
                      </a:cubicBezTo>
                      <a:cubicBezTo>
                        <a:pt x="49" y="202"/>
                        <a:pt x="49" y="202"/>
                        <a:pt x="49" y="202"/>
                      </a:cubicBezTo>
                      <a:cubicBezTo>
                        <a:pt x="49" y="202"/>
                        <a:pt x="49" y="202"/>
                        <a:pt x="49" y="202"/>
                      </a:cubicBezTo>
                      <a:cubicBezTo>
                        <a:pt x="82" y="202"/>
                        <a:pt x="82" y="202"/>
                        <a:pt x="82" y="202"/>
                      </a:cubicBezTo>
                      <a:cubicBezTo>
                        <a:pt x="76" y="193"/>
                        <a:pt x="72" y="182"/>
                        <a:pt x="72" y="171"/>
                      </a:cubicBezTo>
                      <a:cubicBezTo>
                        <a:pt x="72" y="140"/>
                        <a:pt x="96" y="115"/>
                        <a:pt x="125" y="113"/>
                      </a:cubicBezTo>
                      <a:cubicBezTo>
                        <a:pt x="131" y="76"/>
                        <a:pt x="162" y="49"/>
                        <a:pt x="200" y="49"/>
                      </a:cubicBezTo>
                      <a:cubicBezTo>
                        <a:pt x="224" y="49"/>
                        <a:pt x="245" y="59"/>
                        <a:pt x="259" y="76"/>
                      </a:cubicBezTo>
                      <a:cubicBezTo>
                        <a:pt x="266" y="73"/>
                        <a:pt x="273" y="71"/>
                        <a:pt x="281" y="71"/>
                      </a:cubicBezTo>
                      <a:moveTo>
                        <a:pt x="336" y="139"/>
                      </a:moveTo>
                      <a:cubicBezTo>
                        <a:pt x="336" y="138"/>
                        <a:pt x="337" y="137"/>
                        <a:pt x="337" y="136"/>
                      </a:cubicBezTo>
                      <a:cubicBezTo>
                        <a:pt x="337" y="106"/>
                        <a:pt x="312" y="82"/>
                        <a:pt x="283" y="82"/>
                      </a:cubicBezTo>
                      <a:cubicBezTo>
                        <a:pt x="273" y="82"/>
                        <a:pt x="264" y="85"/>
                        <a:pt x="256" y="89"/>
                      </a:cubicBezTo>
                      <a:cubicBezTo>
                        <a:pt x="244" y="71"/>
                        <a:pt x="224" y="58"/>
                        <a:pt x="200" y="58"/>
                      </a:cubicBezTo>
                      <a:cubicBezTo>
                        <a:pt x="165" y="58"/>
                        <a:pt x="136" y="87"/>
                        <a:pt x="136" y="122"/>
                      </a:cubicBezTo>
                      <a:cubicBezTo>
                        <a:pt x="135" y="121"/>
                        <a:pt x="134" y="121"/>
                        <a:pt x="133" y="121"/>
                      </a:cubicBezTo>
                      <a:cubicBezTo>
                        <a:pt x="106" y="121"/>
                        <a:pt x="84" y="144"/>
                        <a:pt x="84" y="171"/>
                      </a:cubicBezTo>
                      <a:cubicBezTo>
                        <a:pt x="84" y="198"/>
                        <a:pt x="106" y="220"/>
                        <a:pt x="133" y="220"/>
                      </a:cubicBezTo>
                      <a:cubicBezTo>
                        <a:pt x="133" y="220"/>
                        <a:pt x="133" y="220"/>
                        <a:pt x="133" y="220"/>
                      </a:cubicBezTo>
                      <a:cubicBezTo>
                        <a:pt x="133" y="220"/>
                        <a:pt x="133" y="220"/>
                        <a:pt x="133" y="220"/>
                      </a:cubicBezTo>
                      <a:cubicBezTo>
                        <a:pt x="322" y="220"/>
                        <a:pt x="322" y="220"/>
                        <a:pt x="322" y="220"/>
                      </a:cubicBezTo>
                      <a:cubicBezTo>
                        <a:pt x="325" y="220"/>
                        <a:pt x="328" y="221"/>
                        <a:pt x="331" y="221"/>
                      </a:cubicBezTo>
                      <a:cubicBezTo>
                        <a:pt x="353" y="221"/>
                        <a:pt x="372" y="202"/>
                        <a:pt x="372" y="180"/>
                      </a:cubicBezTo>
                      <a:cubicBezTo>
                        <a:pt x="372" y="159"/>
                        <a:pt x="356" y="142"/>
                        <a:pt x="336" y="139"/>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1" name="Freeform 343"/>
                <p:cNvSpPr>
                  <a:spLocks noEditPoints="1"/>
                </p:cNvSpPr>
                <p:nvPr/>
              </p:nvSpPr>
              <p:spPr bwMode="auto">
                <a:xfrm>
                  <a:off x="996950" y="1795463"/>
                  <a:ext cx="3327400" cy="2665413"/>
                </a:xfrm>
                <a:custGeom>
                  <a:avLst/>
                  <a:gdLst>
                    <a:gd name="T0" fmla="*/ 970 w 2098"/>
                    <a:gd name="T1" fmla="*/ 548 h 1680"/>
                    <a:gd name="T2" fmla="*/ 927 w 2098"/>
                    <a:gd name="T3" fmla="*/ 511 h 1680"/>
                    <a:gd name="T4" fmla="*/ 1111 w 2098"/>
                    <a:gd name="T5" fmla="*/ 577 h 1680"/>
                    <a:gd name="T6" fmla="*/ 1144 w 2098"/>
                    <a:gd name="T7" fmla="*/ 524 h 1680"/>
                    <a:gd name="T8" fmla="*/ 1111 w 2098"/>
                    <a:gd name="T9" fmla="*/ 577 h 1680"/>
                    <a:gd name="T10" fmla="*/ 1111 w 2098"/>
                    <a:gd name="T11" fmla="*/ 718 h 1680"/>
                    <a:gd name="T12" fmla="*/ 1148 w 2098"/>
                    <a:gd name="T13" fmla="*/ 727 h 1680"/>
                    <a:gd name="T14" fmla="*/ 1639 w 2098"/>
                    <a:gd name="T15" fmla="*/ 202 h 1680"/>
                    <a:gd name="T16" fmla="*/ 1552 w 2098"/>
                    <a:gd name="T17" fmla="*/ 88 h 1680"/>
                    <a:gd name="T18" fmla="*/ 1295 w 2098"/>
                    <a:gd name="T19" fmla="*/ 362 h 1680"/>
                    <a:gd name="T20" fmla="*/ 1631 w 2098"/>
                    <a:gd name="T21" fmla="*/ 198 h 1680"/>
                    <a:gd name="T22" fmla="*/ 1100 w 2098"/>
                    <a:gd name="T23" fmla="*/ 972 h 1680"/>
                    <a:gd name="T24" fmla="*/ 999 w 2098"/>
                    <a:gd name="T25" fmla="*/ 972 h 1680"/>
                    <a:gd name="T26" fmla="*/ 1100 w 2098"/>
                    <a:gd name="T27" fmla="*/ 972 h 1680"/>
                    <a:gd name="T28" fmla="*/ 1924 w 2098"/>
                    <a:gd name="T29" fmla="*/ 773 h 1680"/>
                    <a:gd name="T30" fmla="*/ 1479 w 2098"/>
                    <a:gd name="T31" fmla="*/ 737 h 1680"/>
                    <a:gd name="T32" fmla="*/ 2090 w 2098"/>
                    <a:gd name="T33" fmla="*/ 845 h 1680"/>
                    <a:gd name="T34" fmla="*/ 1119 w 2098"/>
                    <a:gd name="T35" fmla="*/ 963 h 1680"/>
                    <a:gd name="T36" fmla="*/ 1295 w 2098"/>
                    <a:gd name="T37" fmla="*/ 730 h 1680"/>
                    <a:gd name="T38" fmla="*/ 1331 w 2098"/>
                    <a:gd name="T39" fmla="*/ 722 h 1680"/>
                    <a:gd name="T40" fmla="*/ 1566 w 2098"/>
                    <a:gd name="T41" fmla="*/ 329 h 1680"/>
                    <a:gd name="T42" fmla="*/ 1143 w 2098"/>
                    <a:gd name="T43" fmla="*/ 917 h 1680"/>
                    <a:gd name="T44" fmla="*/ 1049 w 2098"/>
                    <a:gd name="T45" fmla="*/ 963 h 1680"/>
                    <a:gd name="T46" fmla="*/ 957 w 2098"/>
                    <a:gd name="T47" fmla="*/ 918 h 1680"/>
                    <a:gd name="T48" fmla="*/ 402 w 2098"/>
                    <a:gd name="T49" fmla="*/ 31 h 1680"/>
                    <a:gd name="T50" fmla="*/ 780 w 2098"/>
                    <a:gd name="T51" fmla="*/ 346 h 1680"/>
                    <a:gd name="T52" fmla="*/ 531 w 2098"/>
                    <a:gd name="T53" fmla="*/ 90 h 1680"/>
                    <a:gd name="T54" fmla="*/ 409 w 2098"/>
                    <a:gd name="T55" fmla="*/ 123 h 1680"/>
                    <a:gd name="T56" fmla="*/ 950 w 2098"/>
                    <a:gd name="T57" fmla="*/ 924 h 1680"/>
                    <a:gd name="T58" fmla="*/ 311 w 2098"/>
                    <a:gd name="T59" fmla="*/ 927 h 1680"/>
                    <a:gd name="T60" fmla="*/ 140 w 2098"/>
                    <a:gd name="T61" fmla="*/ 789 h 1680"/>
                    <a:gd name="T62" fmla="*/ 493 w 2098"/>
                    <a:gd name="T63" fmla="*/ 736 h 1680"/>
                    <a:gd name="T64" fmla="*/ 0 w 2098"/>
                    <a:gd name="T65" fmla="*/ 845 h 1680"/>
                    <a:gd name="T66" fmla="*/ 310 w 2098"/>
                    <a:gd name="T67" fmla="*/ 936 h 1680"/>
                    <a:gd name="T68" fmla="*/ 1045 w 2098"/>
                    <a:gd name="T69" fmla="*/ 1042 h 1680"/>
                    <a:gd name="T70" fmla="*/ 413 w 2098"/>
                    <a:gd name="T71" fmla="*/ 1667 h 1680"/>
                    <a:gd name="T72" fmla="*/ 577 w 2098"/>
                    <a:gd name="T73" fmla="*/ 1290 h 1680"/>
                    <a:gd name="T74" fmla="*/ 407 w 2098"/>
                    <a:gd name="T75" fmla="*/ 1674 h 1680"/>
                    <a:gd name="T76" fmla="*/ 501 w 2098"/>
                    <a:gd name="T77" fmla="*/ 1639 h 1680"/>
                    <a:gd name="T78" fmla="*/ 1051 w 2098"/>
                    <a:gd name="T79" fmla="*/ 1049 h 1680"/>
                    <a:gd name="T80" fmla="*/ 1609 w 2098"/>
                    <a:gd name="T81" fmla="*/ 1631 h 1680"/>
                    <a:gd name="T82" fmla="*/ 1702 w 2098"/>
                    <a:gd name="T83" fmla="*/ 1666 h 1680"/>
                    <a:gd name="T84" fmla="*/ 1464 w 2098"/>
                    <a:gd name="T85" fmla="*/ 1204 h 1680"/>
                    <a:gd name="T86" fmla="*/ 1444 w 2098"/>
                    <a:gd name="T87" fmla="*/ 1474 h 1680"/>
                    <a:gd name="T88" fmla="*/ 1112 w 2098"/>
                    <a:gd name="T89" fmla="*/ 972 h 1680"/>
                    <a:gd name="T90" fmla="*/ 2013 w 2098"/>
                    <a:gd name="T91" fmla="*/ 897 h 1680"/>
                    <a:gd name="T92" fmla="*/ 657 w 2098"/>
                    <a:gd name="T93" fmla="*/ 735 h 1680"/>
                    <a:gd name="T94" fmla="*/ 780 w 2098"/>
                    <a:gd name="T95" fmla="*/ 722 h 1680"/>
                    <a:gd name="T96" fmla="*/ 657 w 2098"/>
                    <a:gd name="T97" fmla="*/ 735 h 1680"/>
                    <a:gd name="T98" fmla="*/ 624 w 2098"/>
                    <a:gd name="T99" fmla="*/ 1217 h 1680"/>
                    <a:gd name="T100" fmla="*/ 687 w 2098"/>
                    <a:gd name="T101" fmla="*/ 1139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98" h="1680">
                      <a:moveTo>
                        <a:pt x="964" y="554"/>
                      </a:moveTo>
                      <a:cubicBezTo>
                        <a:pt x="970" y="548"/>
                        <a:pt x="970" y="548"/>
                        <a:pt x="970" y="548"/>
                      </a:cubicBezTo>
                      <a:cubicBezTo>
                        <a:pt x="958" y="533"/>
                        <a:pt x="940" y="512"/>
                        <a:pt x="927" y="498"/>
                      </a:cubicBezTo>
                      <a:cubicBezTo>
                        <a:pt x="927" y="511"/>
                        <a:pt x="927" y="511"/>
                        <a:pt x="927" y="511"/>
                      </a:cubicBezTo>
                      <a:cubicBezTo>
                        <a:pt x="940" y="526"/>
                        <a:pt x="951" y="539"/>
                        <a:pt x="964" y="554"/>
                      </a:cubicBezTo>
                      <a:moveTo>
                        <a:pt x="1111" y="577"/>
                      </a:moveTo>
                      <a:cubicBezTo>
                        <a:pt x="1125" y="561"/>
                        <a:pt x="1138" y="545"/>
                        <a:pt x="1151" y="529"/>
                      </a:cubicBezTo>
                      <a:cubicBezTo>
                        <a:pt x="1144" y="524"/>
                        <a:pt x="1144" y="524"/>
                        <a:pt x="1144" y="524"/>
                      </a:cubicBezTo>
                      <a:cubicBezTo>
                        <a:pt x="1131" y="539"/>
                        <a:pt x="1118" y="555"/>
                        <a:pt x="1105" y="571"/>
                      </a:cubicBezTo>
                      <a:lnTo>
                        <a:pt x="1111" y="577"/>
                      </a:lnTo>
                      <a:close/>
                      <a:moveTo>
                        <a:pt x="1148" y="718"/>
                      </a:moveTo>
                      <a:cubicBezTo>
                        <a:pt x="1137" y="718"/>
                        <a:pt x="1122" y="718"/>
                        <a:pt x="1111" y="718"/>
                      </a:cubicBezTo>
                      <a:cubicBezTo>
                        <a:pt x="1111" y="727"/>
                        <a:pt x="1111" y="727"/>
                        <a:pt x="1111" y="727"/>
                      </a:cubicBezTo>
                      <a:cubicBezTo>
                        <a:pt x="1122" y="727"/>
                        <a:pt x="1137" y="727"/>
                        <a:pt x="1148" y="727"/>
                      </a:cubicBezTo>
                      <a:lnTo>
                        <a:pt x="1148" y="718"/>
                      </a:lnTo>
                      <a:close/>
                      <a:moveTo>
                        <a:pt x="1639" y="202"/>
                      </a:moveTo>
                      <a:cubicBezTo>
                        <a:pt x="1696" y="93"/>
                        <a:pt x="1713" y="32"/>
                        <a:pt x="1692" y="15"/>
                      </a:cubicBezTo>
                      <a:cubicBezTo>
                        <a:pt x="1672" y="0"/>
                        <a:pt x="1627" y="24"/>
                        <a:pt x="1552" y="88"/>
                      </a:cubicBezTo>
                      <a:cubicBezTo>
                        <a:pt x="1484" y="147"/>
                        <a:pt x="1396" y="236"/>
                        <a:pt x="1295" y="349"/>
                      </a:cubicBezTo>
                      <a:cubicBezTo>
                        <a:pt x="1295" y="362"/>
                        <a:pt x="1295" y="362"/>
                        <a:pt x="1295" y="362"/>
                      </a:cubicBezTo>
                      <a:cubicBezTo>
                        <a:pt x="1542" y="86"/>
                        <a:pt x="1662" y="4"/>
                        <a:pt x="1686" y="22"/>
                      </a:cubicBezTo>
                      <a:cubicBezTo>
                        <a:pt x="1694" y="29"/>
                        <a:pt x="1705" y="58"/>
                        <a:pt x="1631" y="198"/>
                      </a:cubicBezTo>
                      <a:lnTo>
                        <a:pt x="1639" y="202"/>
                      </a:lnTo>
                      <a:close/>
                      <a:moveTo>
                        <a:pt x="1100" y="972"/>
                      </a:moveTo>
                      <a:cubicBezTo>
                        <a:pt x="1084" y="993"/>
                        <a:pt x="1067" y="1014"/>
                        <a:pt x="1051" y="1035"/>
                      </a:cubicBezTo>
                      <a:cubicBezTo>
                        <a:pt x="1034" y="1014"/>
                        <a:pt x="1017" y="993"/>
                        <a:pt x="999" y="972"/>
                      </a:cubicBezTo>
                      <a:cubicBezTo>
                        <a:pt x="1016" y="972"/>
                        <a:pt x="1033" y="972"/>
                        <a:pt x="1049" y="972"/>
                      </a:cubicBezTo>
                      <a:cubicBezTo>
                        <a:pt x="1066" y="972"/>
                        <a:pt x="1083" y="972"/>
                        <a:pt x="1100" y="972"/>
                      </a:cubicBezTo>
                      <a:moveTo>
                        <a:pt x="2098" y="845"/>
                      </a:moveTo>
                      <a:cubicBezTo>
                        <a:pt x="2098" y="818"/>
                        <a:pt x="2041" y="794"/>
                        <a:pt x="1924" y="773"/>
                      </a:cubicBezTo>
                      <a:cubicBezTo>
                        <a:pt x="1814" y="753"/>
                        <a:pt x="1659" y="738"/>
                        <a:pt x="1479" y="728"/>
                      </a:cubicBezTo>
                      <a:cubicBezTo>
                        <a:pt x="1479" y="737"/>
                        <a:pt x="1479" y="737"/>
                        <a:pt x="1479" y="737"/>
                      </a:cubicBezTo>
                      <a:cubicBezTo>
                        <a:pt x="1659" y="747"/>
                        <a:pt x="1813" y="762"/>
                        <a:pt x="1922" y="782"/>
                      </a:cubicBezTo>
                      <a:cubicBezTo>
                        <a:pt x="2073" y="809"/>
                        <a:pt x="2090" y="835"/>
                        <a:pt x="2090" y="845"/>
                      </a:cubicBezTo>
                      <a:cubicBezTo>
                        <a:pt x="2090" y="856"/>
                        <a:pt x="2068" y="894"/>
                        <a:pt x="1787" y="927"/>
                      </a:cubicBezTo>
                      <a:cubicBezTo>
                        <a:pt x="1607" y="949"/>
                        <a:pt x="1371" y="961"/>
                        <a:pt x="1119" y="963"/>
                      </a:cubicBezTo>
                      <a:cubicBezTo>
                        <a:pt x="1129" y="950"/>
                        <a:pt x="1140" y="936"/>
                        <a:pt x="1150" y="923"/>
                      </a:cubicBezTo>
                      <a:cubicBezTo>
                        <a:pt x="1200" y="858"/>
                        <a:pt x="1249" y="793"/>
                        <a:pt x="1295" y="730"/>
                      </a:cubicBezTo>
                      <a:cubicBezTo>
                        <a:pt x="1307" y="730"/>
                        <a:pt x="1319" y="730"/>
                        <a:pt x="1331" y="731"/>
                      </a:cubicBezTo>
                      <a:cubicBezTo>
                        <a:pt x="1331" y="722"/>
                        <a:pt x="1331" y="722"/>
                        <a:pt x="1331" y="722"/>
                      </a:cubicBezTo>
                      <a:cubicBezTo>
                        <a:pt x="1321" y="722"/>
                        <a:pt x="1312" y="721"/>
                        <a:pt x="1301" y="721"/>
                      </a:cubicBezTo>
                      <a:cubicBezTo>
                        <a:pt x="1405" y="579"/>
                        <a:pt x="1496" y="444"/>
                        <a:pt x="1566" y="329"/>
                      </a:cubicBezTo>
                      <a:cubicBezTo>
                        <a:pt x="1559" y="324"/>
                        <a:pt x="1559" y="324"/>
                        <a:pt x="1559" y="324"/>
                      </a:cubicBezTo>
                      <a:cubicBezTo>
                        <a:pt x="1457" y="492"/>
                        <a:pt x="1309" y="703"/>
                        <a:pt x="1143" y="917"/>
                      </a:cubicBezTo>
                      <a:cubicBezTo>
                        <a:pt x="1131" y="933"/>
                        <a:pt x="1119" y="948"/>
                        <a:pt x="1107" y="963"/>
                      </a:cubicBezTo>
                      <a:cubicBezTo>
                        <a:pt x="1088" y="963"/>
                        <a:pt x="1069" y="963"/>
                        <a:pt x="1049" y="963"/>
                      </a:cubicBezTo>
                      <a:cubicBezTo>
                        <a:pt x="1030" y="963"/>
                        <a:pt x="1011" y="963"/>
                        <a:pt x="992" y="963"/>
                      </a:cubicBezTo>
                      <a:cubicBezTo>
                        <a:pt x="980" y="948"/>
                        <a:pt x="969" y="933"/>
                        <a:pt x="957" y="918"/>
                      </a:cubicBezTo>
                      <a:cubicBezTo>
                        <a:pt x="783" y="700"/>
                        <a:pt x="630" y="487"/>
                        <a:pt x="525" y="318"/>
                      </a:cubicBezTo>
                      <a:cubicBezTo>
                        <a:pt x="377" y="79"/>
                        <a:pt x="393" y="38"/>
                        <a:pt x="402" y="31"/>
                      </a:cubicBezTo>
                      <a:cubicBezTo>
                        <a:pt x="416" y="19"/>
                        <a:pt x="461" y="44"/>
                        <a:pt x="526" y="97"/>
                      </a:cubicBezTo>
                      <a:cubicBezTo>
                        <a:pt x="592" y="152"/>
                        <a:pt x="681" y="240"/>
                        <a:pt x="780" y="346"/>
                      </a:cubicBezTo>
                      <a:cubicBezTo>
                        <a:pt x="780" y="333"/>
                        <a:pt x="780" y="333"/>
                        <a:pt x="780" y="333"/>
                      </a:cubicBezTo>
                      <a:cubicBezTo>
                        <a:pt x="681" y="226"/>
                        <a:pt x="598" y="145"/>
                        <a:pt x="531" y="90"/>
                      </a:cubicBezTo>
                      <a:cubicBezTo>
                        <a:pt x="459" y="31"/>
                        <a:pt x="415" y="9"/>
                        <a:pt x="396" y="24"/>
                      </a:cubicBezTo>
                      <a:cubicBezTo>
                        <a:pt x="381" y="36"/>
                        <a:pt x="386" y="68"/>
                        <a:pt x="409" y="123"/>
                      </a:cubicBezTo>
                      <a:cubicBezTo>
                        <a:pt x="430" y="173"/>
                        <a:pt x="467" y="241"/>
                        <a:pt x="518" y="323"/>
                      </a:cubicBezTo>
                      <a:cubicBezTo>
                        <a:pt x="623" y="492"/>
                        <a:pt x="776" y="705"/>
                        <a:pt x="950" y="924"/>
                      </a:cubicBezTo>
                      <a:cubicBezTo>
                        <a:pt x="960" y="937"/>
                        <a:pt x="971" y="950"/>
                        <a:pt x="981" y="963"/>
                      </a:cubicBezTo>
                      <a:cubicBezTo>
                        <a:pt x="728" y="961"/>
                        <a:pt x="492" y="949"/>
                        <a:pt x="311" y="927"/>
                      </a:cubicBezTo>
                      <a:cubicBezTo>
                        <a:pt x="31" y="894"/>
                        <a:pt x="9" y="856"/>
                        <a:pt x="9" y="845"/>
                      </a:cubicBezTo>
                      <a:cubicBezTo>
                        <a:pt x="9" y="836"/>
                        <a:pt x="22" y="813"/>
                        <a:pt x="140" y="789"/>
                      </a:cubicBezTo>
                      <a:cubicBezTo>
                        <a:pt x="226" y="771"/>
                        <a:pt x="350" y="756"/>
                        <a:pt x="497" y="745"/>
                      </a:cubicBezTo>
                      <a:cubicBezTo>
                        <a:pt x="493" y="736"/>
                        <a:pt x="493" y="736"/>
                        <a:pt x="493" y="736"/>
                      </a:cubicBezTo>
                      <a:cubicBezTo>
                        <a:pt x="346" y="747"/>
                        <a:pt x="224" y="762"/>
                        <a:pt x="139" y="780"/>
                      </a:cubicBezTo>
                      <a:cubicBezTo>
                        <a:pt x="46" y="799"/>
                        <a:pt x="0" y="821"/>
                        <a:pt x="0" y="845"/>
                      </a:cubicBezTo>
                      <a:cubicBezTo>
                        <a:pt x="0" y="864"/>
                        <a:pt x="28" y="881"/>
                        <a:pt x="86" y="897"/>
                      </a:cubicBezTo>
                      <a:cubicBezTo>
                        <a:pt x="139" y="911"/>
                        <a:pt x="214" y="925"/>
                        <a:pt x="310" y="936"/>
                      </a:cubicBezTo>
                      <a:cubicBezTo>
                        <a:pt x="493" y="957"/>
                        <a:pt x="732" y="970"/>
                        <a:pt x="988" y="972"/>
                      </a:cubicBezTo>
                      <a:cubicBezTo>
                        <a:pt x="1007" y="995"/>
                        <a:pt x="1026" y="1019"/>
                        <a:pt x="1045" y="1042"/>
                      </a:cubicBezTo>
                      <a:cubicBezTo>
                        <a:pt x="908" y="1212"/>
                        <a:pt x="775" y="1364"/>
                        <a:pt x="663" y="1479"/>
                      </a:cubicBezTo>
                      <a:cubicBezTo>
                        <a:pt x="465" y="1680"/>
                        <a:pt x="421" y="1674"/>
                        <a:pt x="413" y="1667"/>
                      </a:cubicBezTo>
                      <a:cubicBezTo>
                        <a:pt x="391" y="1651"/>
                        <a:pt x="425" y="1544"/>
                        <a:pt x="584" y="1294"/>
                      </a:cubicBezTo>
                      <a:cubicBezTo>
                        <a:pt x="577" y="1290"/>
                        <a:pt x="577" y="1290"/>
                        <a:pt x="577" y="1290"/>
                      </a:cubicBezTo>
                      <a:cubicBezTo>
                        <a:pt x="510" y="1394"/>
                        <a:pt x="459" y="1483"/>
                        <a:pt x="430" y="1548"/>
                      </a:cubicBezTo>
                      <a:cubicBezTo>
                        <a:pt x="397" y="1620"/>
                        <a:pt x="390" y="1661"/>
                        <a:pt x="407" y="1674"/>
                      </a:cubicBezTo>
                      <a:cubicBezTo>
                        <a:pt x="411" y="1677"/>
                        <a:pt x="416" y="1679"/>
                        <a:pt x="421" y="1679"/>
                      </a:cubicBezTo>
                      <a:cubicBezTo>
                        <a:pt x="439" y="1679"/>
                        <a:pt x="465" y="1665"/>
                        <a:pt x="501" y="1639"/>
                      </a:cubicBezTo>
                      <a:cubicBezTo>
                        <a:pt x="545" y="1606"/>
                        <a:pt x="601" y="1554"/>
                        <a:pt x="669" y="1485"/>
                      </a:cubicBezTo>
                      <a:cubicBezTo>
                        <a:pt x="781" y="1371"/>
                        <a:pt x="914" y="1219"/>
                        <a:pt x="1051" y="1049"/>
                      </a:cubicBezTo>
                      <a:cubicBezTo>
                        <a:pt x="1190" y="1217"/>
                        <a:pt x="1324" y="1367"/>
                        <a:pt x="1438" y="1480"/>
                      </a:cubicBezTo>
                      <a:cubicBezTo>
                        <a:pt x="1507" y="1548"/>
                        <a:pt x="1564" y="1599"/>
                        <a:pt x="1609" y="1631"/>
                      </a:cubicBezTo>
                      <a:cubicBezTo>
                        <a:pt x="1644" y="1657"/>
                        <a:pt x="1671" y="1670"/>
                        <a:pt x="1688" y="1670"/>
                      </a:cubicBezTo>
                      <a:cubicBezTo>
                        <a:pt x="1694" y="1670"/>
                        <a:pt x="1699" y="1669"/>
                        <a:pt x="1702" y="1666"/>
                      </a:cubicBezTo>
                      <a:cubicBezTo>
                        <a:pt x="1754" y="1624"/>
                        <a:pt x="1554" y="1319"/>
                        <a:pt x="1466" y="1192"/>
                      </a:cubicBezTo>
                      <a:cubicBezTo>
                        <a:pt x="1464" y="1204"/>
                        <a:pt x="1464" y="1204"/>
                        <a:pt x="1464" y="1204"/>
                      </a:cubicBezTo>
                      <a:cubicBezTo>
                        <a:pt x="1675" y="1511"/>
                        <a:pt x="1721" y="1640"/>
                        <a:pt x="1697" y="1659"/>
                      </a:cubicBezTo>
                      <a:cubicBezTo>
                        <a:pt x="1688" y="1666"/>
                        <a:pt x="1645" y="1673"/>
                        <a:pt x="1444" y="1474"/>
                      </a:cubicBezTo>
                      <a:cubicBezTo>
                        <a:pt x="1330" y="1361"/>
                        <a:pt x="1196" y="1210"/>
                        <a:pt x="1056" y="1042"/>
                      </a:cubicBezTo>
                      <a:cubicBezTo>
                        <a:pt x="1075" y="1019"/>
                        <a:pt x="1093" y="995"/>
                        <a:pt x="1112" y="972"/>
                      </a:cubicBezTo>
                      <a:cubicBezTo>
                        <a:pt x="1367" y="970"/>
                        <a:pt x="1606" y="957"/>
                        <a:pt x="1788" y="936"/>
                      </a:cubicBezTo>
                      <a:cubicBezTo>
                        <a:pt x="1885" y="925"/>
                        <a:pt x="1960" y="911"/>
                        <a:pt x="2013" y="897"/>
                      </a:cubicBezTo>
                      <a:cubicBezTo>
                        <a:pt x="2070" y="881"/>
                        <a:pt x="2098" y="864"/>
                        <a:pt x="2098" y="845"/>
                      </a:cubicBezTo>
                      <a:moveTo>
                        <a:pt x="657" y="735"/>
                      </a:moveTo>
                      <a:cubicBezTo>
                        <a:pt x="697" y="733"/>
                        <a:pt x="738" y="732"/>
                        <a:pt x="780" y="730"/>
                      </a:cubicBezTo>
                      <a:cubicBezTo>
                        <a:pt x="780" y="722"/>
                        <a:pt x="780" y="722"/>
                        <a:pt x="780" y="722"/>
                      </a:cubicBezTo>
                      <a:cubicBezTo>
                        <a:pt x="738" y="723"/>
                        <a:pt x="693" y="725"/>
                        <a:pt x="653" y="727"/>
                      </a:cubicBezTo>
                      <a:lnTo>
                        <a:pt x="657" y="735"/>
                      </a:lnTo>
                      <a:close/>
                      <a:moveTo>
                        <a:pt x="682" y="1131"/>
                      </a:moveTo>
                      <a:cubicBezTo>
                        <a:pt x="662" y="1160"/>
                        <a:pt x="643" y="1189"/>
                        <a:pt x="624" y="1217"/>
                      </a:cubicBezTo>
                      <a:cubicBezTo>
                        <a:pt x="631" y="1222"/>
                        <a:pt x="631" y="1222"/>
                        <a:pt x="631" y="1222"/>
                      </a:cubicBezTo>
                      <a:cubicBezTo>
                        <a:pt x="649" y="1195"/>
                        <a:pt x="668" y="1167"/>
                        <a:pt x="687" y="1139"/>
                      </a:cubicBezTo>
                      <a:cubicBezTo>
                        <a:pt x="685" y="1135"/>
                        <a:pt x="682" y="1131"/>
                        <a:pt x="682" y="113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2" name="Freeform 344"/>
                <p:cNvSpPr>
                  <a:spLocks/>
                </p:cNvSpPr>
                <p:nvPr/>
              </p:nvSpPr>
              <p:spPr bwMode="auto">
                <a:xfrm>
                  <a:off x="1662113" y="2155825"/>
                  <a:ext cx="196850" cy="207963"/>
                </a:xfrm>
                <a:custGeom>
                  <a:avLst/>
                  <a:gdLst>
                    <a:gd name="T0" fmla="*/ 125 w 125"/>
                    <a:gd name="T1" fmla="*/ 131 h 131"/>
                    <a:gd name="T2" fmla="*/ 0 w 125"/>
                    <a:gd name="T3" fmla="*/ 90 h 131"/>
                    <a:gd name="T4" fmla="*/ 125 w 125"/>
                    <a:gd name="T5" fmla="*/ 0 h 131"/>
                    <a:gd name="T6" fmla="*/ 125 w 125"/>
                    <a:gd name="T7" fmla="*/ 131 h 131"/>
                  </a:gdLst>
                  <a:ahLst/>
                  <a:cxnLst>
                    <a:cxn ang="0">
                      <a:pos x="T0" y="T1"/>
                    </a:cxn>
                    <a:cxn ang="0">
                      <a:pos x="T2" y="T3"/>
                    </a:cxn>
                    <a:cxn ang="0">
                      <a:pos x="T4" y="T5"/>
                    </a:cxn>
                    <a:cxn ang="0">
                      <a:pos x="T6" y="T7"/>
                    </a:cxn>
                  </a:cxnLst>
                  <a:rect l="0" t="0" r="r" b="b"/>
                  <a:pathLst>
                    <a:path w="125" h="131">
                      <a:moveTo>
                        <a:pt x="125" y="131"/>
                      </a:moveTo>
                      <a:cubicBezTo>
                        <a:pt x="0" y="90"/>
                        <a:pt x="0" y="90"/>
                        <a:pt x="0" y="90"/>
                      </a:cubicBezTo>
                      <a:cubicBezTo>
                        <a:pt x="18" y="35"/>
                        <a:pt x="67" y="0"/>
                        <a:pt x="125" y="0"/>
                      </a:cubicBezTo>
                      <a:lnTo>
                        <a:pt x="125"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3" name="Freeform 345"/>
                <p:cNvSpPr>
                  <a:spLocks/>
                </p:cNvSpPr>
                <p:nvPr/>
              </p:nvSpPr>
              <p:spPr bwMode="auto">
                <a:xfrm>
                  <a:off x="1647825" y="2298700"/>
                  <a:ext cx="211138" cy="130175"/>
                </a:xfrm>
                <a:custGeom>
                  <a:avLst/>
                  <a:gdLst>
                    <a:gd name="T0" fmla="*/ 134 w 134"/>
                    <a:gd name="T1" fmla="*/ 41 h 82"/>
                    <a:gd name="T2" fmla="*/ 9 w 134"/>
                    <a:gd name="T3" fmla="*/ 82 h 82"/>
                    <a:gd name="T4" fmla="*/ 9 w 134"/>
                    <a:gd name="T5" fmla="*/ 0 h 82"/>
                    <a:gd name="T6" fmla="*/ 134 w 134"/>
                    <a:gd name="T7" fmla="*/ 41 h 82"/>
                  </a:gdLst>
                  <a:ahLst/>
                  <a:cxnLst>
                    <a:cxn ang="0">
                      <a:pos x="T0" y="T1"/>
                    </a:cxn>
                    <a:cxn ang="0">
                      <a:pos x="T2" y="T3"/>
                    </a:cxn>
                    <a:cxn ang="0">
                      <a:pos x="T4" y="T5"/>
                    </a:cxn>
                    <a:cxn ang="0">
                      <a:pos x="T6" y="T7"/>
                    </a:cxn>
                  </a:cxnLst>
                  <a:rect l="0" t="0" r="r" b="b"/>
                  <a:pathLst>
                    <a:path w="134" h="82">
                      <a:moveTo>
                        <a:pt x="134" y="41"/>
                      </a:moveTo>
                      <a:cubicBezTo>
                        <a:pt x="9" y="82"/>
                        <a:pt x="9" y="82"/>
                        <a:pt x="9" y="82"/>
                      </a:cubicBezTo>
                      <a:cubicBezTo>
                        <a:pt x="0" y="54"/>
                        <a:pt x="0" y="28"/>
                        <a:pt x="9" y="0"/>
                      </a:cubicBezTo>
                      <a:lnTo>
                        <a:pt x="134"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4" name="Freeform 346"/>
                <p:cNvSpPr>
                  <a:spLocks/>
                </p:cNvSpPr>
                <p:nvPr/>
              </p:nvSpPr>
              <p:spPr bwMode="auto">
                <a:xfrm>
                  <a:off x="1662113" y="2363788"/>
                  <a:ext cx="196850" cy="168275"/>
                </a:xfrm>
                <a:custGeom>
                  <a:avLst/>
                  <a:gdLst>
                    <a:gd name="T0" fmla="*/ 125 w 125"/>
                    <a:gd name="T1" fmla="*/ 0 h 106"/>
                    <a:gd name="T2" fmla="*/ 48 w 125"/>
                    <a:gd name="T3" fmla="*/ 106 h 106"/>
                    <a:gd name="T4" fmla="*/ 0 w 125"/>
                    <a:gd name="T5" fmla="*/ 41 h 106"/>
                    <a:gd name="T6" fmla="*/ 125 w 125"/>
                    <a:gd name="T7" fmla="*/ 0 h 106"/>
                  </a:gdLst>
                  <a:ahLst/>
                  <a:cxnLst>
                    <a:cxn ang="0">
                      <a:pos x="T0" y="T1"/>
                    </a:cxn>
                    <a:cxn ang="0">
                      <a:pos x="T2" y="T3"/>
                    </a:cxn>
                    <a:cxn ang="0">
                      <a:pos x="T4" y="T5"/>
                    </a:cxn>
                    <a:cxn ang="0">
                      <a:pos x="T6" y="T7"/>
                    </a:cxn>
                  </a:cxnLst>
                  <a:rect l="0" t="0" r="r" b="b"/>
                  <a:pathLst>
                    <a:path w="125" h="106">
                      <a:moveTo>
                        <a:pt x="125" y="0"/>
                      </a:moveTo>
                      <a:cubicBezTo>
                        <a:pt x="48" y="106"/>
                        <a:pt x="48" y="106"/>
                        <a:pt x="48" y="106"/>
                      </a:cubicBezTo>
                      <a:cubicBezTo>
                        <a:pt x="25" y="89"/>
                        <a:pt x="9" y="68"/>
                        <a:pt x="0" y="41"/>
                      </a:cubicBezTo>
                      <a:lnTo>
                        <a:pt x="1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5" name="Freeform 347"/>
                <p:cNvSpPr>
                  <a:spLocks/>
                </p:cNvSpPr>
                <p:nvPr/>
              </p:nvSpPr>
              <p:spPr bwMode="auto">
                <a:xfrm>
                  <a:off x="1736725" y="2363788"/>
                  <a:ext cx="320675" cy="233363"/>
                </a:xfrm>
                <a:custGeom>
                  <a:avLst/>
                  <a:gdLst>
                    <a:gd name="T0" fmla="*/ 77 w 202"/>
                    <a:gd name="T1" fmla="*/ 0 h 147"/>
                    <a:gd name="T2" fmla="*/ 202 w 202"/>
                    <a:gd name="T3" fmla="*/ 41 h 147"/>
                    <a:gd name="T4" fmla="*/ 37 w 202"/>
                    <a:gd name="T5" fmla="*/ 125 h 147"/>
                    <a:gd name="T6" fmla="*/ 0 w 202"/>
                    <a:gd name="T7" fmla="*/ 106 h 147"/>
                    <a:gd name="T8" fmla="*/ 77 w 202"/>
                    <a:gd name="T9" fmla="*/ 0 h 147"/>
                  </a:gdLst>
                  <a:ahLst/>
                  <a:cxnLst>
                    <a:cxn ang="0">
                      <a:pos x="T0" y="T1"/>
                    </a:cxn>
                    <a:cxn ang="0">
                      <a:pos x="T2" y="T3"/>
                    </a:cxn>
                    <a:cxn ang="0">
                      <a:pos x="T4" y="T5"/>
                    </a:cxn>
                    <a:cxn ang="0">
                      <a:pos x="T6" y="T7"/>
                    </a:cxn>
                    <a:cxn ang="0">
                      <a:pos x="T8" y="T9"/>
                    </a:cxn>
                  </a:cxnLst>
                  <a:rect l="0" t="0" r="r" b="b"/>
                  <a:pathLst>
                    <a:path w="202" h="147">
                      <a:moveTo>
                        <a:pt x="77" y="0"/>
                      </a:moveTo>
                      <a:cubicBezTo>
                        <a:pt x="202" y="41"/>
                        <a:pt x="202" y="41"/>
                        <a:pt x="202" y="41"/>
                      </a:cubicBezTo>
                      <a:cubicBezTo>
                        <a:pt x="180" y="110"/>
                        <a:pt x="106" y="147"/>
                        <a:pt x="37" y="125"/>
                      </a:cubicBezTo>
                      <a:cubicBezTo>
                        <a:pt x="23" y="120"/>
                        <a:pt x="12" y="115"/>
                        <a:pt x="0" y="106"/>
                      </a:cubicBez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6" name="Freeform 348"/>
                <p:cNvSpPr>
                  <a:spLocks/>
                </p:cNvSpPr>
                <p:nvPr/>
              </p:nvSpPr>
              <p:spPr bwMode="auto">
                <a:xfrm>
                  <a:off x="1858963" y="2155825"/>
                  <a:ext cx="207963" cy="273050"/>
                </a:xfrm>
                <a:custGeom>
                  <a:avLst/>
                  <a:gdLst>
                    <a:gd name="T0" fmla="*/ 0 w 131"/>
                    <a:gd name="T1" fmla="*/ 131 h 172"/>
                    <a:gd name="T2" fmla="*/ 0 w 131"/>
                    <a:gd name="T3" fmla="*/ 0 h 172"/>
                    <a:gd name="T4" fmla="*/ 131 w 131"/>
                    <a:gd name="T5" fmla="*/ 131 h 172"/>
                    <a:gd name="T6" fmla="*/ 125 w 131"/>
                    <a:gd name="T7" fmla="*/ 172 h 172"/>
                    <a:gd name="T8" fmla="*/ 0 w 131"/>
                    <a:gd name="T9" fmla="*/ 131 h 172"/>
                  </a:gdLst>
                  <a:ahLst/>
                  <a:cxnLst>
                    <a:cxn ang="0">
                      <a:pos x="T0" y="T1"/>
                    </a:cxn>
                    <a:cxn ang="0">
                      <a:pos x="T2" y="T3"/>
                    </a:cxn>
                    <a:cxn ang="0">
                      <a:pos x="T4" y="T5"/>
                    </a:cxn>
                    <a:cxn ang="0">
                      <a:pos x="T6" y="T7"/>
                    </a:cxn>
                    <a:cxn ang="0">
                      <a:pos x="T8" y="T9"/>
                    </a:cxn>
                  </a:cxnLst>
                  <a:rect l="0" t="0" r="r" b="b"/>
                  <a:pathLst>
                    <a:path w="131" h="172">
                      <a:moveTo>
                        <a:pt x="0" y="131"/>
                      </a:moveTo>
                      <a:cubicBezTo>
                        <a:pt x="0" y="0"/>
                        <a:pt x="0" y="0"/>
                        <a:pt x="0" y="0"/>
                      </a:cubicBezTo>
                      <a:cubicBezTo>
                        <a:pt x="73" y="0"/>
                        <a:pt x="131" y="59"/>
                        <a:pt x="131" y="131"/>
                      </a:cubicBezTo>
                      <a:cubicBezTo>
                        <a:pt x="131" y="146"/>
                        <a:pt x="129" y="158"/>
                        <a:pt x="125" y="172"/>
                      </a:cubicBezTo>
                      <a:lnTo>
                        <a:pt x="0"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7" name="Freeform 349"/>
                <p:cNvSpPr>
                  <a:spLocks noEditPoints="1"/>
                </p:cNvSpPr>
                <p:nvPr/>
              </p:nvSpPr>
              <p:spPr bwMode="auto">
                <a:xfrm>
                  <a:off x="3565525" y="2798763"/>
                  <a:ext cx="461963" cy="339725"/>
                </a:xfrm>
                <a:custGeom>
                  <a:avLst/>
                  <a:gdLst>
                    <a:gd name="T0" fmla="*/ 141 w 292"/>
                    <a:gd name="T1" fmla="*/ 22 h 214"/>
                    <a:gd name="T2" fmla="*/ 267 w 292"/>
                    <a:gd name="T3" fmla="*/ 22 h 214"/>
                    <a:gd name="T4" fmla="*/ 256 w 292"/>
                    <a:gd name="T5" fmla="*/ 3 h 214"/>
                    <a:gd name="T6" fmla="*/ 251 w 292"/>
                    <a:gd name="T7" fmla="*/ 0 h 214"/>
                    <a:gd name="T8" fmla="*/ 158 w 292"/>
                    <a:gd name="T9" fmla="*/ 0 h 214"/>
                    <a:gd name="T10" fmla="*/ 153 w 292"/>
                    <a:gd name="T11" fmla="*/ 3 h 214"/>
                    <a:gd name="T12" fmla="*/ 141 w 292"/>
                    <a:gd name="T13" fmla="*/ 22 h 214"/>
                    <a:gd name="T14" fmla="*/ 292 w 292"/>
                    <a:gd name="T15" fmla="*/ 38 h 214"/>
                    <a:gd name="T16" fmla="*/ 285 w 292"/>
                    <a:gd name="T17" fmla="*/ 31 h 214"/>
                    <a:gd name="T18" fmla="*/ 232 w 292"/>
                    <a:gd name="T19" fmla="*/ 31 h 214"/>
                    <a:gd name="T20" fmla="*/ 61 w 292"/>
                    <a:gd name="T21" fmla="*/ 31 h 214"/>
                    <a:gd name="T22" fmla="*/ 8 w 292"/>
                    <a:gd name="T23" fmla="*/ 31 h 214"/>
                    <a:gd name="T24" fmla="*/ 0 w 292"/>
                    <a:gd name="T25" fmla="*/ 38 h 214"/>
                    <a:gd name="T26" fmla="*/ 0 w 292"/>
                    <a:gd name="T27" fmla="*/ 207 h 214"/>
                    <a:gd name="T28" fmla="*/ 8 w 292"/>
                    <a:gd name="T29" fmla="*/ 214 h 214"/>
                    <a:gd name="T30" fmla="*/ 61 w 292"/>
                    <a:gd name="T31" fmla="*/ 214 h 214"/>
                    <a:gd name="T32" fmla="*/ 232 w 292"/>
                    <a:gd name="T33" fmla="*/ 214 h 214"/>
                    <a:gd name="T34" fmla="*/ 285 w 292"/>
                    <a:gd name="T35" fmla="*/ 214 h 214"/>
                    <a:gd name="T36" fmla="*/ 292 w 292"/>
                    <a:gd name="T37" fmla="*/ 207 h 214"/>
                    <a:gd name="T38" fmla="*/ 292 w 292"/>
                    <a:gd name="T39" fmla="*/ 38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2" h="214">
                      <a:moveTo>
                        <a:pt x="141" y="22"/>
                      </a:moveTo>
                      <a:cubicBezTo>
                        <a:pt x="267" y="22"/>
                        <a:pt x="267" y="22"/>
                        <a:pt x="267" y="22"/>
                      </a:cubicBezTo>
                      <a:cubicBezTo>
                        <a:pt x="256" y="3"/>
                        <a:pt x="256" y="3"/>
                        <a:pt x="256" y="3"/>
                      </a:cubicBezTo>
                      <a:cubicBezTo>
                        <a:pt x="256" y="3"/>
                        <a:pt x="254" y="0"/>
                        <a:pt x="251" y="0"/>
                      </a:cubicBezTo>
                      <a:cubicBezTo>
                        <a:pt x="158" y="0"/>
                        <a:pt x="158" y="0"/>
                        <a:pt x="158" y="0"/>
                      </a:cubicBezTo>
                      <a:cubicBezTo>
                        <a:pt x="158" y="0"/>
                        <a:pt x="154" y="0"/>
                        <a:pt x="153" y="3"/>
                      </a:cubicBezTo>
                      <a:lnTo>
                        <a:pt x="141" y="22"/>
                      </a:lnTo>
                      <a:close/>
                      <a:moveTo>
                        <a:pt x="292" y="38"/>
                      </a:moveTo>
                      <a:cubicBezTo>
                        <a:pt x="292" y="38"/>
                        <a:pt x="292" y="31"/>
                        <a:pt x="285" y="31"/>
                      </a:cubicBezTo>
                      <a:cubicBezTo>
                        <a:pt x="232" y="31"/>
                        <a:pt x="232" y="31"/>
                        <a:pt x="232" y="31"/>
                      </a:cubicBezTo>
                      <a:cubicBezTo>
                        <a:pt x="61" y="31"/>
                        <a:pt x="61" y="31"/>
                        <a:pt x="61" y="31"/>
                      </a:cubicBezTo>
                      <a:cubicBezTo>
                        <a:pt x="8" y="31"/>
                        <a:pt x="8" y="31"/>
                        <a:pt x="8" y="31"/>
                      </a:cubicBezTo>
                      <a:cubicBezTo>
                        <a:pt x="0" y="31"/>
                        <a:pt x="0" y="38"/>
                        <a:pt x="0" y="38"/>
                      </a:cubicBezTo>
                      <a:cubicBezTo>
                        <a:pt x="0" y="207"/>
                        <a:pt x="0" y="207"/>
                        <a:pt x="0" y="207"/>
                      </a:cubicBezTo>
                      <a:cubicBezTo>
                        <a:pt x="0" y="214"/>
                        <a:pt x="8" y="214"/>
                        <a:pt x="8" y="214"/>
                      </a:cubicBezTo>
                      <a:cubicBezTo>
                        <a:pt x="61" y="214"/>
                        <a:pt x="61" y="214"/>
                        <a:pt x="61" y="214"/>
                      </a:cubicBezTo>
                      <a:cubicBezTo>
                        <a:pt x="232" y="214"/>
                        <a:pt x="232" y="214"/>
                        <a:pt x="232" y="214"/>
                      </a:cubicBezTo>
                      <a:cubicBezTo>
                        <a:pt x="285" y="214"/>
                        <a:pt x="285" y="214"/>
                        <a:pt x="285" y="214"/>
                      </a:cubicBezTo>
                      <a:cubicBezTo>
                        <a:pt x="285" y="214"/>
                        <a:pt x="292" y="214"/>
                        <a:pt x="292" y="207"/>
                      </a:cubicBezTo>
                      <a:lnTo>
                        <a:pt x="29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8" name="Oval 350"/>
                <p:cNvSpPr>
                  <a:spLocks noChangeArrowheads="1"/>
                </p:cNvSpPr>
                <p:nvPr/>
              </p:nvSpPr>
              <p:spPr bwMode="auto">
                <a:xfrm>
                  <a:off x="3343275" y="3792538"/>
                  <a:ext cx="414338" cy="4175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9" name="Freeform 351"/>
                <p:cNvSpPr>
                  <a:spLocks/>
                </p:cNvSpPr>
                <p:nvPr/>
              </p:nvSpPr>
              <p:spPr bwMode="auto">
                <a:xfrm>
                  <a:off x="3511550" y="3914775"/>
                  <a:ext cx="117475" cy="171450"/>
                </a:xfrm>
                <a:custGeom>
                  <a:avLst/>
                  <a:gdLst>
                    <a:gd name="T0" fmla="*/ 0 w 74"/>
                    <a:gd name="T1" fmla="*/ 108 h 108"/>
                    <a:gd name="T2" fmla="*/ 74 w 74"/>
                    <a:gd name="T3" fmla="*/ 54 h 108"/>
                    <a:gd name="T4" fmla="*/ 0 w 74"/>
                    <a:gd name="T5" fmla="*/ 0 h 108"/>
                    <a:gd name="T6" fmla="*/ 0 w 74"/>
                    <a:gd name="T7" fmla="*/ 108 h 108"/>
                  </a:gdLst>
                  <a:ahLst/>
                  <a:cxnLst>
                    <a:cxn ang="0">
                      <a:pos x="T0" y="T1"/>
                    </a:cxn>
                    <a:cxn ang="0">
                      <a:pos x="T2" y="T3"/>
                    </a:cxn>
                    <a:cxn ang="0">
                      <a:pos x="T4" y="T5"/>
                    </a:cxn>
                    <a:cxn ang="0">
                      <a:pos x="T6" y="T7"/>
                    </a:cxn>
                  </a:cxnLst>
                  <a:rect l="0" t="0" r="r" b="b"/>
                  <a:pathLst>
                    <a:path w="74" h="108">
                      <a:moveTo>
                        <a:pt x="0" y="108"/>
                      </a:moveTo>
                      <a:lnTo>
                        <a:pt x="74" y="54"/>
                      </a:lnTo>
                      <a:lnTo>
                        <a:pt x="0" y="0"/>
                      </a:lnTo>
                      <a:lnTo>
                        <a:pt x="0"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0" name="Freeform 352"/>
                <p:cNvSpPr>
                  <a:spLocks noEditPoints="1"/>
                </p:cNvSpPr>
                <p:nvPr/>
              </p:nvSpPr>
              <p:spPr bwMode="auto">
                <a:xfrm>
                  <a:off x="1604963" y="3679825"/>
                  <a:ext cx="423863" cy="325438"/>
                </a:xfrm>
                <a:custGeom>
                  <a:avLst/>
                  <a:gdLst>
                    <a:gd name="T0" fmla="*/ 133 w 267"/>
                    <a:gd name="T1" fmla="*/ 115 h 205"/>
                    <a:gd name="T2" fmla="*/ 267 w 267"/>
                    <a:gd name="T3" fmla="*/ 19 h 205"/>
                    <a:gd name="T4" fmla="*/ 267 w 267"/>
                    <a:gd name="T5" fmla="*/ 0 h 205"/>
                    <a:gd name="T6" fmla="*/ 133 w 267"/>
                    <a:gd name="T7" fmla="*/ 0 h 205"/>
                    <a:gd name="T8" fmla="*/ 0 w 267"/>
                    <a:gd name="T9" fmla="*/ 0 h 205"/>
                    <a:gd name="T10" fmla="*/ 0 w 267"/>
                    <a:gd name="T11" fmla="*/ 19 h 205"/>
                    <a:gd name="T12" fmla="*/ 133 w 267"/>
                    <a:gd name="T13" fmla="*/ 115 h 205"/>
                    <a:gd name="T14" fmla="*/ 267 w 267"/>
                    <a:gd name="T15" fmla="*/ 205 h 205"/>
                    <a:gd name="T16" fmla="*/ 267 w 267"/>
                    <a:gd name="T17" fmla="*/ 38 h 205"/>
                    <a:gd name="T18" fmla="*/ 133 w 267"/>
                    <a:gd name="T19" fmla="*/ 136 h 205"/>
                    <a:gd name="T20" fmla="*/ 0 w 267"/>
                    <a:gd name="T21" fmla="*/ 38 h 205"/>
                    <a:gd name="T22" fmla="*/ 0 w 267"/>
                    <a:gd name="T23" fmla="*/ 205 h 205"/>
                    <a:gd name="T24" fmla="*/ 133 w 267"/>
                    <a:gd name="T25" fmla="*/ 205 h 205"/>
                    <a:gd name="T26" fmla="*/ 267 w 267"/>
                    <a:gd name="T27" fmla="*/ 205 h 2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67" h="205">
                      <a:moveTo>
                        <a:pt x="133" y="115"/>
                      </a:moveTo>
                      <a:lnTo>
                        <a:pt x="267" y="19"/>
                      </a:lnTo>
                      <a:lnTo>
                        <a:pt x="267" y="0"/>
                      </a:lnTo>
                      <a:lnTo>
                        <a:pt x="133" y="0"/>
                      </a:lnTo>
                      <a:lnTo>
                        <a:pt x="0" y="0"/>
                      </a:lnTo>
                      <a:lnTo>
                        <a:pt x="0" y="19"/>
                      </a:lnTo>
                      <a:lnTo>
                        <a:pt x="133" y="115"/>
                      </a:lnTo>
                      <a:close/>
                      <a:moveTo>
                        <a:pt x="267" y="205"/>
                      </a:moveTo>
                      <a:lnTo>
                        <a:pt x="267" y="38"/>
                      </a:lnTo>
                      <a:lnTo>
                        <a:pt x="133" y="136"/>
                      </a:lnTo>
                      <a:lnTo>
                        <a:pt x="0" y="38"/>
                      </a:lnTo>
                      <a:lnTo>
                        <a:pt x="0" y="205"/>
                      </a:lnTo>
                      <a:lnTo>
                        <a:pt x="133" y="205"/>
                      </a:lnTo>
                      <a:lnTo>
                        <a:pt x="267" y="2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1" name="Freeform 353"/>
                <p:cNvSpPr>
                  <a:spLocks/>
                </p:cNvSpPr>
                <p:nvPr/>
              </p:nvSpPr>
              <p:spPr bwMode="auto">
                <a:xfrm>
                  <a:off x="1025525" y="3070225"/>
                  <a:ext cx="698500" cy="398463"/>
                </a:xfrm>
                <a:custGeom>
                  <a:avLst/>
                  <a:gdLst>
                    <a:gd name="T0" fmla="*/ 347 w 440"/>
                    <a:gd name="T1" fmla="*/ 24 h 252"/>
                    <a:gd name="T2" fmla="*/ 293 w 440"/>
                    <a:gd name="T3" fmla="*/ 3 h 252"/>
                    <a:gd name="T4" fmla="*/ 257 w 440"/>
                    <a:gd name="T5" fmla="*/ 31 h 252"/>
                    <a:gd name="T6" fmla="*/ 220 w 440"/>
                    <a:gd name="T7" fmla="*/ 33 h 252"/>
                    <a:gd name="T8" fmla="*/ 184 w 440"/>
                    <a:gd name="T9" fmla="*/ 31 h 252"/>
                    <a:gd name="T10" fmla="*/ 148 w 440"/>
                    <a:gd name="T11" fmla="*/ 3 h 252"/>
                    <a:gd name="T12" fmla="*/ 94 w 440"/>
                    <a:gd name="T13" fmla="*/ 24 h 252"/>
                    <a:gd name="T14" fmla="*/ 69 w 440"/>
                    <a:gd name="T15" fmla="*/ 246 h 252"/>
                    <a:gd name="T16" fmla="*/ 128 w 440"/>
                    <a:gd name="T17" fmla="*/ 210 h 252"/>
                    <a:gd name="T18" fmla="*/ 220 w 440"/>
                    <a:gd name="T19" fmla="*/ 179 h 252"/>
                    <a:gd name="T20" fmla="*/ 312 w 440"/>
                    <a:gd name="T21" fmla="*/ 210 h 252"/>
                    <a:gd name="T22" fmla="*/ 372 w 440"/>
                    <a:gd name="T23" fmla="*/ 246 h 252"/>
                    <a:gd name="T24" fmla="*/ 347 w 440"/>
                    <a:gd name="T25" fmla="*/ 24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0" h="252">
                      <a:moveTo>
                        <a:pt x="347" y="24"/>
                      </a:moveTo>
                      <a:cubicBezTo>
                        <a:pt x="341" y="13"/>
                        <a:pt x="299" y="0"/>
                        <a:pt x="293" y="3"/>
                      </a:cubicBezTo>
                      <a:cubicBezTo>
                        <a:pt x="290" y="6"/>
                        <a:pt x="265" y="28"/>
                        <a:pt x="257" y="31"/>
                      </a:cubicBezTo>
                      <a:cubicBezTo>
                        <a:pt x="249" y="33"/>
                        <a:pt x="220" y="33"/>
                        <a:pt x="220" y="33"/>
                      </a:cubicBezTo>
                      <a:cubicBezTo>
                        <a:pt x="220" y="33"/>
                        <a:pt x="192" y="33"/>
                        <a:pt x="184" y="31"/>
                      </a:cubicBezTo>
                      <a:cubicBezTo>
                        <a:pt x="175" y="28"/>
                        <a:pt x="151" y="6"/>
                        <a:pt x="148" y="3"/>
                      </a:cubicBezTo>
                      <a:cubicBezTo>
                        <a:pt x="141" y="0"/>
                        <a:pt x="99" y="13"/>
                        <a:pt x="94" y="24"/>
                      </a:cubicBezTo>
                      <a:cubicBezTo>
                        <a:pt x="94" y="24"/>
                        <a:pt x="0" y="222"/>
                        <a:pt x="69" y="246"/>
                      </a:cubicBezTo>
                      <a:cubicBezTo>
                        <a:pt x="99" y="252"/>
                        <a:pt x="111" y="226"/>
                        <a:pt x="128" y="210"/>
                      </a:cubicBezTo>
                      <a:cubicBezTo>
                        <a:pt x="145" y="194"/>
                        <a:pt x="170" y="179"/>
                        <a:pt x="220" y="179"/>
                      </a:cubicBezTo>
                      <a:cubicBezTo>
                        <a:pt x="271" y="179"/>
                        <a:pt x="295" y="194"/>
                        <a:pt x="312" y="210"/>
                      </a:cubicBezTo>
                      <a:cubicBezTo>
                        <a:pt x="329" y="226"/>
                        <a:pt x="341" y="252"/>
                        <a:pt x="372" y="246"/>
                      </a:cubicBezTo>
                      <a:cubicBezTo>
                        <a:pt x="440" y="222"/>
                        <a:pt x="347" y="24"/>
                        <a:pt x="347" y="24"/>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2" name="Oval 354"/>
                <p:cNvSpPr>
                  <a:spLocks noChangeArrowheads="1"/>
                </p:cNvSpPr>
                <p:nvPr/>
              </p:nvSpPr>
              <p:spPr bwMode="auto">
                <a:xfrm>
                  <a:off x="1346200" y="3186113"/>
                  <a:ext cx="58738" cy="57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483" name="TextBox 482"/>
              <p:cNvSpPr txBox="1"/>
              <p:nvPr/>
            </p:nvSpPr>
            <p:spPr>
              <a:xfrm>
                <a:off x="7324750" y="4880525"/>
                <a:ext cx="1233872"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Data Lake</a:t>
                </a:r>
                <a:br>
                  <a:rPr lang="en-US" sz="1050" dirty="0" smtClean="0">
                    <a:solidFill>
                      <a:schemeClr val="bg1"/>
                    </a:solidFill>
                  </a:rPr>
                </a:br>
                <a:r>
                  <a:rPr lang="en-US" sz="1050" dirty="0" smtClean="0">
                    <a:solidFill>
                      <a:schemeClr val="bg1"/>
                    </a:solidFill>
                  </a:rPr>
                  <a:t>Analytics</a:t>
                </a:r>
              </a:p>
            </p:txBody>
          </p:sp>
          <p:sp>
            <p:nvSpPr>
              <p:cNvPr id="485" name="TextBox 484"/>
              <p:cNvSpPr txBox="1"/>
              <p:nvPr/>
            </p:nvSpPr>
            <p:spPr>
              <a:xfrm>
                <a:off x="6560308" y="2980296"/>
                <a:ext cx="426947" cy="83100"/>
              </a:xfrm>
              <a:prstGeom prst="rect">
                <a:avLst/>
              </a:prstGeom>
              <a:solidFill>
                <a:schemeClr val="tx1"/>
              </a:solidFill>
            </p:spPr>
            <p:txBody>
              <a:bodyPr wrap="square" lIns="91440" tIns="0" rIns="0" bIns="0" rtlCol="0">
                <a:spAutoFit/>
              </a:bodyPr>
              <a:lstStyle/>
              <a:p>
                <a:pPr algn="ctr">
                  <a:lnSpc>
                    <a:spcPct val="90000"/>
                  </a:lnSpc>
                  <a:spcAft>
                    <a:spcPts val="600"/>
                  </a:spcAft>
                </a:pPr>
                <a:r>
                  <a:rPr lang="en-US" sz="600" dirty="0" smtClean="0">
                    <a:solidFill>
                      <a:schemeClr val="bg1"/>
                    </a:solidFill>
                  </a:rPr>
                  <a:t>MPP</a:t>
                </a:r>
              </a:p>
            </p:txBody>
          </p:sp>
          <p:sp>
            <p:nvSpPr>
              <p:cNvPr id="489" name="Rectangle 488"/>
              <p:cNvSpPr/>
              <p:nvPr/>
            </p:nvSpPr>
            <p:spPr bwMode="auto">
              <a:xfrm>
                <a:off x="6675437" y="1124677"/>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1" name="Rectangle 490"/>
              <p:cNvSpPr/>
              <p:nvPr/>
            </p:nvSpPr>
            <p:spPr bwMode="auto">
              <a:xfrm>
                <a:off x="8403033" y="642779"/>
                <a:ext cx="96570" cy="76940"/>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2" name="Rectangle 491"/>
              <p:cNvSpPr/>
              <p:nvPr/>
            </p:nvSpPr>
            <p:spPr bwMode="auto">
              <a:xfrm flipH="1">
                <a:off x="7592267" y="1565837"/>
                <a:ext cx="658129" cy="6756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3" name="Rectangle 492"/>
              <p:cNvSpPr/>
              <p:nvPr/>
            </p:nvSpPr>
            <p:spPr bwMode="auto">
              <a:xfrm>
                <a:off x="8092363" y="2507486"/>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4" name="Rectangle 493"/>
              <p:cNvSpPr/>
              <p:nvPr/>
            </p:nvSpPr>
            <p:spPr bwMode="auto">
              <a:xfrm>
                <a:off x="7443467" y="2626185"/>
                <a:ext cx="48916" cy="325228"/>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95" name="Rectangle 494"/>
              <p:cNvSpPr/>
              <p:nvPr/>
            </p:nvSpPr>
            <p:spPr bwMode="auto">
              <a:xfrm>
                <a:off x="6082603" y="3397703"/>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6" name="Rectangle 495"/>
              <p:cNvSpPr/>
              <p:nvPr/>
            </p:nvSpPr>
            <p:spPr bwMode="auto">
              <a:xfrm>
                <a:off x="8927603" y="3361297"/>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7" name="Rectangle 496"/>
              <p:cNvSpPr/>
              <p:nvPr/>
            </p:nvSpPr>
            <p:spPr bwMode="auto">
              <a:xfrm>
                <a:off x="7276555" y="4342669"/>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98" name="Rectangle 497"/>
              <p:cNvSpPr/>
              <p:nvPr/>
            </p:nvSpPr>
            <p:spPr bwMode="auto">
              <a:xfrm>
                <a:off x="8876162" y="4317531"/>
                <a:ext cx="51836" cy="187001"/>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31" name="TextBox 230"/>
              <p:cNvSpPr txBox="1"/>
              <p:nvPr/>
            </p:nvSpPr>
            <p:spPr>
              <a:xfrm>
                <a:off x="8344864" y="874561"/>
                <a:ext cx="1014777" cy="290849"/>
              </a:xfrm>
              <a:prstGeom prst="rect">
                <a:avLst/>
              </a:prstGeom>
              <a:noFill/>
            </p:spPr>
            <p:txBody>
              <a:bodyPr wrap="square" lIns="91440" tIns="0" rIns="0" bIns="0" rtlCol="0">
                <a:spAutoFit/>
              </a:bodyPr>
              <a:lstStyle/>
              <a:p>
                <a:pPr algn="ctr">
                  <a:lnSpc>
                    <a:spcPct val="90000"/>
                  </a:lnSpc>
                  <a:spcAft>
                    <a:spcPts val="600"/>
                  </a:spcAft>
                </a:pPr>
                <a:r>
                  <a:rPr lang="en-US" sz="1050" dirty="0" smtClean="0">
                    <a:solidFill>
                      <a:schemeClr val="bg1"/>
                    </a:solidFill>
                  </a:rPr>
                  <a:t>Azure Marketplace</a:t>
                </a:r>
              </a:p>
            </p:txBody>
          </p:sp>
          <p:pic>
            <p:nvPicPr>
              <p:cNvPr id="1026" name="Picture 2" descr="https://acom.azurecomcdn.net/80C57D/cdn/cvt-13f9af988a3bce151b5f3666660fb76825069825048a47e2c3f78ca61c38c685/images/page/services/cache/redis.png"/>
              <p:cNvPicPr>
                <a:picLocks noChangeAspect="1" noChangeArrowheads="1"/>
              </p:cNvPicPr>
              <p:nvPr/>
            </p:nvPicPr>
            <p:blipFill>
              <a:blip r:embed="rId11">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7276555" y="1360543"/>
                <a:ext cx="450676" cy="383910"/>
              </a:xfrm>
              <a:prstGeom prst="rect">
                <a:avLst/>
              </a:prstGeom>
              <a:noFill/>
              <a:extLst>
                <a:ext uri="{909E8E84-426E-40DD-AFC4-6F175D3DCCD1}">
                  <a14:hiddenFill xmlns:a14="http://schemas.microsoft.com/office/drawing/2010/main">
                    <a:solidFill>
                      <a:srgbClr val="FFFFFF"/>
                    </a:solidFill>
                  </a14:hiddenFill>
                </a:ext>
              </a:extLst>
            </p:spPr>
          </p:pic>
          <p:sp>
            <p:nvSpPr>
              <p:cNvPr id="239" name="TextBox 238"/>
              <p:cNvSpPr txBox="1"/>
              <p:nvPr/>
            </p:nvSpPr>
            <p:spPr>
              <a:xfrm>
                <a:off x="7007618" y="1759229"/>
                <a:ext cx="961729"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Redis Cache</a:t>
                </a:r>
              </a:p>
            </p:txBody>
          </p:sp>
          <p:sp>
            <p:nvSpPr>
              <p:cNvPr id="242" name="Rectangle 241"/>
              <p:cNvSpPr/>
              <p:nvPr/>
            </p:nvSpPr>
            <p:spPr bwMode="auto">
              <a:xfrm flipH="1">
                <a:off x="6736544" y="1563946"/>
                <a:ext cx="374139" cy="74633"/>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46" name="Rectangle 245"/>
              <p:cNvSpPr/>
              <p:nvPr/>
            </p:nvSpPr>
            <p:spPr bwMode="auto">
              <a:xfrm>
                <a:off x="7591713" y="1897062"/>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8" name="Rectangle 247"/>
              <p:cNvSpPr/>
              <p:nvPr/>
            </p:nvSpPr>
            <p:spPr bwMode="auto">
              <a:xfrm>
                <a:off x="7734076" y="1190857"/>
                <a:ext cx="84361" cy="249005"/>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252" name="TextBox 251"/>
            <p:cNvSpPr txBox="1"/>
            <p:nvPr/>
          </p:nvSpPr>
          <p:spPr>
            <a:xfrm>
              <a:off x="5848618" y="825277"/>
              <a:ext cx="1495806"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Server in Azure VM</a:t>
              </a:r>
            </a:p>
          </p:txBody>
        </p:sp>
        <p:sp>
          <p:nvSpPr>
            <p:cNvPr id="253" name="TextBox 252"/>
            <p:cNvSpPr txBox="1"/>
            <p:nvPr/>
          </p:nvSpPr>
          <p:spPr>
            <a:xfrm>
              <a:off x="7421260" y="819274"/>
              <a:ext cx="1014777" cy="21467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SQL Database </a:t>
              </a:r>
              <a:br>
                <a:rPr lang="en-US" sz="1050" dirty="0" smtClean="0">
                  <a:solidFill>
                    <a:schemeClr val="bg1"/>
                  </a:solidFill>
                </a:rPr>
              </a:br>
              <a:r>
                <a:rPr lang="en-US" sz="500" dirty="0" smtClean="0">
                  <a:solidFill>
                    <a:schemeClr val="bg1"/>
                  </a:solidFill>
                </a:rPr>
                <a:t>+ Elastic Scale</a:t>
              </a:r>
            </a:p>
          </p:txBody>
        </p:sp>
        <p:sp>
          <p:nvSpPr>
            <p:cNvPr id="257" name="Freeform 256"/>
            <p:cNvSpPr>
              <a:spLocks noEditPoints="1"/>
            </p:cNvSpPr>
            <p:nvPr/>
          </p:nvSpPr>
          <p:spPr bwMode="auto">
            <a:xfrm>
              <a:off x="6542642" y="374546"/>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60" name="Freeform 259"/>
            <p:cNvSpPr>
              <a:spLocks noEditPoints="1"/>
            </p:cNvSpPr>
            <p:nvPr/>
          </p:nvSpPr>
          <p:spPr bwMode="auto">
            <a:xfrm>
              <a:off x="6082603" y="373062"/>
              <a:ext cx="412004" cy="410202"/>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pic>
          <p:nvPicPr>
            <p:cNvPr id="261" name="Picture 260"/>
            <p:cNvPicPr>
              <a:picLocks noChangeAspect="1"/>
            </p:cNvPicPr>
            <p:nvPr/>
          </p:nvPicPr>
          <p:blipFill>
            <a:blip r:embed="rId12"/>
            <a:stretch>
              <a:fillRect/>
            </a:stretch>
          </p:blipFill>
          <p:spPr>
            <a:xfrm>
              <a:off x="7758231" y="346594"/>
              <a:ext cx="438574" cy="459069"/>
            </a:xfrm>
            <a:prstGeom prst="rect">
              <a:avLst/>
            </a:prstGeom>
          </p:spPr>
        </p:pic>
        <p:sp>
          <p:nvSpPr>
            <p:cNvPr id="262" name="Right Bracket 261"/>
            <p:cNvSpPr/>
            <p:nvPr/>
          </p:nvSpPr>
          <p:spPr>
            <a:xfrm rot="16200000" flipH="1">
              <a:off x="7149163" y="19883"/>
              <a:ext cx="92928" cy="2333023"/>
            </a:xfrm>
            <a:prstGeom prst="rightBracket">
              <a:avLst/>
            </a:prstGeom>
            <a:ln>
              <a:noFill/>
              <a:headEnd type="none"/>
              <a:tailEnd type="none"/>
            </a:ln>
          </p:spPr>
          <p:style>
            <a:lnRef idx="1">
              <a:schemeClr val="accent1"/>
            </a:lnRef>
            <a:fillRef idx="0">
              <a:schemeClr val="accent1"/>
            </a:fillRef>
            <a:effectRef idx="0">
              <a:schemeClr val="accent1"/>
            </a:effectRef>
            <a:fontRef idx="minor">
              <a:schemeClr val="tx1"/>
            </a:fontRef>
          </p:style>
          <p:txBody>
            <a:bodyPr vert="vert" rtlCol="0" anchor="ctr"/>
            <a:lstStyle/>
            <a:p>
              <a:pPr algn="ctr"/>
              <a:r>
                <a:rPr lang="en-US" sz="600" i="1" dirty="0" smtClean="0">
                  <a:solidFill>
                    <a:schemeClr val="bg1"/>
                  </a:solidFill>
                </a:rPr>
                <a:t>LRS – Geo-Replication</a:t>
              </a:r>
              <a:endParaRPr lang="en-US" i="1" dirty="0">
                <a:solidFill>
                  <a:schemeClr val="bg1"/>
                </a:solidFill>
              </a:endParaRPr>
            </a:p>
          </p:txBody>
        </p:sp>
      </p:grpSp>
      <p:grpSp>
        <p:nvGrpSpPr>
          <p:cNvPr id="3" name="Group 2"/>
          <p:cNvGrpSpPr/>
          <p:nvPr/>
        </p:nvGrpSpPr>
        <p:grpSpPr>
          <a:xfrm>
            <a:off x="9600750" y="53706"/>
            <a:ext cx="2396589" cy="6874362"/>
            <a:chOff x="9689048" y="59413"/>
            <a:chExt cx="2396589" cy="6874362"/>
          </a:xfrm>
        </p:grpSpPr>
        <p:sp>
          <p:nvSpPr>
            <p:cNvPr id="86" name="Rectangle 85"/>
            <p:cNvSpPr/>
            <p:nvPr/>
          </p:nvSpPr>
          <p:spPr bwMode="auto">
            <a:xfrm>
              <a:off x="9689048" y="251589"/>
              <a:ext cx="2396589" cy="6682186"/>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4" name="Rectangle 93"/>
            <p:cNvSpPr/>
            <p:nvPr/>
          </p:nvSpPr>
          <p:spPr bwMode="auto">
            <a:xfrm>
              <a:off x="9689048" y="59413"/>
              <a:ext cx="2396589" cy="235746"/>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DATA VISUALIZATION</a:t>
              </a:r>
            </a:p>
          </p:txBody>
        </p:sp>
        <p:pic>
          <p:nvPicPr>
            <p:cNvPr id="207" name="Picture 20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82444" y="1141337"/>
              <a:ext cx="271589" cy="286025"/>
            </a:xfrm>
            <a:prstGeom prst="rect">
              <a:avLst/>
            </a:prstGeom>
          </p:spPr>
        </p:pic>
        <p:sp>
          <p:nvSpPr>
            <p:cNvPr id="228" name="TextBox 227"/>
            <p:cNvSpPr txBox="1"/>
            <p:nvPr/>
          </p:nvSpPr>
          <p:spPr>
            <a:xfrm>
              <a:off x="9778416" y="5526410"/>
              <a:ext cx="57804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iOS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sp>
          <p:nvSpPr>
            <p:cNvPr id="229" name="Freeform 5"/>
            <p:cNvSpPr>
              <a:spLocks noChangeAspect="1" noEditPoints="1"/>
            </p:cNvSpPr>
            <p:nvPr/>
          </p:nvSpPr>
          <p:spPr bwMode="auto">
            <a:xfrm>
              <a:off x="11562670" y="5505882"/>
              <a:ext cx="147642" cy="166314"/>
            </a:xfrm>
            <a:custGeom>
              <a:avLst/>
              <a:gdLst>
                <a:gd name="T0" fmla="*/ 208 w 215"/>
                <a:gd name="T1" fmla="*/ 81 h 242"/>
                <a:gd name="T2" fmla="*/ 161 w 215"/>
                <a:gd name="T3" fmla="*/ 57 h 242"/>
                <a:gd name="T4" fmla="*/ 115 w 215"/>
                <a:gd name="T5" fmla="*/ 67 h 242"/>
                <a:gd name="T6" fmla="*/ 69 w 215"/>
                <a:gd name="T7" fmla="*/ 57 h 242"/>
                <a:gd name="T8" fmla="*/ 18 w 215"/>
                <a:gd name="T9" fmla="*/ 87 h 242"/>
                <a:gd name="T10" fmla="*/ 32 w 215"/>
                <a:gd name="T11" fmla="*/ 209 h 242"/>
                <a:gd name="T12" fmla="*/ 73 w 215"/>
                <a:gd name="T13" fmla="*/ 242 h 242"/>
                <a:gd name="T14" fmla="*/ 115 w 215"/>
                <a:gd name="T15" fmla="*/ 232 h 242"/>
                <a:gd name="T16" fmla="*/ 157 w 215"/>
                <a:gd name="T17" fmla="*/ 242 h 242"/>
                <a:gd name="T18" fmla="*/ 199 w 215"/>
                <a:gd name="T19" fmla="*/ 207 h 242"/>
                <a:gd name="T20" fmla="*/ 215 w 215"/>
                <a:gd name="T21" fmla="*/ 178 h 242"/>
                <a:gd name="T22" fmla="*/ 208 w 215"/>
                <a:gd name="T23" fmla="*/ 81 h 242"/>
                <a:gd name="T24" fmla="*/ 145 w 215"/>
                <a:gd name="T25" fmla="*/ 39 h 242"/>
                <a:gd name="T26" fmla="*/ 157 w 215"/>
                <a:gd name="T27" fmla="*/ 0 h 242"/>
                <a:gd name="T28" fmla="*/ 120 w 215"/>
                <a:gd name="T29" fmla="*/ 20 h 242"/>
                <a:gd name="T30" fmla="*/ 107 w 215"/>
                <a:gd name="T31" fmla="*/ 58 h 242"/>
                <a:gd name="T32" fmla="*/ 145 w 215"/>
                <a:gd name="T33" fmla="*/ 39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5" h="242">
                  <a:moveTo>
                    <a:pt x="208" y="81"/>
                  </a:moveTo>
                  <a:cubicBezTo>
                    <a:pt x="195" y="66"/>
                    <a:pt x="178" y="57"/>
                    <a:pt x="161" y="57"/>
                  </a:cubicBezTo>
                  <a:cubicBezTo>
                    <a:pt x="139" y="57"/>
                    <a:pt x="130" y="67"/>
                    <a:pt x="115" y="67"/>
                  </a:cubicBezTo>
                  <a:cubicBezTo>
                    <a:pt x="99" y="67"/>
                    <a:pt x="88" y="57"/>
                    <a:pt x="69" y="57"/>
                  </a:cubicBezTo>
                  <a:cubicBezTo>
                    <a:pt x="50" y="57"/>
                    <a:pt x="30" y="68"/>
                    <a:pt x="18" y="87"/>
                  </a:cubicBezTo>
                  <a:cubicBezTo>
                    <a:pt x="0" y="115"/>
                    <a:pt x="3" y="166"/>
                    <a:pt x="32" y="209"/>
                  </a:cubicBezTo>
                  <a:cubicBezTo>
                    <a:pt x="42" y="225"/>
                    <a:pt x="56" y="242"/>
                    <a:pt x="73" y="242"/>
                  </a:cubicBezTo>
                  <a:cubicBezTo>
                    <a:pt x="89" y="242"/>
                    <a:pt x="94" y="232"/>
                    <a:pt x="115" y="232"/>
                  </a:cubicBezTo>
                  <a:cubicBezTo>
                    <a:pt x="137" y="232"/>
                    <a:pt x="141" y="242"/>
                    <a:pt x="157" y="242"/>
                  </a:cubicBezTo>
                  <a:cubicBezTo>
                    <a:pt x="175" y="242"/>
                    <a:pt x="189" y="223"/>
                    <a:pt x="199" y="207"/>
                  </a:cubicBezTo>
                  <a:cubicBezTo>
                    <a:pt x="206" y="196"/>
                    <a:pt x="209" y="190"/>
                    <a:pt x="215" y="178"/>
                  </a:cubicBezTo>
                  <a:cubicBezTo>
                    <a:pt x="174" y="162"/>
                    <a:pt x="167" y="104"/>
                    <a:pt x="208" y="81"/>
                  </a:cubicBezTo>
                  <a:close/>
                  <a:moveTo>
                    <a:pt x="145" y="39"/>
                  </a:moveTo>
                  <a:cubicBezTo>
                    <a:pt x="153" y="29"/>
                    <a:pt x="159" y="15"/>
                    <a:pt x="157" y="0"/>
                  </a:cubicBezTo>
                  <a:cubicBezTo>
                    <a:pt x="144" y="1"/>
                    <a:pt x="128" y="9"/>
                    <a:pt x="120" y="20"/>
                  </a:cubicBezTo>
                  <a:cubicBezTo>
                    <a:pt x="111" y="30"/>
                    <a:pt x="105" y="44"/>
                    <a:pt x="107" y="58"/>
                  </a:cubicBezTo>
                  <a:cubicBezTo>
                    <a:pt x="122" y="59"/>
                    <a:pt x="136" y="50"/>
                    <a:pt x="145" y="39"/>
                  </a:cubicBezTo>
                  <a:close/>
                </a:path>
              </a:pathLst>
            </a:custGeom>
            <a:solidFill>
              <a:schemeClr val="bg1"/>
            </a:solid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2" name="TextBox 221"/>
            <p:cNvSpPr txBox="1"/>
            <p:nvPr/>
          </p:nvSpPr>
          <p:spPr>
            <a:xfrm>
              <a:off x="9764757" y="5223663"/>
              <a:ext cx="850554"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Android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p>
          </p:txBody>
        </p:sp>
        <p:grpSp>
          <p:nvGrpSpPr>
            <p:cNvPr id="223" name="Group 222"/>
            <p:cNvGrpSpPr>
              <a:grpSpLocks noChangeAspect="1"/>
            </p:cNvGrpSpPr>
            <p:nvPr/>
          </p:nvGrpSpPr>
          <p:grpSpPr>
            <a:xfrm>
              <a:off x="11531324" y="5206794"/>
              <a:ext cx="196398" cy="234035"/>
              <a:chOff x="4130675" y="1004888"/>
              <a:chExt cx="4175126" cy="4975225"/>
            </a:xfrm>
            <a:solidFill>
              <a:schemeClr val="bg1"/>
            </a:solidFill>
          </p:grpSpPr>
          <p:sp>
            <p:nvSpPr>
              <p:cNvPr id="224" name="Freeform 10"/>
              <p:cNvSpPr>
                <a:spLocks/>
              </p:cNvSpPr>
              <p:nvPr/>
            </p:nvSpPr>
            <p:spPr bwMode="auto">
              <a:xfrm>
                <a:off x="4130675" y="2624135"/>
                <a:ext cx="609600" cy="1879601"/>
              </a:xfrm>
              <a:custGeom>
                <a:avLst/>
                <a:gdLst>
                  <a:gd name="T0" fmla="*/ 59 w 119"/>
                  <a:gd name="T1" fmla="*/ 0 h 367"/>
                  <a:gd name="T2" fmla="*/ 0 w 119"/>
                  <a:gd name="T3" fmla="*/ 60 h 367"/>
                  <a:gd name="T4" fmla="*/ 0 w 119"/>
                  <a:gd name="T5" fmla="*/ 60 h 367"/>
                  <a:gd name="T6" fmla="*/ 0 w 119"/>
                  <a:gd name="T7" fmla="*/ 160 h 367"/>
                  <a:gd name="T8" fmla="*/ 0 w 119"/>
                  <a:gd name="T9" fmla="*/ 208 h 367"/>
                  <a:gd name="T10" fmla="*/ 0 w 119"/>
                  <a:gd name="T11" fmla="*/ 308 h 367"/>
                  <a:gd name="T12" fmla="*/ 0 w 119"/>
                  <a:gd name="T13" fmla="*/ 308 h 367"/>
                  <a:gd name="T14" fmla="*/ 59 w 119"/>
                  <a:gd name="T15" fmla="*/ 367 h 367"/>
                  <a:gd name="T16" fmla="*/ 119 w 119"/>
                  <a:gd name="T17" fmla="*/ 308 h 367"/>
                  <a:gd name="T18" fmla="*/ 119 w 119"/>
                  <a:gd name="T19" fmla="*/ 308 h 367"/>
                  <a:gd name="T20" fmla="*/ 119 w 119"/>
                  <a:gd name="T21" fmla="*/ 208 h 367"/>
                  <a:gd name="T22" fmla="*/ 119 w 119"/>
                  <a:gd name="T23" fmla="*/ 160 h 367"/>
                  <a:gd name="T24" fmla="*/ 119 w 119"/>
                  <a:gd name="T25" fmla="*/ 60 h 367"/>
                  <a:gd name="T26" fmla="*/ 119 w 119"/>
                  <a:gd name="T27" fmla="*/ 60 h 367"/>
                  <a:gd name="T28" fmla="*/ 59 w 119"/>
                  <a:gd name="T29" fmla="*/ 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9" h="367">
                    <a:moveTo>
                      <a:pt x="59" y="0"/>
                    </a:moveTo>
                    <a:cubicBezTo>
                      <a:pt x="27"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7" y="367"/>
                      <a:pt x="59" y="367"/>
                    </a:cubicBezTo>
                    <a:cubicBezTo>
                      <a:pt x="92" y="367"/>
                      <a:pt x="119" y="341"/>
                      <a:pt x="119" y="308"/>
                    </a:cubicBezTo>
                    <a:cubicBezTo>
                      <a:pt x="119" y="308"/>
                      <a:pt x="119" y="308"/>
                      <a:pt x="119" y="308"/>
                    </a:cubicBezTo>
                    <a:cubicBezTo>
                      <a:pt x="119" y="208"/>
                      <a:pt x="119" y="208"/>
                      <a:pt x="119" y="208"/>
                    </a:cubicBezTo>
                    <a:cubicBezTo>
                      <a:pt x="119" y="160"/>
                      <a:pt x="119" y="160"/>
                      <a:pt x="119" y="160"/>
                    </a:cubicBezTo>
                    <a:cubicBezTo>
                      <a:pt x="119" y="60"/>
                      <a:pt x="119" y="60"/>
                      <a:pt x="119" y="60"/>
                    </a:cubicBezTo>
                    <a:cubicBezTo>
                      <a:pt x="119" y="60"/>
                      <a:pt x="119" y="60"/>
                      <a:pt x="119" y="60"/>
                    </a:cubicBezTo>
                    <a:cubicBezTo>
                      <a:pt x="119" y="27"/>
                      <a:pt x="92" y="0"/>
                      <a:pt x="59" y="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5" name="Freeform 11"/>
              <p:cNvSpPr>
                <a:spLocks/>
              </p:cNvSpPr>
              <p:nvPr/>
            </p:nvSpPr>
            <p:spPr bwMode="auto">
              <a:xfrm>
                <a:off x="7700963" y="2624135"/>
                <a:ext cx="604838" cy="1879601"/>
              </a:xfrm>
              <a:custGeom>
                <a:avLst/>
                <a:gdLst>
                  <a:gd name="T0" fmla="*/ 118 w 118"/>
                  <a:gd name="T1" fmla="*/ 60 h 367"/>
                  <a:gd name="T2" fmla="*/ 59 w 118"/>
                  <a:gd name="T3" fmla="*/ 0 h 367"/>
                  <a:gd name="T4" fmla="*/ 0 w 118"/>
                  <a:gd name="T5" fmla="*/ 60 h 367"/>
                  <a:gd name="T6" fmla="*/ 0 w 118"/>
                  <a:gd name="T7" fmla="*/ 60 h 367"/>
                  <a:gd name="T8" fmla="*/ 0 w 118"/>
                  <a:gd name="T9" fmla="*/ 160 h 367"/>
                  <a:gd name="T10" fmla="*/ 0 w 118"/>
                  <a:gd name="T11" fmla="*/ 208 h 367"/>
                  <a:gd name="T12" fmla="*/ 0 w 118"/>
                  <a:gd name="T13" fmla="*/ 308 h 367"/>
                  <a:gd name="T14" fmla="*/ 0 w 118"/>
                  <a:gd name="T15" fmla="*/ 308 h 367"/>
                  <a:gd name="T16" fmla="*/ 59 w 118"/>
                  <a:gd name="T17" fmla="*/ 367 h 367"/>
                  <a:gd name="T18" fmla="*/ 118 w 118"/>
                  <a:gd name="T19" fmla="*/ 308 h 367"/>
                  <a:gd name="T20" fmla="*/ 118 w 118"/>
                  <a:gd name="T21" fmla="*/ 308 h 367"/>
                  <a:gd name="T22" fmla="*/ 118 w 118"/>
                  <a:gd name="T23" fmla="*/ 208 h 367"/>
                  <a:gd name="T24" fmla="*/ 118 w 118"/>
                  <a:gd name="T25" fmla="*/ 160 h 367"/>
                  <a:gd name="T26" fmla="*/ 118 w 118"/>
                  <a:gd name="T27" fmla="*/ 60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 h="367">
                    <a:moveTo>
                      <a:pt x="118" y="60"/>
                    </a:moveTo>
                    <a:cubicBezTo>
                      <a:pt x="118" y="27"/>
                      <a:pt x="92" y="0"/>
                      <a:pt x="59" y="0"/>
                    </a:cubicBezTo>
                    <a:cubicBezTo>
                      <a:pt x="26" y="0"/>
                      <a:pt x="0" y="27"/>
                      <a:pt x="0" y="60"/>
                    </a:cubicBezTo>
                    <a:cubicBezTo>
                      <a:pt x="0" y="60"/>
                      <a:pt x="0" y="60"/>
                      <a:pt x="0" y="60"/>
                    </a:cubicBezTo>
                    <a:cubicBezTo>
                      <a:pt x="0" y="160"/>
                      <a:pt x="0" y="160"/>
                      <a:pt x="0" y="160"/>
                    </a:cubicBezTo>
                    <a:cubicBezTo>
                      <a:pt x="0" y="208"/>
                      <a:pt x="0" y="208"/>
                      <a:pt x="0" y="208"/>
                    </a:cubicBezTo>
                    <a:cubicBezTo>
                      <a:pt x="0" y="308"/>
                      <a:pt x="0" y="308"/>
                      <a:pt x="0" y="308"/>
                    </a:cubicBezTo>
                    <a:cubicBezTo>
                      <a:pt x="0" y="308"/>
                      <a:pt x="0" y="308"/>
                      <a:pt x="0" y="308"/>
                    </a:cubicBezTo>
                    <a:cubicBezTo>
                      <a:pt x="0" y="341"/>
                      <a:pt x="26" y="367"/>
                      <a:pt x="59" y="367"/>
                    </a:cubicBezTo>
                    <a:cubicBezTo>
                      <a:pt x="92" y="367"/>
                      <a:pt x="118" y="341"/>
                      <a:pt x="118" y="308"/>
                    </a:cubicBezTo>
                    <a:cubicBezTo>
                      <a:pt x="118" y="308"/>
                      <a:pt x="118" y="308"/>
                      <a:pt x="118" y="308"/>
                    </a:cubicBezTo>
                    <a:cubicBezTo>
                      <a:pt x="118" y="208"/>
                      <a:pt x="118" y="208"/>
                      <a:pt x="118" y="208"/>
                    </a:cubicBezTo>
                    <a:cubicBezTo>
                      <a:pt x="118" y="160"/>
                      <a:pt x="118" y="160"/>
                      <a:pt x="118" y="160"/>
                    </a:cubicBezTo>
                    <a:cubicBezTo>
                      <a:pt x="118" y="60"/>
                      <a:pt x="118" y="60"/>
                      <a:pt x="118" y="60"/>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6" name="Freeform 12"/>
              <p:cNvSpPr>
                <a:spLocks/>
              </p:cNvSpPr>
              <p:nvPr/>
            </p:nvSpPr>
            <p:spPr bwMode="auto">
              <a:xfrm>
                <a:off x="4848226" y="2679700"/>
                <a:ext cx="2740023" cy="3300413"/>
              </a:xfrm>
              <a:custGeom>
                <a:avLst/>
                <a:gdLst>
                  <a:gd name="T0" fmla="*/ 3 w 535"/>
                  <a:gd name="T1" fmla="*/ 0 h 644"/>
                  <a:gd name="T2" fmla="*/ 0 w 535"/>
                  <a:gd name="T3" fmla="*/ 0 h 644"/>
                  <a:gd name="T4" fmla="*/ 0 w 535"/>
                  <a:gd name="T5" fmla="*/ 390 h 644"/>
                  <a:gd name="T6" fmla="*/ 59 w 535"/>
                  <a:gd name="T7" fmla="*/ 449 h 644"/>
                  <a:gd name="T8" fmla="*/ 109 w 535"/>
                  <a:gd name="T9" fmla="*/ 449 h 644"/>
                  <a:gd name="T10" fmla="*/ 109 w 535"/>
                  <a:gd name="T11" fmla="*/ 485 h 644"/>
                  <a:gd name="T12" fmla="*/ 109 w 535"/>
                  <a:gd name="T13" fmla="*/ 585 h 644"/>
                  <a:gd name="T14" fmla="*/ 109 w 535"/>
                  <a:gd name="T15" fmla="*/ 585 h 644"/>
                  <a:gd name="T16" fmla="*/ 168 w 535"/>
                  <a:gd name="T17" fmla="*/ 644 h 644"/>
                  <a:gd name="T18" fmla="*/ 227 w 535"/>
                  <a:gd name="T19" fmla="*/ 585 h 644"/>
                  <a:gd name="T20" fmla="*/ 227 w 535"/>
                  <a:gd name="T21" fmla="*/ 585 h 644"/>
                  <a:gd name="T22" fmla="*/ 227 w 535"/>
                  <a:gd name="T23" fmla="*/ 485 h 644"/>
                  <a:gd name="T24" fmla="*/ 227 w 535"/>
                  <a:gd name="T25" fmla="*/ 449 h 644"/>
                  <a:gd name="T26" fmla="*/ 308 w 535"/>
                  <a:gd name="T27" fmla="*/ 449 h 644"/>
                  <a:gd name="T28" fmla="*/ 308 w 535"/>
                  <a:gd name="T29" fmla="*/ 485 h 644"/>
                  <a:gd name="T30" fmla="*/ 308 w 535"/>
                  <a:gd name="T31" fmla="*/ 585 h 644"/>
                  <a:gd name="T32" fmla="*/ 367 w 535"/>
                  <a:gd name="T33" fmla="*/ 644 h 644"/>
                  <a:gd name="T34" fmla="*/ 426 w 535"/>
                  <a:gd name="T35" fmla="*/ 585 h 644"/>
                  <a:gd name="T36" fmla="*/ 426 w 535"/>
                  <a:gd name="T37" fmla="*/ 485 h 644"/>
                  <a:gd name="T38" fmla="*/ 426 w 535"/>
                  <a:gd name="T39" fmla="*/ 449 h 644"/>
                  <a:gd name="T40" fmla="*/ 476 w 535"/>
                  <a:gd name="T41" fmla="*/ 449 h 644"/>
                  <a:gd name="T42" fmla="*/ 535 w 535"/>
                  <a:gd name="T43" fmla="*/ 390 h 644"/>
                  <a:gd name="T44" fmla="*/ 535 w 535"/>
                  <a:gd name="T45" fmla="*/ 0 h 644"/>
                  <a:gd name="T46" fmla="*/ 534 w 535"/>
                  <a:gd name="T47" fmla="*/ 0 h 644"/>
                  <a:gd name="T48" fmla="*/ 3 w 535"/>
                  <a:gd name="T49" fmla="*/ 0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35" h="644">
                    <a:moveTo>
                      <a:pt x="3" y="0"/>
                    </a:moveTo>
                    <a:cubicBezTo>
                      <a:pt x="0" y="0"/>
                      <a:pt x="0" y="0"/>
                      <a:pt x="0" y="0"/>
                    </a:cubicBezTo>
                    <a:cubicBezTo>
                      <a:pt x="0" y="390"/>
                      <a:pt x="0" y="390"/>
                      <a:pt x="0" y="390"/>
                    </a:cubicBezTo>
                    <a:cubicBezTo>
                      <a:pt x="0" y="423"/>
                      <a:pt x="26" y="449"/>
                      <a:pt x="59" y="449"/>
                    </a:cubicBezTo>
                    <a:cubicBezTo>
                      <a:pt x="109" y="449"/>
                      <a:pt x="109" y="449"/>
                      <a:pt x="109" y="449"/>
                    </a:cubicBezTo>
                    <a:cubicBezTo>
                      <a:pt x="109" y="485"/>
                      <a:pt x="109" y="485"/>
                      <a:pt x="109" y="485"/>
                    </a:cubicBezTo>
                    <a:cubicBezTo>
                      <a:pt x="109" y="585"/>
                      <a:pt x="109" y="585"/>
                      <a:pt x="109" y="585"/>
                    </a:cubicBezTo>
                    <a:cubicBezTo>
                      <a:pt x="109" y="585"/>
                      <a:pt x="109" y="585"/>
                      <a:pt x="109" y="585"/>
                    </a:cubicBezTo>
                    <a:cubicBezTo>
                      <a:pt x="109" y="618"/>
                      <a:pt x="135" y="644"/>
                      <a:pt x="168" y="644"/>
                    </a:cubicBezTo>
                    <a:cubicBezTo>
                      <a:pt x="201" y="644"/>
                      <a:pt x="227" y="618"/>
                      <a:pt x="227" y="585"/>
                    </a:cubicBezTo>
                    <a:cubicBezTo>
                      <a:pt x="227" y="585"/>
                      <a:pt x="227" y="585"/>
                      <a:pt x="227" y="585"/>
                    </a:cubicBezTo>
                    <a:cubicBezTo>
                      <a:pt x="227" y="485"/>
                      <a:pt x="227" y="485"/>
                      <a:pt x="227" y="485"/>
                    </a:cubicBezTo>
                    <a:cubicBezTo>
                      <a:pt x="227" y="449"/>
                      <a:pt x="227" y="449"/>
                      <a:pt x="227" y="449"/>
                    </a:cubicBezTo>
                    <a:cubicBezTo>
                      <a:pt x="308" y="449"/>
                      <a:pt x="308" y="449"/>
                      <a:pt x="308" y="449"/>
                    </a:cubicBezTo>
                    <a:cubicBezTo>
                      <a:pt x="308" y="485"/>
                      <a:pt x="308" y="485"/>
                      <a:pt x="308" y="485"/>
                    </a:cubicBezTo>
                    <a:cubicBezTo>
                      <a:pt x="308" y="585"/>
                      <a:pt x="308" y="585"/>
                      <a:pt x="308" y="585"/>
                    </a:cubicBezTo>
                    <a:cubicBezTo>
                      <a:pt x="308" y="618"/>
                      <a:pt x="334" y="644"/>
                      <a:pt x="367" y="644"/>
                    </a:cubicBezTo>
                    <a:cubicBezTo>
                      <a:pt x="400" y="644"/>
                      <a:pt x="426" y="618"/>
                      <a:pt x="426" y="585"/>
                    </a:cubicBezTo>
                    <a:cubicBezTo>
                      <a:pt x="426" y="485"/>
                      <a:pt x="426" y="485"/>
                      <a:pt x="426" y="485"/>
                    </a:cubicBezTo>
                    <a:cubicBezTo>
                      <a:pt x="426" y="449"/>
                      <a:pt x="426" y="449"/>
                      <a:pt x="426" y="449"/>
                    </a:cubicBezTo>
                    <a:cubicBezTo>
                      <a:pt x="476" y="449"/>
                      <a:pt x="476" y="449"/>
                      <a:pt x="476" y="449"/>
                    </a:cubicBezTo>
                    <a:cubicBezTo>
                      <a:pt x="509" y="449"/>
                      <a:pt x="535" y="423"/>
                      <a:pt x="535" y="390"/>
                    </a:cubicBezTo>
                    <a:cubicBezTo>
                      <a:pt x="535" y="0"/>
                      <a:pt x="535" y="0"/>
                      <a:pt x="535" y="0"/>
                    </a:cubicBezTo>
                    <a:cubicBezTo>
                      <a:pt x="534" y="0"/>
                      <a:pt x="534" y="0"/>
                      <a:pt x="534" y="0"/>
                    </a:cubicBezTo>
                    <a:lnTo>
                      <a:pt x="3" y="0"/>
                    </a:ln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7" name="Freeform 13"/>
              <p:cNvSpPr>
                <a:spLocks noEditPoints="1"/>
              </p:cNvSpPr>
              <p:nvPr/>
            </p:nvSpPr>
            <p:spPr bwMode="auto">
              <a:xfrm>
                <a:off x="4848234" y="1004888"/>
                <a:ext cx="2740029" cy="1566855"/>
              </a:xfrm>
              <a:custGeom>
                <a:avLst/>
                <a:gdLst>
                  <a:gd name="T0" fmla="*/ 535 w 535"/>
                  <a:gd name="T1" fmla="*/ 306 h 306"/>
                  <a:gd name="T2" fmla="*/ 535 w 535"/>
                  <a:gd name="T3" fmla="*/ 278 h 306"/>
                  <a:gd name="T4" fmla="*/ 531 w 535"/>
                  <a:gd name="T5" fmla="*/ 254 h 306"/>
                  <a:gd name="T6" fmla="*/ 402 w 535"/>
                  <a:gd name="T7" fmla="*/ 91 h 306"/>
                  <a:gd name="T8" fmla="*/ 443 w 535"/>
                  <a:gd name="T9" fmla="*/ 16 h 306"/>
                  <a:gd name="T10" fmla="*/ 439 w 535"/>
                  <a:gd name="T11" fmla="*/ 3 h 306"/>
                  <a:gd name="T12" fmla="*/ 426 w 535"/>
                  <a:gd name="T13" fmla="*/ 7 h 306"/>
                  <a:gd name="T14" fmla="*/ 384 w 535"/>
                  <a:gd name="T15" fmla="*/ 83 h 306"/>
                  <a:gd name="T16" fmla="*/ 268 w 535"/>
                  <a:gd name="T17" fmla="*/ 59 h 306"/>
                  <a:gd name="T18" fmla="*/ 151 w 535"/>
                  <a:gd name="T19" fmla="*/ 83 h 306"/>
                  <a:gd name="T20" fmla="*/ 109 w 535"/>
                  <a:gd name="T21" fmla="*/ 7 h 306"/>
                  <a:gd name="T22" fmla="*/ 96 w 535"/>
                  <a:gd name="T23" fmla="*/ 3 h 306"/>
                  <a:gd name="T24" fmla="*/ 93 w 535"/>
                  <a:gd name="T25" fmla="*/ 16 h 306"/>
                  <a:gd name="T26" fmla="*/ 134 w 535"/>
                  <a:gd name="T27" fmla="*/ 92 h 306"/>
                  <a:gd name="T28" fmla="*/ 7 w 535"/>
                  <a:gd name="T29" fmla="*/ 245 h 306"/>
                  <a:gd name="T30" fmla="*/ 0 w 535"/>
                  <a:gd name="T31" fmla="*/ 298 h 306"/>
                  <a:gd name="T32" fmla="*/ 0 w 535"/>
                  <a:gd name="T33" fmla="*/ 306 h 306"/>
                  <a:gd name="T34" fmla="*/ 535 w 535"/>
                  <a:gd name="T35" fmla="*/ 306 h 306"/>
                  <a:gd name="T36" fmla="*/ 389 w 535"/>
                  <a:gd name="T37" fmla="*/ 161 h 306"/>
                  <a:gd name="T38" fmla="*/ 415 w 535"/>
                  <a:gd name="T39" fmla="*/ 186 h 306"/>
                  <a:gd name="T40" fmla="*/ 389 w 535"/>
                  <a:gd name="T41" fmla="*/ 211 h 306"/>
                  <a:gd name="T42" fmla="*/ 364 w 535"/>
                  <a:gd name="T43" fmla="*/ 186 h 306"/>
                  <a:gd name="T44" fmla="*/ 389 w 535"/>
                  <a:gd name="T45" fmla="*/ 161 h 306"/>
                  <a:gd name="T46" fmla="*/ 146 w 535"/>
                  <a:gd name="T47" fmla="*/ 161 h 306"/>
                  <a:gd name="T48" fmla="*/ 171 w 535"/>
                  <a:gd name="T49" fmla="*/ 186 h 306"/>
                  <a:gd name="T50" fmla="*/ 146 w 535"/>
                  <a:gd name="T51" fmla="*/ 211 h 306"/>
                  <a:gd name="T52" fmla="*/ 121 w 535"/>
                  <a:gd name="T53" fmla="*/ 186 h 306"/>
                  <a:gd name="T54" fmla="*/ 146 w 535"/>
                  <a:gd name="T55" fmla="*/ 161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35" h="306">
                    <a:moveTo>
                      <a:pt x="535" y="306"/>
                    </a:moveTo>
                    <a:cubicBezTo>
                      <a:pt x="535" y="278"/>
                      <a:pt x="535" y="278"/>
                      <a:pt x="535" y="278"/>
                    </a:cubicBezTo>
                    <a:cubicBezTo>
                      <a:pt x="534" y="269"/>
                      <a:pt x="533" y="261"/>
                      <a:pt x="531" y="254"/>
                    </a:cubicBezTo>
                    <a:cubicBezTo>
                      <a:pt x="517" y="184"/>
                      <a:pt x="468" y="125"/>
                      <a:pt x="402" y="91"/>
                    </a:cubicBezTo>
                    <a:cubicBezTo>
                      <a:pt x="443" y="16"/>
                      <a:pt x="443" y="16"/>
                      <a:pt x="443" y="16"/>
                    </a:cubicBezTo>
                    <a:cubicBezTo>
                      <a:pt x="445" y="11"/>
                      <a:pt x="443" y="5"/>
                      <a:pt x="439" y="3"/>
                    </a:cubicBezTo>
                    <a:cubicBezTo>
                      <a:pt x="434" y="0"/>
                      <a:pt x="428" y="2"/>
                      <a:pt x="426" y="7"/>
                    </a:cubicBezTo>
                    <a:cubicBezTo>
                      <a:pt x="384" y="83"/>
                      <a:pt x="384" y="83"/>
                      <a:pt x="384" y="83"/>
                    </a:cubicBezTo>
                    <a:cubicBezTo>
                      <a:pt x="349" y="68"/>
                      <a:pt x="310" y="59"/>
                      <a:pt x="268" y="59"/>
                    </a:cubicBezTo>
                    <a:cubicBezTo>
                      <a:pt x="226" y="59"/>
                      <a:pt x="186" y="68"/>
                      <a:pt x="151" y="83"/>
                    </a:cubicBezTo>
                    <a:cubicBezTo>
                      <a:pt x="109" y="7"/>
                      <a:pt x="109" y="7"/>
                      <a:pt x="109" y="7"/>
                    </a:cubicBezTo>
                    <a:cubicBezTo>
                      <a:pt x="107" y="2"/>
                      <a:pt x="101" y="0"/>
                      <a:pt x="96" y="3"/>
                    </a:cubicBezTo>
                    <a:cubicBezTo>
                      <a:pt x="92" y="5"/>
                      <a:pt x="90" y="11"/>
                      <a:pt x="93" y="16"/>
                    </a:cubicBezTo>
                    <a:cubicBezTo>
                      <a:pt x="134" y="92"/>
                      <a:pt x="134" y="92"/>
                      <a:pt x="134" y="92"/>
                    </a:cubicBezTo>
                    <a:cubicBezTo>
                      <a:pt x="70" y="124"/>
                      <a:pt x="23" y="180"/>
                      <a:pt x="7" y="245"/>
                    </a:cubicBezTo>
                    <a:cubicBezTo>
                      <a:pt x="3" y="262"/>
                      <a:pt x="0" y="280"/>
                      <a:pt x="0" y="298"/>
                    </a:cubicBezTo>
                    <a:cubicBezTo>
                      <a:pt x="0" y="301"/>
                      <a:pt x="0" y="303"/>
                      <a:pt x="0" y="306"/>
                    </a:cubicBezTo>
                    <a:lnTo>
                      <a:pt x="535" y="306"/>
                    </a:lnTo>
                    <a:close/>
                    <a:moveTo>
                      <a:pt x="389" y="161"/>
                    </a:moveTo>
                    <a:cubicBezTo>
                      <a:pt x="403" y="161"/>
                      <a:pt x="415" y="172"/>
                      <a:pt x="415" y="186"/>
                    </a:cubicBezTo>
                    <a:cubicBezTo>
                      <a:pt x="415" y="200"/>
                      <a:pt x="403" y="211"/>
                      <a:pt x="389" y="211"/>
                    </a:cubicBezTo>
                    <a:cubicBezTo>
                      <a:pt x="376" y="211"/>
                      <a:pt x="364" y="200"/>
                      <a:pt x="364" y="186"/>
                    </a:cubicBezTo>
                    <a:cubicBezTo>
                      <a:pt x="364" y="172"/>
                      <a:pt x="376" y="161"/>
                      <a:pt x="389" y="161"/>
                    </a:cubicBezTo>
                    <a:close/>
                    <a:moveTo>
                      <a:pt x="146" y="161"/>
                    </a:moveTo>
                    <a:cubicBezTo>
                      <a:pt x="160" y="161"/>
                      <a:pt x="171" y="172"/>
                      <a:pt x="171" y="186"/>
                    </a:cubicBezTo>
                    <a:cubicBezTo>
                      <a:pt x="171" y="200"/>
                      <a:pt x="160" y="211"/>
                      <a:pt x="146" y="211"/>
                    </a:cubicBezTo>
                    <a:cubicBezTo>
                      <a:pt x="132" y="211"/>
                      <a:pt x="121" y="200"/>
                      <a:pt x="121" y="186"/>
                    </a:cubicBezTo>
                    <a:cubicBezTo>
                      <a:pt x="121" y="172"/>
                      <a:pt x="132" y="161"/>
                      <a:pt x="146" y="161"/>
                    </a:cubicBezTo>
                    <a:close/>
                  </a:path>
                </a:pathLst>
              </a:custGeom>
              <a:grpFill/>
              <a:ln w="9525">
                <a:noFill/>
                <a:round/>
                <a:headEnd/>
                <a:tailEnd/>
              </a:ln>
              <a:extLst/>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216" name="TextBox 215"/>
            <p:cNvSpPr txBox="1"/>
            <p:nvPr/>
          </p:nvSpPr>
          <p:spPr>
            <a:xfrm>
              <a:off x="9745593" y="4901284"/>
              <a:ext cx="133466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Windows Phone </a:t>
              </a:r>
              <a:r>
                <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rPr>
                <a:t>App</a:t>
              </a:r>
              <a:endParaRPr kumimoji="0" lang="en-US" sz="1050" b="0" i="0" u="none" strike="noStrike" kern="1200" cap="none" spc="0" normalizeH="0" baseline="0" noProof="0" dirty="0">
                <a:ln>
                  <a:noFill/>
                </a:ln>
                <a:solidFill>
                  <a:schemeClr val="bg1"/>
                </a:solidFill>
                <a:effectLst/>
                <a:uLnTx/>
                <a:uFillTx/>
                <a:ea typeface="MS PGothic" charset="0"/>
              </a:endParaRPr>
            </a:p>
          </p:txBody>
        </p:sp>
        <p:grpSp>
          <p:nvGrpSpPr>
            <p:cNvPr id="217" name="Group 216"/>
            <p:cNvGrpSpPr>
              <a:grpSpLocks noChangeAspect="1"/>
            </p:cNvGrpSpPr>
            <p:nvPr/>
          </p:nvGrpSpPr>
          <p:grpSpPr>
            <a:xfrm>
              <a:off x="11519795" y="4868862"/>
              <a:ext cx="221688" cy="226425"/>
              <a:chOff x="9127779" y="3921209"/>
              <a:chExt cx="358108" cy="365760"/>
            </a:xfrm>
            <a:solidFill>
              <a:schemeClr val="bg1"/>
            </a:solidFill>
          </p:grpSpPr>
          <p:sp>
            <p:nvSpPr>
              <p:cNvPr id="218" name="Freeform 31"/>
              <p:cNvSpPr>
                <a:spLocks/>
              </p:cNvSpPr>
              <p:nvPr/>
            </p:nvSpPr>
            <p:spPr bwMode="auto">
              <a:xfrm>
                <a:off x="9286173" y="3921209"/>
                <a:ext cx="199714" cy="174846"/>
              </a:xfrm>
              <a:custGeom>
                <a:avLst/>
                <a:gdLst>
                  <a:gd name="T0" fmla="*/ 522 w 522"/>
                  <a:gd name="T1" fmla="*/ 457 h 457"/>
                  <a:gd name="T2" fmla="*/ 522 w 522"/>
                  <a:gd name="T3" fmla="*/ 0 h 457"/>
                  <a:gd name="T4" fmla="*/ 0 w 522"/>
                  <a:gd name="T5" fmla="*/ 78 h 457"/>
                  <a:gd name="T6" fmla="*/ 0 w 522"/>
                  <a:gd name="T7" fmla="*/ 457 h 457"/>
                  <a:gd name="T8" fmla="*/ 522 w 522"/>
                  <a:gd name="T9" fmla="*/ 457 h 457"/>
                </a:gdLst>
                <a:ahLst/>
                <a:cxnLst>
                  <a:cxn ang="0">
                    <a:pos x="T0" y="T1"/>
                  </a:cxn>
                  <a:cxn ang="0">
                    <a:pos x="T2" y="T3"/>
                  </a:cxn>
                  <a:cxn ang="0">
                    <a:pos x="T4" y="T5"/>
                  </a:cxn>
                  <a:cxn ang="0">
                    <a:pos x="T6" y="T7"/>
                  </a:cxn>
                  <a:cxn ang="0">
                    <a:pos x="T8" y="T9"/>
                  </a:cxn>
                </a:cxnLst>
                <a:rect l="0" t="0" r="r" b="b"/>
                <a:pathLst>
                  <a:path w="522" h="457">
                    <a:moveTo>
                      <a:pt x="522" y="457"/>
                    </a:moveTo>
                    <a:lnTo>
                      <a:pt x="522" y="0"/>
                    </a:lnTo>
                    <a:lnTo>
                      <a:pt x="0" y="78"/>
                    </a:lnTo>
                    <a:lnTo>
                      <a:pt x="0" y="457"/>
                    </a:lnTo>
                    <a:lnTo>
                      <a:pt x="522" y="457"/>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19" name="Freeform 32"/>
              <p:cNvSpPr>
                <a:spLocks/>
              </p:cNvSpPr>
              <p:nvPr/>
            </p:nvSpPr>
            <p:spPr bwMode="auto">
              <a:xfrm>
                <a:off x="9127779" y="3953730"/>
                <a:ext cx="145003" cy="142325"/>
              </a:xfrm>
              <a:custGeom>
                <a:avLst/>
                <a:gdLst>
                  <a:gd name="T0" fmla="*/ 379 w 379"/>
                  <a:gd name="T1" fmla="*/ 0 h 372"/>
                  <a:gd name="T2" fmla="*/ 0 w 379"/>
                  <a:gd name="T3" fmla="*/ 50 h 372"/>
                  <a:gd name="T4" fmla="*/ 0 w 379"/>
                  <a:gd name="T5" fmla="*/ 372 h 372"/>
                  <a:gd name="T6" fmla="*/ 379 w 379"/>
                  <a:gd name="T7" fmla="*/ 372 h 372"/>
                  <a:gd name="T8" fmla="*/ 379 w 379"/>
                  <a:gd name="T9" fmla="*/ 0 h 372"/>
                </a:gdLst>
                <a:ahLst/>
                <a:cxnLst>
                  <a:cxn ang="0">
                    <a:pos x="T0" y="T1"/>
                  </a:cxn>
                  <a:cxn ang="0">
                    <a:pos x="T2" y="T3"/>
                  </a:cxn>
                  <a:cxn ang="0">
                    <a:pos x="T4" y="T5"/>
                  </a:cxn>
                  <a:cxn ang="0">
                    <a:pos x="T6" y="T7"/>
                  </a:cxn>
                  <a:cxn ang="0">
                    <a:pos x="T8" y="T9"/>
                  </a:cxn>
                </a:cxnLst>
                <a:rect l="0" t="0" r="r" b="b"/>
                <a:pathLst>
                  <a:path w="379" h="372">
                    <a:moveTo>
                      <a:pt x="379" y="0"/>
                    </a:moveTo>
                    <a:lnTo>
                      <a:pt x="0" y="50"/>
                    </a:lnTo>
                    <a:lnTo>
                      <a:pt x="0" y="372"/>
                    </a:lnTo>
                    <a:lnTo>
                      <a:pt x="379" y="372"/>
                    </a:lnTo>
                    <a:lnTo>
                      <a:pt x="379"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0" name="Freeform 33"/>
              <p:cNvSpPr>
                <a:spLocks/>
              </p:cNvSpPr>
              <p:nvPr/>
            </p:nvSpPr>
            <p:spPr bwMode="auto">
              <a:xfrm>
                <a:off x="9127779" y="4109442"/>
                <a:ext cx="145003" cy="144621"/>
              </a:xfrm>
              <a:custGeom>
                <a:avLst/>
                <a:gdLst>
                  <a:gd name="T0" fmla="*/ 0 w 379"/>
                  <a:gd name="T1" fmla="*/ 0 h 378"/>
                  <a:gd name="T2" fmla="*/ 0 w 379"/>
                  <a:gd name="T3" fmla="*/ 321 h 378"/>
                  <a:gd name="T4" fmla="*/ 379 w 379"/>
                  <a:gd name="T5" fmla="*/ 378 h 378"/>
                  <a:gd name="T6" fmla="*/ 379 w 379"/>
                  <a:gd name="T7" fmla="*/ 0 h 378"/>
                  <a:gd name="T8" fmla="*/ 0 w 379"/>
                  <a:gd name="T9" fmla="*/ 0 h 378"/>
                </a:gdLst>
                <a:ahLst/>
                <a:cxnLst>
                  <a:cxn ang="0">
                    <a:pos x="T0" y="T1"/>
                  </a:cxn>
                  <a:cxn ang="0">
                    <a:pos x="T2" y="T3"/>
                  </a:cxn>
                  <a:cxn ang="0">
                    <a:pos x="T4" y="T5"/>
                  </a:cxn>
                  <a:cxn ang="0">
                    <a:pos x="T6" y="T7"/>
                  </a:cxn>
                  <a:cxn ang="0">
                    <a:pos x="T8" y="T9"/>
                  </a:cxn>
                </a:cxnLst>
                <a:rect l="0" t="0" r="r" b="b"/>
                <a:pathLst>
                  <a:path w="379" h="378">
                    <a:moveTo>
                      <a:pt x="0" y="0"/>
                    </a:moveTo>
                    <a:lnTo>
                      <a:pt x="0" y="321"/>
                    </a:lnTo>
                    <a:lnTo>
                      <a:pt x="379" y="378"/>
                    </a:lnTo>
                    <a:lnTo>
                      <a:pt x="379" y="0"/>
                    </a:lnTo>
                    <a:lnTo>
                      <a:pt x="0" y="0"/>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sp>
            <p:nvSpPr>
              <p:cNvPr id="221" name="Freeform 34"/>
              <p:cNvSpPr>
                <a:spLocks/>
              </p:cNvSpPr>
              <p:nvPr/>
            </p:nvSpPr>
            <p:spPr bwMode="auto">
              <a:xfrm>
                <a:off x="9286173" y="4109445"/>
                <a:ext cx="199714" cy="177524"/>
              </a:xfrm>
              <a:custGeom>
                <a:avLst/>
                <a:gdLst>
                  <a:gd name="T0" fmla="*/ 0 w 522"/>
                  <a:gd name="T1" fmla="*/ 385 h 464"/>
                  <a:gd name="T2" fmla="*/ 522 w 522"/>
                  <a:gd name="T3" fmla="*/ 464 h 464"/>
                  <a:gd name="T4" fmla="*/ 522 w 522"/>
                  <a:gd name="T5" fmla="*/ 0 h 464"/>
                  <a:gd name="T6" fmla="*/ 0 w 522"/>
                  <a:gd name="T7" fmla="*/ 0 h 464"/>
                  <a:gd name="T8" fmla="*/ 0 w 522"/>
                  <a:gd name="T9" fmla="*/ 385 h 464"/>
                </a:gdLst>
                <a:ahLst/>
                <a:cxnLst>
                  <a:cxn ang="0">
                    <a:pos x="T0" y="T1"/>
                  </a:cxn>
                  <a:cxn ang="0">
                    <a:pos x="T2" y="T3"/>
                  </a:cxn>
                  <a:cxn ang="0">
                    <a:pos x="T4" y="T5"/>
                  </a:cxn>
                  <a:cxn ang="0">
                    <a:pos x="T6" y="T7"/>
                  </a:cxn>
                  <a:cxn ang="0">
                    <a:pos x="T8" y="T9"/>
                  </a:cxn>
                </a:cxnLst>
                <a:rect l="0" t="0" r="r" b="b"/>
                <a:pathLst>
                  <a:path w="522" h="464">
                    <a:moveTo>
                      <a:pt x="0" y="385"/>
                    </a:moveTo>
                    <a:lnTo>
                      <a:pt x="522" y="464"/>
                    </a:lnTo>
                    <a:lnTo>
                      <a:pt x="522" y="0"/>
                    </a:lnTo>
                    <a:lnTo>
                      <a:pt x="0" y="0"/>
                    </a:lnTo>
                    <a:lnTo>
                      <a:pt x="0" y="385"/>
                    </a:lnTo>
                    <a:close/>
                  </a:path>
                </a:pathLst>
              </a:custGeom>
              <a:grpFill/>
              <a:ln>
                <a:noFill/>
              </a:ln>
            </p:spPr>
            <p:txBody>
              <a:bodyPr vert="horz" wrap="square" lIns="89642" tIns="0" rIns="0" bIns="0" numCol="1" anchor="t" anchorCtr="0" compatLnSpc="1">
                <a:prstTxWarp prst="textNoShape">
                  <a:avLst/>
                </a:prstTxWarp>
              </a:bodyPr>
              <a:lstStyle/>
              <a:p>
                <a:pPr marL="0" marR="0" lvl="0" indent="0" defTabSz="931863" rtl="0" eaLnBrk="1" fontAlgn="base" latinLnBrk="0" hangingPunct="1">
                  <a:lnSpc>
                    <a:spcPct val="100000"/>
                  </a:lnSpc>
                  <a:spcBef>
                    <a:spcPct val="0"/>
                  </a:spcBef>
                  <a:spcAft>
                    <a:spcPct val="0"/>
                  </a:spcAft>
                  <a:buClrTx/>
                  <a:buSzTx/>
                  <a:buFontTx/>
                  <a:buNone/>
                  <a:tabLst/>
                  <a:defRPr/>
                </a:pPr>
                <a:endParaRPr kumimoji="0" lang="en-US" sz="1050" b="0" i="0" u="none" strike="noStrike" kern="1200" cap="none" spc="0" normalizeH="0" baseline="0" noProof="0">
                  <a:ln>
                    <a:noFill/>
                  </a:ln>
                  <a:solidFill>
                    <a:schemeClr val="bg1"/>
                  </a:solidFill>
                  <a:effectLst/>
                  <a:uLnTx/>
                  <a:uFillTx/>
                  <a:ea typeface="MS PGothic" charset="0"/>
                </a:endParaRPr>
              </a:p>
            </p:txBody>
          </p:sp>
        </p:grpSp>
        <p:sp>
          <p:nvSpPr>
            <p:cNvPr id="230" name="Rectangle 229"/>
            <p:cNvSpPr/>
            <p:nvPr/>
          </p:nvSpPr>
          <p:spPr bwMode="auto">
            <a:xfrm>
              <a:off x="9789209" y="342477"/>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Analyze and Authoring</a:t>
              </a:r>
            </a:p>
          </p:txBody>
        </p:sp>
        <p:sp>
          <p:nvSpPr>
            <p:cNvPr id="247" name="Freeform 51"/>
            <p:cNvSpPr>
              <a:spLocks noEditPoints="1"/>
            </p:cNvSpPr>
            <p:nvPr/>
          </p:nvSpPr>
          <p:spPr bwMode="auto">
            <a:xfrm>
              <a:off x="11507756" y="830262"/>
              <a:ext cx="240060" cy="160394"/>
            </a:xfrm>
            <a:custGeom>
              <a:avLst/>
              <a:gdLst>
                <a:gd name="T0" fmla="*/ 88 w 96"/>
                <a:gd name="T1" fmla="*/ 56 h 96"/>
                <a:gd name="T2" fmla="*/ 72 w 96"/>
                <a:gd name="T3" fmla="*/ 64 h 96"/>
                <a:gd name="T4" fmla="*/ 72 w 96"/>
                <a:gd name="T5" fmla="*/ 76 h 96"/>
                <a:gd name="T6" fmla="*/ 88 w 96"/>
                <a:gd name="T7" fmla="*/ 68 h 96"/>
                <a:gd name="T8" fmla="*/ 72 w 96"/>
                <a:gd name="T9" fmla="*/ 76 h 96"/>
                <a:gd name="T10" fmla="*/ 88 w 96"/>
                <a:gd name="T11" fmla="*/ 52 h 96"/>
                <a:gd name="T12" fmla="*/ 72 w 96"/>
                <a:gd name="T13" fmla="*/ 44 h 96"/>
                <a:gd name="T14" fmla="*/ 72 w 96"/>
                <a:gd name="T15" fmla="*/ 28 h 96"/>
                <a:gd name="T16" fmla="*/ 88 w 96"/>
                <a:gd name="T17" fmla="*/ 20 h 96"/>
                <a:gd name="T18" fmla="*/ 72 w 96"/>
                <a:gd name="T19" fmla="*/ 28 h 96"/>
                <a:gd name="T20" fmla="*/ 88 w 96"/>
                <a:gd name="T21" fmla="*/ 40 h 96"/>
                <a:gd name="T22" fmla="*/ 72 w 96"/>
                <a:gd name="T23" fmla="*/ 32 h 96"/>
                <a:gd name="T24" fmla="*/ 96 w 96"/>
                <a:gd name="T25" fmla="*/ 17 h 96"/>
                <a:gd name="T26" fmla="*/ 91 w 96"/>
                <a:gd name="T27" fmla="*/ 84 h 96"/>
                <a:gd name="T28" fmla="*/ 56 w 96"/>
                <a:gd name="T29" fmla="*/ 96 h 96"/>
                <a:gd name="T30" fmla="*/ 0 w 96"/>
                <a:gd name="T31" fmla="*/ 10 h 96"/>
                <a:gd name="T32" fmla="*/ 56 w 96"/>
                <a:gd name="T33" fmla="*/ 12 h 96"/>
                <a:gd name="T34" fmla="*/ 96 w 96"/>
                <a:gd name="T35" fmla="*/ 17 h 96"/>
                <a:gd name="T36" fmla="*/ 31 w 96"/>
                <a:gd name="T37" fmla="*/ 48 h 96"/>
                <a:gd name="T38" fmla="*/ 33 w 96"/>
                <a:gd name="T39" fmla="*/ 28 h 96"/>
                <a:gd name="T40" fmla="*/ 27 w 96"/>
                <a:gd name="T41" fmla="*/ 41 h 96"/>
                <a:gd name="T42" fmla="*/ 27 w 96"/>
                <a:gd name="T43" fmla="*/ 43 h 96"/>
                <a:gd name="T44" fmla="*/ 26 w 96"/>
                <a:gd name="T45" fmla="*/ 43 h 96"/>
                <a:gd name="T46" fmla="*/ 26 w 96"/>
                <a:gd name="T47" fmla="*/ 42 h 96"/>
                <a:gd name="T48" fmla="*/ 25 w 96"/>
                <a:gd name="T49" fmla="*/ 40 h 96"/>
                <a:gd name="T50" fmla="*/ 12 w 96"/>
                <a:gd name="T51" fmla="*/ 29 h 96"/>
                <a:gd name="T52" fmla="*/ 11 w 96"/>
                <a:gd name="T53" fmla="*/ 67 h 96"/>
                <a:gd name="T54" fmla="*/ 25 w 96"/>
                <a:gd name="T55" fmla="*/ 55 h 96"/>
                <a:gd name="T56" fmla="*/ 26 w 96"/>
                <a:gd name="T57" fmla="*/ 53 h 96"/>
                <a:gd name="T58" fmla="*/ 26 w 96"/>
                <a:gd name="T59" fmla="*/ 52 h 96"/>
                <a:gd name="T60" fmla="*/ 26 w 96"/>
                <a:gd name="T61" fmla="*/ 53 h 96"/>
                <a:gd name="T62" fmla="*/ 27 w 96"/>
                <a:gd name="T63" fmla="*/ 54 h 96"/>
                <a:gd name="T64" fmla="*/ 33 w 96"/>
                <a:gd name="T65" fmla="*/ 68 h 96"/>
                <a:gd name="T66" fmla="*/ 92 w 96"/>
                <a:gd name="T67" fmla="*/ 17 h 96"/>
                <a:gd name="T68" fmla="*/ 56 w 96"/>
                <a:gd name="T69" fmla="*/ 16 h 96"/>
                <a:gd name="T70" fmla="*/ 68 w 96"/>
                <a:gd name="T71" fmla="*/ 20 h 96"/>
                <a:gd name="T72" fmla="*/ 56 w 96"/>
                <a:gd name="T73" fmla="*/ 28 h 96"/>
                <a:gd name="T74" fmla="*/ 68 w 96"/>
                <a:gd name="T75" fmla="*/ 32 h 96"/>
                <a:gd name="T76" fmla="*/ 56 w 96"/>
                <a:gd name="T77" fmla="*/ 40 h 96"/>
                <a:gd name="T78" fmla="*/ 68 w 96"/>
                <a:gd name="T79" fmla="*/ 44 h 96"/>
                <a:gd name="T80" fmla="*/ 56 w 96"/>
                <a:gd name="T81" fmla="*/ 52 h 96"/>
                <a:gd name="T82" fmla="*/ 68 w 96"/>
                <a:gd name="T83" fmla="*/ 56 h 96"/>
                <a:gd name="T84" fmla="*/ 56 w 96"/>
                <a:gd name="T85" fmla="*/ 64 h 96"/>
                <a:gd name="T86" fmla="*/ 68 w 96"/>
                <a:gd name="T87" fmla="*/ 68 h 96"/>
                <a:gd name="T88" fmla="*/ 56 w 96"/>
                <a:gd name="T89" fmla="*/ 76 h 96"/>
                <a:gd name="T90" fmla="*/ 91 w 96"/>
                <a:gd name="T91" fmla="*/ 80 h 96"/>
                <a:gd name="T92" fmla="*/ 92 w 96"/>
                <a:gd name="T93" fmla="*/ 17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96" h="96">
                  <a:moveTo>
                    <a:pt x="72" y="56"/>
                  </a:moveTo>
                  <a:cubicBezTo>
                    <a:pt x="88" y="56"/>
                    <a:pt x="88" y="56"/>
                    <a:pt x="88" y="56"/>
                  </a:cubicBezTo>
                  <a:cubicBezTo>
                    <a:pt x="88" y="64"/>
                    <a:pt x="88" y="64"/>
                    <a:pt x="88" y="64"/>
                  </a:cubicBezTo>
                  <a:cubicBezTo>
                    <a:pt x="72" y="64"/>
                    <a:pt x="72" y="64"/>
                    <a:pt x="72" y="64"/>
                  </a:cubicBezTo>
                  <a:lnTo>
                    <a:pt x="72" y="56"/>
                  </a:lnTo>
                  <a:close/>
                  <a:moveTo>
                    <a:pt x="72" y="76"/>
                  </a:moveTo>
                  <a:cubicBezTo>
                    <a:pt x="88" y="76"/>
                    <a:pt x="88" y="76"/>
                    <a:pt x="88" y="76"/>
                  </a:cubicBezTo>
                  <a:cubicBezTo>
                    <a:pt x="88" y="68"/>
                    <a:pt x="88" y="68"/>
                    <a:pt x="88" y="68"/>
                  </a:cubicBezTo>
                  <a:cubicBezTo>
                    <a:pt x="72" y="68"/>
                    <a:pt x="72" y="68"/>
                    <a:pt x="72" y="68"/>
                  </a:cubicBezTo>
                  <a:lnTo>
                    <a:pt x="72" y="76"/>
                  </a:lnTo>
                  <a:close/>
                  <a:moveTo>
                    <a:pt x="72" y="52"/>
                  </a:moveTo>
                  <a:cubicBezTo>
                    <a:pt x="88" y="52"/>
                    <a:pt x="88" y="52"/>
                    <a:pt x="88" y="52"/>
                  </a:cubicBezTo>
                  <a:cubicBezTo>
                    <a:pt x="88" y="44"/>
                    <a:pt x="88" y="44"/>
                    <a:pt x="88" y="44"/>
                  </a:cubicBezTo>
                  <a:cubicBezTo>
                    <a:pt x="72" y="44"/>
                    <a:pt x="72" y="44"/>
                    <a:pt x="72" y="44"/>
                  </a:cubicBezTo>
                  <a:lnTo>
                    <a:pt x="72" y="52"/>
                  </a:lnTo>
                  <a:close/>
                  <a:moveTo>
                    <a:pt x="72" y="28"/>
                  </a:moveTo>
                  <a:cubicBezTo>
                    <a:pt x="88" y="28"/>
                    <a:pt x="88" y="28"/>
                    <a:pt x="88" y="28"/>
                  </a:cubicBezTo>
                  <a:cubicBezTo>
                    <a:pt x="88" y="20"/>
                    <a:pt x="88" y="20"/>
                    <a:pt x="88" y="20"/>
                  </a:cubicBezTo>
                  <a:cubicBezTo>
                    <a:pt x="72" y="20"/>
                    <a:pt x="72" y="20"/>
                    <a:pt x="72" y="20"/>
                  </a:cubicBezTo>
                  <a:lnTo>
                    <a:pt x="72" y="28"/>
                  </a:lnTo>
                  <a:close/>
                  <a:moveTo>
                    <a:pt x="72" y="40"/>
                  </a:moveTo>
                  <a:cubicBezTo>
                    <a:pt x="88" y="40"/>
                    <a:pt x="88" y="40"/>
                    <a:pt x="88" y="40"/>
                  </a:cubicBezTo>
                  <a:cubicBezTo>
                    <a:pt x="88" y="32"/>
                    <a:pt x="88" y="32"/>
                    <a:pt x="88" y="32"/>
                  </a:cubicBezTo>
                  <a:cubicBezTo>
                    <a:pt x="72" y="32"/>
                    <a:pt x="72" y="32"/>
                    <a:pt x="72" y="32"/>
                  </a:cubicBezTo>
                  <a:lnTo>
                    <a:pt x="72" y="40"/>
                  </a:lnTo>
                  <a:close/>
                  <a:moveTo>
                    <a:pt x="96" y="17"/>
                  </a:moveTo>
                  <a:cubicBezTo>
                    <a:pt x="96" y="79"/>
                    <a:pt x="96" y="79"/>
                    <a:pt x="96" y="79"/>
                  </a:cubicBezTo>
                  <a:cubicBezTo>
                    <a:pt x="96" y="82"/>
                    <a:pt x="94" y="84"/>
                    <a:pt x="91" y="84"/>
                  </a:cubicBezTo>
                  <a:cubicBezTo>
                    <a:pt x="56" y="84"/>
                    <a:pt x="56" y="84"/>
                    <a:pt x="56" y="84"/>
                  </a:cubicBezTo>
                  <a:cubicBezTo>
                    <a:pt x="56" y="96"/>
                    <a:pt x="56" y="96"/>
                    <a:pt x="56" y="96"/>
                  </a:cubicBezTo>
                  <a:cubicBezTo>
                    <a:pt x="0" y="86"/>
                    <a:pt x="0" y="86"/>
                    <a:pt x="0" y="86"/>
                  </a:cubicBezTo>
                  <a:cubicBezTo>
                    <a:pt x="0" y="10"/>
                    <a:pt x="0" y="10"/>
                    <a:pt x="0" y="10"/>
                  </a:cubicBezTo>
                  <a:cubicBezTo>
                    <a:pt x="56" y="0"/>
                    <a:pt x="56" y="0"/>
                    <a:pt x="56" y="0"/>
                  </a:cubicBezTo>
                  <a:cubicBezTo>
                    <a:pt x="56" y="12"/>
                    <a:pt x="56" y="12"/>
                    <a:pt x="56" y="12"/>
                  </a:cubicBezTo>
                  <a:cubicBezTo>
                    <a:pt x="91" y="12"/>
                    <a:pt x="91" y="12"/>
                    <a:pt x="91" y="12"/>
                  </a:cubicBezTo>
                  <a:cubicBezTo>
                    <a:pt x="94" y="12"/>
                    <a:pt x="96" y="14"/>
                    <a:pt x="96" y="17"/>
                  </a:cubicBezTo>
                  <a:close/>
                  <a:moveTo>
                    <a:pt x="42" y="69"/>
                  </a:moveTo>
                  <a:cubicBezTo>
                    <a:pt x="31" y="48"/>
                    <a:pt x="31" y="48"/>
                    <a:pt x="31" y="48"/>
                  </a:cubicBezTo>
                  <a:cubicBezTo>
                    <a:pt x="42" y="27"/>
                    <a:pt x="42" y="27"/>
                    <a:pt x="42" y="27"/>
                  </a:cubicBezTo>
                  <a:cubicBezTo>
                    <a:pt x="33" y="28"/>
                    <a:pt x="33" y="28"/>
                    <a:pt x="33" y="28"/>
                  </a:cubicBezTo>
                  <a:cubicBezTo>
                    <a:pt x="28" y="40"/>
                    <a:pt x="28" y="40"/>
                    <a:pt x="28" y="40"/>
                  </a:cubicBezTo>
                  <a:cubicBezTo>
                    <a:pt x="27" y="40"/>
                    <a:pt x="27" y="41"/>
                    <a:pt x="27" y="41"/>
                  </a:cubicBezTo>
                  <a:cubicBezTo>
                    <a:pt x="27" y="41"/>
                    <a:pt x="27" y="42"/>
                    <a:pt x="27" y="42"/>
                  </a:cubicBezTo>
                  <a:cubicBezTo>
                    <a:pt x="27" y="42"/>
                    <a:pt x="27" y="42"/>
                    <a:pt x="27" y="43"/>
                  </a:cubicBezTo>
                  <a:cubicBezTo>
                    <a:pt x="27" y="43"/>
                    <a:pt x="27" y="43"/>
                    <a:pt x="26" y="43"/>
                  </a:cubicBezTo>
                  <a:cubicBezTo>
                    <a:pt x="26" y="43"/>
                    <a:pt x="26" y="43"/>
                    <a:pt x="26" y="43"/>
                  </a:cubicBezTo>
                  <a:cubicBezTo>
                    <a:pt x="26" y="43"/>
                    <a:pt x="26" y="43"/>
                    <a:pt x="26" y="42"/>
                  </a:cubicBezTo>
                  <a:cubicBezTo>
                    <a:pt x="26" y="42"/>
                    <a:pt x="26" y="42"/>
                    <a:pt x="26" y="42"/>
                  </a:cubicBezTo>
                  <a:cubicBezTo>
                    <a:pt x="26" y="41"/>
                    <a:pt x="26" y="41"/>
                    <a:pt x="26" y="41"/>
                  </a:cubicBezTo>
                  <a:cubicBezTo>
                    <a:pt x="26" y="41"/>
                    <a:pt x="25" y="40"/>
                    <a:pt x="25" y="40"/>
                  </a:cubicBezTo>
                  <a:cubicBezTo>
                    <a:pt x="21" y="29"/>
                    <a:pt x="21" y="29"/>
                    <a:pt x="21" y="29"/>
                  </a:cubicBezTo>
                  <a:cubicBezTo>
                    <a:pt x="12" y="29"/>
                    <a:pt x="12" y="29"/>
                    <a:pt x="12" y="29"/>
                  </a:cubicBezTo>
                  <a:cubicBezTo>
                    <a:pt x="21" y="48"/>
                    <a:pt x="21" y="48"/>
                    <a:pt x="21" y="48"/>
                  </a:cubicBezTo>
                  <a:cubicBezTo>
                    <a:pt x="11" y="67"/>
                    <a:pt x="11" y="67"/>
                    <a:pt x="11" y="67"/>
                  </a:cubicBezTo>
                  <a:cubicBezTo>
                    <a:pt x="20" y="67"/>
                    <a:pt x="20" y="67"/>
                    <a:pt x="20" y="67"/>
                  </a:cubicBezTo>
                  <a:cubicBezTo>
                    <a:pt x="25" y="55"/>
                    <a:pt x="25" y="55"/>
                    <a:pt x="25" y="55"/>
                  </a:cubicBezTo>
                  <a:cubicBezTo>
                    <a:pt x="25" y="55"/>
                    <a:pt x="25" y="54"/>
                    <a:pt x="26" y="54"/>
                  </a:cubicBezTo>
                  <a:cubicBezTo>
                    <a:pt x="26" y="54"/>
                    <a:pt x="26" y="54"/>
                    <a:pt x="26" y="53"/>
                  </a:cubicBezTo>
                  <a:cubicBezTo>
                    <a:pt x="26" y="53"/>
                    <a:pt x="26" y="53"/>
                    <a:pt x="26" y="53"/>
                  </a:cubicBezTo>
                  <a:cubicBezTo>
                    <a:pt x="26" y="52"/>
                    <a:pt x="26" y="52"/>
                    <a:pt x="26" y="52"/>
                  </a:cubicBezTo>
                  <a:cubicBezTo>
                    <a:pt x="26" y="52"/>
                    <a:pt x="26" y="52"/>
                    <a:pt x="26" y="52"/>
                  </a:cubicBezTo>
                  <a:cubicBezTo>
                    <a:pt x="26" y="52"/>
                    <a:pt x="26" y="53"/>
                    <a:pt x="26" y="53"/>
                  </a:cubicBezTo>
                  <a:cubicBezTo>
                    <a:pt x="26" y="53"/>
                    <a:pt x="26" y="54"/>
                    <a:pt x="26" y="54"/>
                  </a:cubicBezTo>
                  <a:cubicBezTo>
                    <a:pt x="27" y="54"/>
                    <a:pt x="27" y="54"/>
                    <a:pt x="27" y="54"/>
                  </a:cubicBezTo>
                  <a:cubicBezTo>
                    <a:pt x="27" y="55"/>
                    <a:pt x="27" y="55"/>
                    <a:pt x="27" y="55"/>
                  </a:cubicBezTo>
                  <a:cubicBezTo>
                    <a:pt x="33" y="68"/>
                    <a:pt x="33" y="68"/>
                    <a:pt x="33" y="68"/>
                  </a:cubicBezTo>
                  <a:lnTo>
                    <a:pt x="42" y="69"/>
                  </a:lnTo>
                  <a:close/>
                  <a:moveTo>
                    <a:pt x="92" y="17"/>
                  </a:moveTo>
                  <a:cubicBezTo>
                    <a:pt x="92" y="16"/>
                    <a:pt x="92" y="16"/>
                    <a:pt x="91" y="16"/>
                  </a:cubicBezTo>
                  <a:cubicBezTo>
                    <a:pt x="56" y="16"/>
                    <a:pt x="56" y="16"/>
                    <a:pt x="56" y="16"/>
                  </a:cubicBezTo>
                  <a:cubicBezTo>
                    <a:pt x="56" y="20"/>
                    <a:pt x="56" y="20"/>
                    <a:pt x="56" y="20"/>
                  </a:cubicBezTo>
                  <a:cubicBezTo>
                    <a:pt x="68" y="20"/>
                    <a:pt x="68" y="20"/>
                    <a:pt x="68" y="20"/>
                  </a:cubicBezTo>
                  <a:cubicBezTo>
                    <a:pt x="68" y="28"/>
                    <a:pt x="68" y="28"/>
                    <a:pt x="68" y="28"/>
                  </a:cubicBezTo>
                  <a:cubicBezTo>
                    <a:pt x="56" y="28"/>
                    <a:pt x="56" y="28"/>
                    <a:pt x="56" y="28"/>
                  </a:cubicBezTo>
                  <a:cubicBezTo>
                    <a:pt x="56" y="32"/>
                    <a:pt x="56" y="32"/>
                    <a:pt x="56" y="32"/>
                  </a:cubicBezTo>
                  <a:cubicBezTo>
                    <a:pt x="68" y="32"/>
                    <a:pt x="68" y="32"/>
                    <a:pt x="68" y="32"/>
                  </a:cubicBezTo>
                  <a:cubicBezTo>
                    <a:pt x="68" y="40"/>
                    <a:pt x="68" y="40"/>
                    <a:pt x="68" y="40"/>
                  </a:cubicBezTo>
                  <a:cubicBezTo>
                    <a:pt x="56" y="40"/>
                    <a:pt x="56" y="40"/>
                    <a:pt x="56" y="40"/>
                  </a:cubicBezTo>
                  <a:cubicBezTo>
                    <a:pt x="56" y="44"/>
                    <a:pt x="56" y="44"/>
                    <a:pt x="56" y="44"/>
                  </a:cubicBezTo>
                  <a:cubicBezTo>
                    <a:pt x="68" y="44"/>
                    <a:pt x="68" y="44"/>
                    <a:pt x="68" y="44"/>
                  </a:cubicBezTo>
                  <a:cubicBezTo>
                    <a:pt x="68" y="52"/>
                    <a:pt x="68" y="52"/>
                    <a:pt x="68" y="52"/>
                  </a:cubicBezTo>
                  <a:cubicBezTo>
                    <a:pt x="56" y="52"/>
                    <a:pt x="56" y="52"/>
                    <a:pt x="56" y="52"/>
                  </a:cubicBezTo>
                  <a:cubicBezTo>
                    <a:pt x="56" y="56"/>
                    <a:pt x="56" y="56"/>
                    <a:pt x="56" y="56"/>
                  </a:cubicBezTo>
                  <a:cubicBezTo>
                    <a:pt x="68" y="56"/>
                    <a:pt x="68" y="56"/>
                    <a:pt x="68" y="56"/>
                  </a:cubicBezTo>
                  <a:cubicBezTo>
                    <a:pt x="68" y="64"/>
                    <a:pt x="68" y="64"/>
                    <a:pt x="68" y="64"/>
                  </a:cubicBezTo>
                  <a:cubicBezTo>
                    <a:pt x="56" y="64"/>
                    <a:pt x="56" y="64"/>
                    <a:pt x="56" y="64"/>
                  </a:cubicBezTo>
                  <a:cubicBezTo>
                    <a:pt x="56" y="68"/>
                    <a:pt x="56" y="68"/>
                    <a:pt x="56" y="68"/>
                  </a:cubicBezTo>
                  <a:cubicBezTo>
                    <a:pt x="68" y="68"/>
                    <a:pt x="68" y="68"/>
                    <a:pt x="68" y="68"/>
                  </a:cubicBezTo>
                  <a:cubicBezTo>
                    <a:pt x="68" y="76"/>
                    <a:pt x="68" y="76"/>
                    <a:pt x="68" y="76"/>
                  </a:cubicBezTo>
                  <a:cubicBezTo>
                    <a:pt x="56" y="76"/>
                    <a:pt x="56" y="76"/>
                    <a:pt x="56" y="76"/>
                  </a:cubicBezTo>
                  <a:cubicBezTo>
                    <a:pt x="56" y="80"/>
                    <a:pt x="56" y="80"/>
                    <a:pt x="56" y="80"/>
                  </a:cubicBezTo>
                  <a:cubicBezTo>
                    <a:pt x="91" y="80"/>
                    <a:pt x="91" y="80"/>
                    <a:pt x="91" y="80"/>
                  </a:cubicBezTo>
                  <a:cubicBezTo>
                    <a:pt x="92" y="80"/>
                    <a:pt x="92" y="80"/>
                    <a:pt x="92" y="79"/>
                  </a:cubicBezTo>
                  <a:lnTo>
                    <a:pt x="92" y="1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2C2C2C"/>
                </a:solidFill>
                <a:effectLst/>
                <a:uLnTx/>
                <a:uFillTx/>
                <a:latin typeface="Segoe UI" charset="0"/>
                <a:ea typeface="MS PGothic" charset="0"/>
              </a:endParaRPr>
            </a:p>
          </p:txBody>
        </p:sp>
        <p:sp>
          <p:nvSpPr>
            <p:cNvPr id="249" name="TextBox 248"/>
            <p:cNvSpPr txBox="1"/>
            <p:nvPr/>
          </p:nvSpPr>
          <p:spPr>
            <a:xfrm>
              <a:off x="9890282" y="885534"/>
              <a:ext cx="1328965" cy="145424"/>
            </a:xfrm>
            <a:prstGeom prst="rect">
              <a:avLst/>
            </a:prstGeom>
            <a:noFill/>
          </p:spPr>
          <p:txBody>
            <a:bodyPr wrap="square" lIns="91440" tIns="0" rIns="0" bIns="0" rtlCol="0">
              <a:spAutoFit/>
            </a:bodyPr>
            <a:lstStyle/>
            <a:p>
              <a:pPr>
                <a:lnSpc>
                  <a:spcPct val="90000"/>
                </a:lnSpc>
                <a:spcAft>
                  <a:spcPts val="600"/>
                </a:spcAft>
              </a:pPr>
              <a:r>
                <a:rPr lang="en-US" sz="1050" dirty="0" smtClean="0">
                  <a:solidFill>
                    <a:schemeClr val="bg1"/>
                  </a:solidFill>
                </a:rPr>
                <a:t>Microsoft Excel</a:t>
              </a:r>
            </a:p>
          </p:txBody>
        </p:sp>
        <p:sp>
          <p:nvSpPr>
            <p:cNvPr id="250" name="Rectangle 249"/>
            <p:cNvSpPr/>
            <p:nvPr/>
          </p:nvSpPr>
          <p:spPr>
            <a:xfrm>
              <a:off x="9903534" y="1193150"/>
              <a:ext cx="1139094"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Desktop</a:t>
              </a:r>
              <a:endParaRPr lang="en-US" sz="1050" dirty="0">
                <a:solidFill>
                  <a:schemeClr val="bg1"/>
                </a:solidFill>
                <a:ea typeface="MS PGothic" charset="0"/>
                <a:cs typeface="Segoe UI Semibold" panose="020B0702040204020203" pitchFamily="34" charset="0"/>
              </a:endParaRPr>
            </a:p>
          </p:txBody>
        </p:sp>
        <p:grpSp>
          <p:nvGrpSpPr>
            <p:cNvPr id="275" name="Group 274"/>
            <p:cNvGrpSpPr/>
            <p:nvPr/>
          </p:nvGrpSpPr>
          <p:grpSpPr>
            <a:xfrm>
              <a:off x="11483643" y="1643484"/>
              <a:ext cx="322056" cy="329778"/>
              <a:chOff x="3246437" y="2049462"/>
              <a:chExt cx="6531169" cy="4128737"/>
            </a:xfrm>
          </p:grpSpPr>
          <p:sp>
            <p:nvSpPr>
              <p:cNvPr id="276" name="Rectangle 275"/>
              <p:cNvSpPr/>
              <p:nvPr/>
            </p:nvSpPr>
            <p:spPr bwMode="auto">
              <a:xfrm>
                <a:off x="3246437" y="2049462"/>
                <a:ext cx="6531169" cy="412873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7" name="Rectangle 276"/>
              <p:cNvSpPr/>
              <p:nvPr/>
            </p:nvSpPr>
            <p:spPr bwMode="auto">
              <a:xfrm>
                <a:off x="3547354" y="2207135"/>
                <a:ext cx="5929335" cy="377108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8" name="Group 277"/>
              <p:cNvGrpSpPr/>
              <p:nvPr/>
            </p:nvGrpSpPr>
            <p:grpSpPr>
              <a:xfrm>
                <a:off x="3699430" y="2323457"/>
                <a:ext cx="5625188" cy="793620"/>
                <a:chOff x="6471222" y="3322876"/>
                <a:chExt cx="1441776" cy="296392"/>
              </a:xfrm>
              <a:solidFill>
                <a:schemeClr val="accent2">
                  <a:lumMod val="50000"/>
                </a:schemeClr>
              </a:solidFill>
            </p:grpSpPr>
            <p:sp>
              <p:nvSpPr>
                <p:cNvPr id="285" name="Rectangle 284"/>
                <p:cNvSpPr/>
                <p:nvPr/>
              </p:nvSpPr>
              <p:spPr bwMode="auto">
                <a:xfrm>
                  <a:off x="6471222" y="3322876"/>
                  <a:ext cx="296388"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85"/>
                <p:cNvSpPr/>
                <p:nvPr/>
              </p:nvSpPr>
              <p:spPr bwMode="auto">
                <a:xfrm>
                  <a:off x="6810169" y="3322880"/>
                  <a:ext cx="1102829" cy="296388"/>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9" name="Rectangle 278"/>
              <p:cNvSpPr/>
              <p:nvPr/>
            </p:nvSpPr>
            <p:spPr bwMode="auto">
              <a:xfrm>
                <a:off x="3699426" y="3219766"/>
                <a:ext cx="5625188" cy="2644303"/>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80" name="Group 279"/>
              <p:cNvGrpSpPr/>
              <p:nvPr/>
            </p:nvGrpSpPr>
            <p:grpSpPr>
              <a:xfrm>
                <a:off x="4420300" y="3562774"/>
                <a:ext cx="4183446" cy="1958742"/>
                <a:chOff x="6640999" y="3785714"/>
                <a:chExt cx="1072245" cy="731520"/>
              </a:xfrm>
            </p:grpSpPr>
            <p:sp>
              <p:nvSpPr>
                <p:cNvPr id="281" name="Rectangle 280"/>
                <p:cNvSpPr/>
                <p:nvPr/>
              </p:nvSpPr>
              <p:spPr bwMode="auto">
                <a:xfrm>
                  <a:off x="6640999" y="4138138"/>
                  <a:ext cx="185475" cy="37909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81"/>
                <p:cNvSpPr/>
                <p:nvPr/>
              </p:nvSpPr>
              <p:spPr bwMode="auto">
                <a:xfrm>
                  <a:off x="6936589" y="4288634"/>
                  <a:ext cx="185475" cy="2286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3" name="Rectangle 282"/>
                <p:cNvSpPr/>
                <p:nvPr/>
              </p:nvSpPr>
              <p:spPr bwMode="auto">
                <a:xfrm>
                  <a:off x="7232179" y="4060034"/>
                  <a:ext cx="185475" cy="4572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283"/>
                <p:cNvSpPr/>
                <p:nvPr/>
              </p:nvSpPr>
              <p:spPr bwMode="auto">
                <a:xfrm>
                  <a:off x="7527769" y="3785714"/>
                  <a:ext cx="185475" cy="73152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dirty="0" err="1"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sp>
          <p:nvSpPr>
            <p:cNvPr id="299" name="Rectangle 298"/>
            <p:cNvSpPr/>
            <p:nvPr/>
          </p:nvSpPr>
          <p:spPr>
            <a:xfrm>
              <a:off x="9883443" y="1741004"/>
              <a:ext cx="152381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Mobile Report Publisher</a:t>
              </a:r>
              <a:endParaRPr lang="en-US" sz="1050" dirty="0">
                <a:solidFill>
                  <a:schemeClr val="bg1"/>
                </a:solidFill>
                <a:ea typeface="MS PGothic" charset="0"/>
                <a:cs typeface="Segoe UI Semibold" panose="020B0702040204020203" pitchFamily="34" charset="0"/>
              </a:endParaRPr>
            </a:p>
          </p:txBody>
        </p:sp>
        <p:sp>
          <p:nvSpPr>
            <p:cNvPr id="300" name="Rectangle 299"/>
            <p:cNvSpPr/>
            <p:nvPr/>
          </p:nvSpPr>
          <p:spPr bwMode="auto">
            <a:xfrm>
              <a:off x="9790639" y="342477"/>
              <a:ext cx="2234201" cy="2473339"/>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301" name="Freeform 13"/>
            <p:cNvSpPr>
              <a:spLocks noChangeAspect="1" noEditPoints="1"/>
            </p:cNvSpPr>
            <p:nvPr/>
          </p:nvSpPr>
          <p:spPr bwMode="black">
            <a:xfrm>
              <a:off x="11515361" y="2519606"/>
              <a:ext cx="212560" cy="212826"/>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304" name="Rectangle 303"/>
            <p:cNvSpPr/>
            <p:nvPr/>
          </p:nvSpPr>
          <p:spPr>
            <a:xfrm>
              <a:off x="9903534" y="2256016"/>
              <a:ext cx="941925"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Builder</a:t>
              </a:r>
              <a:endParaRPr lang="en-US" sz="1050" dirty="0">
                <a:solidFill>
                  <a:schemeClr val="bg1"/>
                </a:solidFill>
                <a:ea typeface="MS PGothic" charset="0"/>
                <a:cs typeface="Segoe UI Semibold" panose="020B0702040204020203" pitchFamily="34" charset="0"/>
              </a:endParaRPr>
            </a:p>
          </p:txBody>
        </p:sp>
        <p:sp>
          <p:nvSpPr>
            <p:cNvPr id="305" name="Rectangle 304"/>
            <p:cNvSpPr/>
            <p:nvPr/>
          </p:nvSpPr>
          <p:spPr>
            <a:xfrm>
              <a:off x="9903534" y="2580689"/>
              <a:ext cx="10557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Report Designer</a:t>
              </a:r>
              <a:endParaRPr lang="en-US" sz="1050" dirty="0">
                <a:solidFill>
                  <a:schemeClr val="bg1"/>
                </a:solidFill>
                <a:ea typeface="MS PGothic" charset="0"/>
                <a:cs typeface="Segoe UI Semibold" panose="020B0702040204020203" pitchFamily="34" charset="0"/>
              </a:endParaRPr>
            </a:p>
          </p:txBody>
        </p:sp>
        <p:grpSp>
          <p:nvGrpSpPr>
            <p:cNvPr id="208" name="Group 207"/>
            <p:cNvGrpSpPr/>
            <p:nvPr/>
          </p:nvGrpSpPr>
          <p:grpSpPr>
            <a:xfrm>
              <a:off x="11515361" y="2186518"/>
              <a:ext cx="210175" cy="254739"/>
              <a:chOff x="3304920" y="4010006"/>
              <a:chExt cx="1017214" cy="1229018"/>
            </a:xfrm>
            <a:solidFill>
              <a:schemeClr val="bg1"/>
            </a:solidFill>
          </p:grpSpPr>
          <p:sp>
            <p:nvSpPr>
              <p:cNvPr id="209" name="Freeform 75"/>
              <p:cNvSpPr>
                <a:spLocks noChangeAspect="1" noEditPoints="1"/>
              </p:cNvSpPr>
              <p:nvPr/>
            </p:nvSpPr>
            <p:spPr bwMode="auto">
              <a:xfrm>
                <a:off x="3304920" y="4010006"/>
                <a:ext cx="1017214" cy="1229018"/>
              </a:xfrm>
              <a:custGeom>
                <a:avLst/>
                <a:gdLst>
                  <a:gd name="T0" fmla="*/ 0 w 1274"/>
                  <a:gd name="T1" fmla="*/ 74 h 1540"/>
                  <a:gd name="T2" fmla="*/ 74 w 1274"/>
                  <a:gd name="T3" fmla="*/ 1540 h 1540"/>
                  <a:gd name="T4" fmla="*/ 1274 w 1274"/>
                  <a:gd name="T5" fmla="*/ 1467 h 1540"/>
                  <a:gd name="T6" fmla="*/ 1201 w 1274"/>
                  <a:gd name="T7" fmla="*/ 0 h 1540"/>
                  <a:gd name="T8" fmla="*/ 1176 w 1274"/>
                  <a:gd name="T9" fmla="*/ 1394 h 1540"/>
                  <a:gd name="T10" fmla="*/ 98 w 1274"/>
                  <a:gd name="T11" fmla="*/ 98 h 1540"/>
                  <a:gd name="T12" fmla="*/ 1176 w 1274"/>
                  <a:gd name="T13" fmla="*/ 1394 h 1540"/>
                  <a:gd name="T14" fmla="*/ 365 w 1274"/>
                  <a:gd name="T15" fmla="*/ 391 h 1540"/>
                  <a:gd name="T16" fmla="*/ 489 w 1274"/>
                  <a:gd name="T17" fmla="*/ 391 h 1540"/>
                  <a:gd name="T18" fmla="*/ 512 w 1274"/>
                  <a:gd name="T19" fmla="*/ 588 h 1540"/>
                  <a:gd name="T20" fmla="*/ 316 w 1274"/>
                  <a:gd name="T21" fmla="*/ 686 h 1540"/>
                  <a:gd name="T22" fmla="*/ 365 w 1274"/>
                  <a:gd name="T23" fmla="*/ 391 h 1540"/>
                  <a:gd name="T24" fmla="*/ 1104 w 1274"/>
                  <a:gd name="T25" fmla="*/ 391 h 1540"/>
                  <a:gd name="T26" fmla="*/ 683 w 1274"/>
                  <a:gd name="T27" fmla="*/ 440 h 1540"/>
                  <a:gd name="T28" fmla="*/ 683 w 1274"/>
                  <a:gd name="T29" fmla="*/ 539 h 1540"/>
                  <a:gd name="T30" fmla="*/ 1104 w 1274"/>
                  <a:gd name="T31" fmla="*/ 588 h 1540"/>
                  <a:gd name="T32" fmla="*/ 683 w 1274"/>
                  <a:gd name="T33" fmla="*/ 539 h 1540"/>
                  <a:gd name="T34" fmla="*/ 1104 w 1274"/>
                  <a:gd name="T35" fmla="*/ 687 h 1540"/>
                  <a:gd name="T36" fmla="*/ 683 w 1274"/>
                  <a:gd name="T37" fmla="*/ 736 h 1540"/>
                  <a:gd name="T38" fmla="*/ 194 w 1274"/>
                  <a:gd name="T39" fmla="*/ 1251 h 1540"/>
                  <a:gd name="T40" fmla="*/ 1104 w 1274"/>
                  <a:gd name="T41" fmla="*/ 1294 h 1540"/>
                  <a:gd name="T42" fmla="*/ 194 w 1274"/>
                  <a:gd name="T43" fmla="*/ 1251 h 1540"/>
                  <a:gd name="T44" fmla="*/ 1040 w 1274"/>
                  <a:gd name="T45" fmla="*/ 850 h 1540"/>
                  <a:gd name="T46" fmla="*/ 912 w 1274"/>
                  <a:gd name="T47" fmla="*/ 1205 h 1540"/>
                  <a:gd name="T48" fmla="*/ 692 w 1274"/>
                  <a:gd name="T49" fmla="*/ 990 h 1540"/>
                  <a:gd name="T50" fmla="*/ 820 w 1274"/>
                  <a:gd name="T51" fmla="*/ 1205 h 1540"/>
                  <a:gd name="T52" fmla="*/ 692 w 1274"/>
                  <a:gd name="T53" fmla="*/ 990 h 1540"/>
                  <a:gd name="T54" fmla="*/ 603 w 1274"/>
                  <a:gd name="T55" fmla="*/ 924 h 1540"/>
                  <a:gd name="T56" fmla="*/ 475 w 1274"/>
                  <a:gd name="T57" fmla="*/ 1205 h 1540"/>
                  <a:gd name="T58" fmla="*/ 258 w 1274"/>
                  <a:gd name="T59" fmla="*/ 1054 h 1540"/>
                  <a:gd name="T60" fmla="*/ 386 w 1274"/>
                  <a:gd name="T61" fmla="*/ 1205 h 1540"/>
                  <a:gd name="T62" fmla="*/ 258 w 1274"/>
                  <a:gd name="T63" fmla="*/ 1054 h 1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274" h="1540">
                    <a:moveTo>
                      <a:pt x="74" y="0"/>
                    </a:moveTo>
                    <a:cubicBezTo>
                      <a:pt x="31" y="0"/>
                      <a:pt x="0" y="31"/>
                      <a:pt x="0" y="74"/>
                    </a:cubicBezTo>
                    <a:cubicBezTo>
                      <a:pt x="0" y="1467"/>
                      <a:pt x="0" y="1467"/>
                      <a:pt x="0" y="1467"/>
                    </a:cubicBezTo>
                    <a:cubicBezTo>
                      <a:pt x="0" y="1510"/>
                      <a:pt x="31" y="1540"/>
                      <a:pt x="74" y="1540"/>
                    </a:cubicBezTo>
                    <a:cubicBezTo>
                      <a:pt x="1201" y="1540"/>
                      <a:pt x="1201" y="1540"/>
                      <a:pt x="1201" y="1540"/>
                    </a:cubicBezTo>
                    <a:cubicBezTo>
                      <a:pt x="1244" y="1540"/>
                      <a:pt x="1274" y="1510"/>
                      <a:pt x="1274" y="1467"/>
                    </a:cubicBezTo>
                    <a:cubicBezTo>
                      <a:pt x="1274" y="74"/>
                      <a:pt x="1274" y="74"/>
                      <a:pt x="1274" y="74"/>
                    </a:cubicBezTo>
                    <a:cubicBezTo>
                      <a:pt x="1274" y="31"/>
                      <a:pt x="1201" y="0"/>
                      <a:pt x="1201" y="0"/>
                    </a:cubicBezTo>
                    <a:lnTo>
                      <a:pt x="74" y="0"/>
                    </a:lnTo>
                    <a:close/>
                    <a:moveTo>
                      <a:pt x="1176" y="1394"/>
                    </a:moveTo>
                    <a:cubicBezTo>
                      <a:pt x="98" y="1394"/>
                      <a:pt x="98" y="1394"/>
                      <a:pt x="98" y="1394"/>
                    </a:cubicBezTo>
                    <a:cubicBezTo>
                      <a:pt x="98" y="98"/>
                      <a:pt x="98" y="98"/>
                      <a:pt x="98" y="98"/>
                    </a:cubicBezTo>
                    <a:cubicBezTo>
                      <a:pt x="270" y="98"/>
                      <a:pt x="1176" y="98"/>
                      <a:pt x="1176" y="98"/>
                    </a:cubicBezTo>
                    <a:cubicBezTo>
                      <a:pt x="1176" y="1394"/>
                      <a:pt x="1176" y="1394"/>
                      <a:pt x="1176" y="1394"/>
                    </a:cubicBezTo>
                    <a:cubicBezTo>
                      <a:pt x="1176" y="1394"/>
                      <a:pt x="1176" y="1394"/>
                      <a:pt x="1176" y="1394"/>
                    </a:cubicBezTo>
                    <a:close/>
                    <a:moveTo>
                      <a:pt x="365" y="391"/>
                    </a:moveTo>
                    <a:cubicBezTo>
                      <a:pt x="365" y="391"/>
                      <a:pt x="365" y="391"/>
                      <a:pt x="365" y="391"/>
                    </a:cubicBezTo>
                    <a:cubicBezTo>
                      <a:pt x="489" y="391"/>
                      <a:pt x="489" y="391"/>
                      <a:pt x="489" y="391"/>
                    </a:cubicBezTo>
                    <a:cubicBezTo>
                      <a:pt x="365" y="588"/>
                      <a:pt x="365" y="588"/>
                      <a:pt x="365" y="588"/>
                    </a:cubicBezTo>
                    <a:cubicBezTo>
                      <a:pt x="512" y="588"/>
                      <a:pt x="512" y="588"/>
                      <a:pt x="512" y="588"/>
                    </a:cubicBezTo>
                    <a:cubicBezTo>
                      <a:pt x="220" y="880"/>
                      <a:pt x="220" y="880"/>
                      <a:pt x="220" y="880"/>
                    </a:cubicBezTo>
                    <a:cubicBezTo>
                      <a:pt x="316" y="686"/>
                      <a:pt x="316" y="686"/>
                      <a:pt x="316" y="686"/>
                    </a:cubicBezTo>
                    <a:cubicBezTo>
                      <a:pt x="194" y="686"/>
                      <a:pt x="194" y="686"/>
                      <a:pt x="194" y="686"/>
                    </a:cubicBezTo>
                    <a:cubicBezTo>
                      <a:pt x="365" y="391"/>
                      <a:pt x="365" y="391"/>
                      <a:pt x="365" y="391"/>
                    </a:cubicBezTo>
                    <a:close/>
                    <a:moveTo>
                      <a:pt x="683" y="391"/>
                    </a:moveTo>
                    <a:cubicBezTo>
                      <a:pt x="1104" y="391"/>
                      <a:pt x="1104" y="391"/>
                      <a:pt x="1104" y="391"/>
                    </a:cubicBezTo>
                    <a:cubicBezTo>
                      <a:pt x="1104" y="440"/>
                      <a:pt x="1104" y="440"/>
                      <a:pt x="1104" y="440"/>
                    </a:cubicBezTo>
                    <a:cubicBezTo>
                      <a:pt x="683" y="440"/>
                      <a:pt x="683" y="440"/>
                      <a:pt x="683" y="440"/>
                    </a:cubicBezTo>
                    <a:cubicBezTo>
                      <a:pt x="683" y="391"/>
                      <a:pt x="683" y="391"/>
                      <a:pt x="683" y="391"/>
                    </a:cubicBezTo>
                    <a:close/>
                    <a:moveTo>
                      <a:pt x="683" y="539"/>
                    </a:moveTo>
                    <a:cubicBezTo>
                      <a:pt x="1104" y="539"/>
                      <a:pt x="1104" y="539"/>
                      <a:pt x="1104" y="539"/>
                    </a:cubicBezTo>
                    <a:cubicBezTo>
                      <a:pt x="1104" y="588"/>
                      <a:pt x="1104" y="588"/>
                      <a:pt x="1104" y="588"/>
                    </a:cubicBezTo>
                    <a:cubicBezTo>
                      <a:pt x="683" y="588"/>
                      <a:pt x="683" y="588"/>
                      <a:pt x="683" y="588"/>
                    </a:cubicBezTo>
                    <a:cubicBezTo>
                      <a:pt x="683" y="539"/>
                      <a:pt x="683" y="539"/>
                      <a:pt x="683" y="539"/>
                    </a:cubicBezTo>
                    <a:close/>
                    <a:moveTo>
                      <a:pt x="683" y="687"/>
                    </a:moveTo>
                    <a:cubicBezTo>
                      <a:pt x="1104" y="687"/>
                      <a:pt x="1104" y="687"/>
                      <a:pt x="1104" y="687"/>
                    </a:cubicBezTo>
                    <a:cubicBezTo>
                      <a:pt x="1104" y="736"/>
                      <a:pt x="1104" y="736"/>
                      <a:pt x="1104" y="736"/>
                    </a:cubicBezTo>
                    <a:cubicBezTo>
                      <a:pt x="683" y="736"/>
                      <a:pt x="683" y="736"/>
                      <a:pt x="683" y="736"/>
                    </a:cubicBezTo>
                    <a:cubicBezTo>
                      <a:pt x="683" y="687"/>
                      <a:pt x="683" y="687"/>
                      <a:pt x="683" y="687"/>
                    </a:cubicBezTo>
                    <a:close/>
                    <a:moveTo>
                      <a:pt x="194" y="1251"/>
                    </a:moveTo>
                    <a:cubicBezTo>
                      <a:pt x="1104" y="1251"/>
                      <a:pt x="1104" y="1251"/>
                      <a:pt x="1104" y="1251"/>
                    </a:cubicBezTo>
                    <a:cubicBezTo>
                      <a:pt x="1104" y="1294"/>
                      <a:pt x="1104" y="1294"/>
                      <a:pt x="1104" y="1294"/>
                    </a:cubicBezTo>
                    <a:cubicBezTo>
                      <a:pt x="194" y="1294"/>
                      <a:pt x="194" y="1294"/>
                      <a:pt x="194" y="1294"/>
                    </a:cubicBezTo>
                    <a:cubicBezTo>
                      <a:pt x="194" y="1251"/>
                      <a:pt x="194" y="1251"/>
                      <a:pt x="194" y="1251"/>
                    </a:cubicBezTo>
                    <a:close/>
                    <a:moveTo>
                      <a:pt x="912" y="850"/>
                    </a:moveTo>
                    <a:cubicBezTo>
                      <a:pt x="1040" y="850"/>
                      <a:pt x="1040" y="850"/>
                      <a:pt x="1040" y="850"/>
                    </a:cubicBezTo>
                    <a:cubicBezTo>
                      <a:pt x="1040" y="1205"/>
                      <a:pt x="1040" y="1205"/>
                      <a:pt x="1040" y="1205"/>
                    </a:cubicBezTo>
                    <a:cubicBezTo>
                      <a:pt x="912" y="1205"/>
                      <a:pt x="912" y="1205"/>
                      <a:pt x="912" y="1205"/>
                    </a:cubicBezTo>
                    <a:cubicBezTo>
                      <a:pt x="912" y="850"/>
                      <a:pt x="912" y="850"/>
                      <a:pt x="912" y="850"/>
                    </a:cubicBezTo>
                    <a:close/>
                    <a:moveTo>
                      <a:pt x="692" y="990"/>
                    </a:moveTo>
                    <a:cubicBezTo>
                      <a:pt x="820" y="990"/>
                      <a:pt x="820" y="990"/>
                      <a:pt x="820" y="990"/>
                    </a:cubicBezTo>
                    <a:cubicBezTo>
                      <a:pt x="820" y="1205"/>
                      <a:pt x="820" y="1205"/>
                      <a:pt x="820" y="1205"/>
                    </a:cubicBezTo>
                    <a:cubicBezTo>
                      <a:pt x="692" y="1205"/>
                      <a:pt x="692" y="1205"/>
                      <a:pt x="692" y="1205"/>
                    </a:cubicBezTo>
                    <a:cubicBezTo>
                      <a:pt x="692" y="990"/>
                      <a:pt x="692" y="990"/>
                      <a:pt x="692" y="990"/>
                    </a:cubicBezTo>
                    <a:close/>
                    <a:moveTo>
                      <a:pt x="475" y="924"/>
                    </a:moveTo>
                    <a:cubicBezTo>
                      <a:pt x="603" y="924"/>
                      <a:pt x="603" y="924"/>
                      <a:pt x="603" y="924"/>
                    </a:cubicBezTo>
                    <a:cubicBezTo>
                      <a:pt x="603" y="1205"/>
                      <a:pt x="603" y="1205"/>
                      <a:pt x="603" y="1205"/>
                    </a:cubicBezTo>
                    <a:cubicBezTo>
                      <a:pt x="475" y="1205"/>
                      <a:pt x="475" y="1205"/>
                      <a:pt x="475" y="1205"/>
                    </a:cubicBezTo>
                    <a:cubicBezTo>
                      <a:pt x="475" y="924"/>
                      <a:pt x="475" y="924"/>
                      <a:pt x="475" y="924"/>
                    </a:cubicBezTo>
                    <a:close/>
                    <a:moveTo>
                      <a:pt x="258" y="1054"/>
                    </a:moveTo>
                    <a:cubicBezTo>
                      <a:pt x="386" y="1054"/>
                      <a:pt x="386" y="1054"/>
                      <a:pt x="386" y="1054"/>
                    </a:cubicBezTo>
                    <a:cubicBezTo>
                      <a:pt x="386" y="1205"/>
                      <a:pt x="386" y="1205"/>
                      <a:pt x="386" y="1205"/>
                    </a:cubicBezTo>
                    <a:cubicBezTo>
                      <a:pt x="258" y="1205"/>
                      <a:pt x="258" y="1205"/>
                      <a:pt x="258" y="1205"/>
                    </a:cubicBezTo>
                    <a:cubicBezTo>
                      <a:pt x="258" y="1054"/>
                      <a:pt x="258" y="1054"/>
                      <a:pt x="258" y="1054"/>
                    </a:cubicBezTo>
                    <a:close/>
                  </a:path>
                </a:pathLst>
              </a:custGeom>
              <a:grpFill/>
              <a:ln>
                <a:noFill/>
              </a:ln>
            </p:spPr>
            <p:txBody>
              <a:bodyPr vert="horz" wrap="square" lIns="93260" tIns="46630" rIns="93260" bIns="46630" numCol="1" anchor="t" anchorCtr="0" compatLnSpc="1">
                <a:prstTxWarp prst="textNoShape">
                  <a:avLst/>
                </a:prstTxWarp>
              </a:bodyPr>
              <a:lstStyle/>
              <a:p>
                <a:pPr marL="0" marR="0" lvl="0" indent="0" algn="l" defTabSz="932597" rtl="0" eaLnBrk="1" fontAlgn="auto" latinLnBrk="0" hangingPunct="1">
                  <a:lnSpc>
                    <a:spcPct val="100000"/>
                  </a:lnSpc>
                  <a:spcBef>
                    <a:spcPts val="0"/>
                  </a:spcBef>
                  <a:spcAft>
                    <a:spcPts val="0"/>
                  </a:spcAft>
                  <a:buClrTx/>
                  <a:buSzTx/>
                  <a:buFontTx/>
                  <a:buNone/>
                  <a:tabLst/>
                  <a:defRPr/>
                </a:pPr>
                <a:endParaRPr kumimoji="0" lang="en-US" sz="1836" b="0" i="0" u="none" strike="noStrike" kern="1200" cap="none" spc="0" normalizeH="0" baseline="0" noProof="0">
                  <a:ln>
                    <a:noFill/>
                  </a:ln>
                  <a:solidFill>
                    <a:srgbClr val="2C2C2C"/>
                  </a:solidFill>
                  <a:effectLst/>
                  <a:uLnTx/>
                  <a:uFillTx/>
                  <a:latin typeface="Segoe UI"/>
                  <a:ea typeface="MS PGothic" charset="0"/>
                  <a:cs typeface="+mn-cs"/>
                </a:endParaRPr>
              </a:p>
            </p:txBody>
          </p:sp>
          <p:sp>
            <p:nvSpPr>
              <p:cNvPr id="210" name="Oval 209"/>
              <p:cNvSpPr/>
              <p:nvPr/>
            </p:nvSpPr>
            <p:spPr bwMode="auto">
              <a:xfrm>
                <a:off x="3789548" y="5154841"/>
                <a:ext cx="47960" cy="47960"/>
              </a:xfrm>
              <a:prstGeom prst="ellips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349724" marR="0" lvl="0" indent="-349724" algn="ctr" defTabSz="951028" rtl="0" eaLnBrk="1" fontAlgn="base" latinLnBrk="0" hangingPunct="1">
                  <a:lnSpc>
                    <a:spcPct val="90000"/>
                  </a:lnSpc>
                  <a:spcBef>
                    <a:spcPct val="0"/>
                  </a:spcBef>
                  <a:spcAft>
                    <a:spcPct val="0"/>
                  </a:spcAft>
                  <a:buClrTx/>
                  <a:buSzTx/>
                  <a:buFont typeface="Wingdings 3" panose="05040102010807070707" pitchFamily="18" charset="2"/>
                  <a:buChar char="Æ"/>
                  <a:tabLst/>
                  <a:defRPr/>
                </a:pPr>
                <a:endParaRPr kumimoji="0" lang="en-US" sz="2040" b="1" i="0" u="none" strike="noStrike" kern="1200" cap="none" spc="0" normalizeH="0" baseline="0" noProof="0" dirty="0" err="1">
                  <a:ln>
                    <a:noFill/>
                  </a:ln>
                  <a:solidFill>
                    <a:srgbClr val="FFFFFF"/>
                  </a:solidFill>
                  <a:effectLst/>
                  <a:uLnTx/>
                  <a:uFillTx/>
                  <a:latin typeface="Segoe UI Light"/>
                  <a:ea typeface="Segoe UI" pitchFamily="34" charset="0"/>
                  <a:cs typeface="Segoe UI" pitchFamily="34" charset="0"/>
                </a:endParaRPr>
              </a:p>
            </p:txBody>
          </p:sp>
        </p:grpSp>
        <p:sp>
          <p:nvSpPr>
            <p:cNvPr id="306" name="Rectangle 305"/>
            <p:cNvSpPr/>
            <p:nvPr/>
          </p:nvSpPr>
          <p:spPr>
            <a:xfrm>
              <a:off x="9759518" y="2040522"/>
              <a:ext cx="1259319"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Paginated</a:t>
              </a:r>
              <a:r>
                <a:rPr lang="en-US" sz="1050" i="1" dirty="0" smtClean="0">
                  <a:solidFill>
                    <a:schemeClr val="bg1"/>
                  </a:solidFill>
                  <a:ea typeface="MS PGothic" charset="0"/>
                  <a:cs typeface="Segoe UI" panose="020B0502040204020203" pitchFamily="34" charset="0"/>
                </a:rPr>
                <a:t> </a:t>
              </a:r>
              <a:r>
                <a:rPr lang="en-US" sz="1050" b="1" i="1" dirty="0" smtClean="0">
                  <a:solidFill>
                    <a:schemeClr val="bg1"/>
                  </a:solidFill>
                  <a:ea typeface="MS PGothic" charset="0"/>
                  <a:cs typeface="Segoe UI" panose="020B0502040204020203" pitchFamily="34" charset="0"/>
                </a:rPr>
                <a:t>Reports</a:t>
              </a:r>
              <a:endParaRPr lang="en-US" sz="1050" b="1" i="1" dirty="0">
                <a:solidFill>
                  <a:schemeClr val="bg1"/>
                </a:solidFill>
                <a:ea typeface="MS PGothic" charset="0"/>
                <a:cs typeface="Segoe UI Semibold" panose="020B0702040204020203" pitchFamily="34" charset="0"/>
              </a:endParaRPr>
            </a:p>
          </p:txBody>
        </p:sp>
        <p:sp>
          <p:nvSpPr>
            <p:cNvPr id="307" name="Rectangle 306"/>
            <p:cNvSpPr/>
            <p:nvPr/>
          </p:nvSpPr>
          <p:spPr>
            <a:xfrm>
              <a:off x="9875597" y="719719"/>
              <a:ext cx="1166986" cy="145424"/>
            </a:xfrm>
            <a:prstGeom prst="rect">
              <a:avLst/>
            </a:prstGeom>
          </p:spPr>
          <p:txBody>
            <a:bodyPr wrap="none" lIns="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Analytical Reports</a:t>
              </a:r>
              <a:endParaRPr lang="en-US" sz="1050" b="1" i="1" dirty="0">
                <a:solidFill>
                  <a:schemeClr val="bg1"/>
                </a:solidFill>
                <a:ea typeface="MS PGothic" charset="0"/>
                <a:cs typeface="Segoe UI Semibold" panose="020B0702040204020203" pitchFamily="34" charset="0"/>
              </a:endParaRPr>
            </a:p>
          </p:txBody>
        </p:sp>
        <p:sp>
          <p:nvSpPr>
            <p:cNvPr id="308" name="Rectangle 307"/>
            <p:cNvSpPr/>
            <p:nvPr/>
          </p:nvSpPr>
          <p:spPr>
            <a:xfrm>
              <a:off x="9750529" y="1486962"/>
              <a:ext cx="103970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Mobile Reports</a:t>
              </a:r>
              <a:endParaRPr lang="en-US" sz="1050" b="1" i="1" dirty="0">
                <a:solidFill>
                  <a:schemeClr val="bg1"/>
                </a:solidFill>
                <a:ea typeface="MS PGothic" charset="0"/>
                <a:cs typeface="Segoe UI Semibold" panose="020B0702040204020203" pitchFamily="34" charset="0"/>
              </a:endParaRPr>
            </a:p>
          </p:txBody>
        </p:sp>
        <p:pic>
          <p:nvPicPr>
            <p:cNvPr id="320" name="Picture 31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530320" y="3335884"/>
              <a:ext cx="248549" cy="261760"/>
            </a:xfrm>
            <a:prstGeom prst="rect">
              <a:avLst/>
            </a:prstGeom>
          </p:spPr>
        </p:pic>
        <p:sp>
          <p:nvSpPr>
            <p:cNvPr id="321" name="Rectangle 320"/>
            <p:cNvSpPr/>
            <p:nvPr/>
          </p:nvSpPr>
          <p:spPr bwMode="auto">
            <a:xfrm>
              <a:off x="9796689" y="2864938"/>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Delivery</a:t>
              </a:r>
            </a:p>
          </p:txBody>
        </p:sp>
        <p:sp>
          <p:nvSpPr>
            <p:cNvPr id="324" name="Rectangle 323"/>
            <p:cNvSpPr/>
            <p:nvPr/>
          </p:nvSpPr>
          <p:spPr>
            <a:xfrm>
              <a:off x="9880208" y="3399292"/>
              <a:ext cx="1065356"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Power</a:t>
              </a:r>
              <a:r>
                <a:rPr lang="en-US" sz="1050" dirty="0" smtClean="0">
                  <a:solidFill>
                    <a:schemeClr val="bg1"/>
                  </a:solidFill>
                  <a:ea typeface="MS PGothic" charset="0"/>
                  <a:cs typeface="Segoe UI Semibold" panose="020B0702040204020203" pitchFamily="34" charset="0"/>
                </a:rPr>
                <a:t> BI Service</a:t>
              </a:r>
              <a:endParaRPr lang="en-US" sz="1050" dirty="0">
                <a:solidFill>
                  <a:schemeClr val="bg1"/>
                </a:solidFill>
                <a:ea typeface="MS PGothic" charset="0"/>
                <a:cs typeface="Segoe UI Semibold" panose="020B0702040204020203" pitchFamily="34" charset="0"/>
              </a:endParaRPr>
            </a:p>
          </p:txBody>
        </p:sp>
        <p:sp>
          <p:nvSpPr>
            <p:cNvPr id="337" name="Rectangle 336"/>
            <p:cNvSpPr/>
            <p:nvPr/>
          </p:nvSpPr>
          <p:spPr>
            <a:xfrm>
              <a:off x="9890282" y="3863538"/>
              <a:ext cx="1466107"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dirty="0" smtClean="0">
                  <a:solidFill>
                    <a:schemeClr val="bg1"/>
                  </a:solidFill>
                  <a:ea typeface="MS PGothic" charset="0"/>
                  <a:cs typeface="Segoe UI" panose="020B0502040204020203" pitchFamily="34" charset="0"/>
                </a:rPr>
                <a:t>SQL Reporting Services</a:t>
              </a:r>
              <a:endParaRPr lang="en-US" sz="1050" dirty="0">
                <a:solidFill>
                  <a:schemeClr val="bg1"/>
                </a:solidFill>
                <a:ea typeface="MS PGothic" charset="0"/>
                <a:cs typeface="Segoe UI Semibold" panose="020B0702040204020203" pitchFamily="34" charset="0"/>
              </a:endParaRPr>
            </a:p>
          </p:txBody>
        </p:sp>
        <p:sp>
          <p:nvSpPr>
            <p:cNvPr id="338" name="Rectangle 337"/>
            <p:cNvSpPr/>
            <p:nvPr/>
          </p:nvSpPr>
          <p:spPr bwMode="auto">
            <a:xfrm>
              <a:off x="9789209" y="2877232"/>
              <a:ext cx="2234201" cy="1211485"/>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sp>
          <p:nvSpPr>
            <p:cNvPr id="346" name="Rectangle 345"/>
            <p:cNvSpPr/>
            <p:nvPr/>
          </p:nvSpPr>
          <p:spPr>
            <a:xfrm>
              <a:off x="9799019" y="3192462"/>
              <a:ext cx="45781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Cloud</a:t>
              </a:r>
              <a:endParaRPr lang="en-US" sz="1050" b="1" i="1" dirty="0">
                <a:solidFill>
                  <a:schemeClr val="bg1"/>
                </a:solidFill>
                <a:ea typeface="MS PGothic" charset="0"/>
                <a:cs typeface="Segoe UI Semibold" panose="020B0702040204020203" pitchFamily="34" charset="0"/>
              </a:endParaRPr>
            </a:p>
          </p:txBody>
        </p:sp>
        <p:sp>
          <p:nvSpPr>
            <p:cNvPr id="349" name="Rectangle 348"/>
            <p:cNvSpPr/>
            <p:nvPr/>
          </p:nvSpPr>
          <p:spPr>
            <a:xfrm>
              <a:off x="9799637" y="3649662"/>
              <a:ext cx="895438" cy="145424"/>
            </a:xfrm>
            <a:prstGeom prst="rect">
              <a:avLst/>
            </a:prstGeom>
          </p:spPr>
          <p:txBody>
            <a:bodyPr wrap="none" lIns="91440" tIns="0" rIns="0" bIns="0">
              <a:spAutoFit/>
            </a:bodyPr>
            <a:lstStyle/>
            <a:p>
              <a:pPr lvl="0" defTabSz="931863" fontAlgn="base">
                <a:lnSpc>
                  <a:spcPct val="90000"/>
                </a:lnSpc>
                <a:spcBef>
                  <a:spcPct val="0"/>
                </a:spcBef>
                <a:spcAft>
                  <a:spcPts val="600"/>
                </a:spcAft>
                <a:defRPr/>
              </a:pPr>
              <a:r>
                <a:rPr lang="en-US" sz="1050" b="1" i="1" dirty="0" smtClean="0">
                  <a:solidFill>
                    <a:schemeClr val="bg1"/>
                  </a:solidFill>
                  <a:ea typeface="MS PGothic" charset="0"/>
                  <a:cs typeface="Segoe UI" panose="020B0502040204020203" pitchFamily="34" charset="0"/>
                </a:rPr>
                <a:t>On-Premises</a:t>
              </a:r>
              <a:endParaRPr lang="en-US" sz="1050" b="1" i="1" dirty="0">
                <a:solidFill>
                  <a:schemeClr val="bg1"/>
                </a:solidFill>
                <a:ea typeface="MS PGothic" charset="0"/>
                <a:cs typeface="Segoe UI Semibold" panose="020B0702040204020203" pitchFamily="34" charset="0"/>
              </a:endParaRPr>
            </a:p>
          </p:txBody>
        </p:sp>
        <p:sp>
          <p:nvSpPr>
            <p:cNvPr id="350" name="Rectangle 349"/>
            <p:cNvSpPr/>
            <p:nvPr/>
          </p:nvSpPr>
          <p:spPr bwMode="auto">
            <a:xfrm>
              <a:off x="9796689" y="4157810"/>
              <a:ext cx="2234201" cy="276916"/>
            </a:xfrm>
            <a:prstGeom prst="rect">
              <a:avLst/>
            </a:prstGeom>
            <a:solidFill>
              <a:schemeClr val="accent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Consume</a:t>
              </a:r>
            </a:p>
          </p:txBody>
        </p:sp>
        <p:sp>
          <p:nvSpPr>
            <p:cNvPr id="351" name="Rectangle 350"/>
            <p:cNvSpPr/>
            <p:nvPr/>
          </p:nvSpPr>
          <p:spPr bwMode="auto">
            <a:xfrm>
              <a:off x="9789209" y="4150123"/>
              <a:ext cx="2234201" cy="2699940"/>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050" dirty="0" smtClean="0">
                <a:solidFill>
                  <a:schemeClr val="bg1"/>
                </a:solidFill>
                <a:ea typeface="Segoe UI" pitchFamily="34" charset="0"/>
                <a:cs typeface="Segoe UI" pitchFamily="34" charset="0"/>
              </a:endParaRPr>
            </a:p>
          </p:txBody>
        </p:sp>
        <p:pic>
          <p:nvPicPr>
            <p:cNvPr id="352" name="Picture 2" descr="http://www.w3.org/html/logo/downloads/HTML5_Badge_128.png"/>
            <p:cNvPicPr>
              <a:picLocks noChangeAspect="1" noChangeArrowheads="1"/>
            </p:cNvPicPr>
            <p:nvPr/>
          </p:nvPicPr>
          <p:blipFill>
            <a:blip r:embed="rId14">
              <a:extLst>
                <a:ext uri="{BEBA8EAE-BF5A-486C-A8C5-ECC9F3942E4B}">
                  <a14:imgProps xmlns:a14="http://schemas.microsoft.com/office/drawing/2010/main">
                    <a14:imgLayer r:embed="rId1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1560571" y="5743100"/>
              <a:ext cx="184967" cy="184967"/>
            </a:xfrm>
            <a:prstGeom prst="rect">
              <a:avLst/>
            </a:prstGeom>
            <a:noFill/>
            <a:extLst>
              <a:ext uri="{909E8E84-426E-40DD-AFC4-6F175D3DCCD1}">
                <a14:hiddenFill xmlns:a14="http://schemas.microsoft.com/office/drawing/2010/main">
                  <a:solidFill>
                    <a:srgbClr val="FFFFFF"/>
                  </a:solidFill>
                </a14:hiddenFill>
              </a:ext>
            </a:extLst>
          </p:spPr>
        </p:pic>
        <p:pic>
          <p:nvPicPr>
            <p:cNvPr id="353" name="Picture 352"/>
            <p:cNvPicPr>
              <a:picLocks noChangeAspect="1"/>
            </p:cNvPicPr>
            <p:nvPr/>
          </p:nvPicPr>
          <p:blipFill rotWithShape="1">
            <a:blip r:embed="rId16">
              <a:extLst>
                <a:ext uri="{28A0092B-C50C-407E-A947-70E740481C1C}">
                  <a14:useLocalDpi xmlns:a14="http://schemas.microsoft.com/office/drawing/2010/main" val="0"/>
                </a:ext>
              </a:extLst>
            </a:blip>
            <a:srcRect r="63410"/>
            <a:stretch/>
          </p:blipFill>
          <p:spPr>
            <a:xfrm>
              <a:off x="11497437" y="5951507"/>
              <a:ext cx="349504" cy="359873"/>
            </a:xfrm>
            <a:prstGeom prst="rect">
              <a:avLst/>
            </a:prstGeom>
          </p:spPr>
        </p:pic>
        <p:sp>
          <p:nvSpPr>
            <p:cNvPr id="354" name="TextBox 353"/>
            <p:cNvSpPr txBox="1"/>
            <p:nvPr/>
          </p:nvSpPr>
          <p:spPr>
            <a:xfrm>
              <a:off x="9759518" y="4555999"/>
              <a:ext cx="1304203"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Power BI Web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356" name="Picture 35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1499727" y="4510596"/>
              <a:ext cx="248549" cy="261760"/>
            </a:xfrm>
            <a:prstGeom prst="rect">
              <a:avLst/>
            </a:prstGeom>
          </p:spPr>
        </p:pic>
        <p:sp>
          <p:nvSpPr>
            <p:cNvPr id="357" name="TextBox 356"/>
            <p:cNvSpPr txBox="1"/>
            <p:nvPr/>
          </p:nvSpPr>
          <p:spPr>
            <a:xfrm>
              <a:off x="9787600" y="5848347"/>
              <a:ext cx="1575111"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smtClean="0">
                  <a:ln>
                    <a:noFill/>
                  </a:ln>
                  <a:solidFill>
                    <a:schemeClr val="bg1"/>
                  </a:solidFill>
                  <a:effectLst/>
                  <a:uLnTx/>
                  <a:uFillTx/>
                  <a:ea typeface="MS PGothic" charset="0"/>
                  <a:cs typeface="Segoe UI Light" panose="020B0502040204020203" pitchFamily="34" charset="0"/>
                </a:rPr>
                <a:t>Reporting Services Portal</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sp>
          <p:nvSpPr>
            <p:cNvPr id="358" name="TextBox 357"/>
            <p:cNvSpPr txBox="1"/>
            <p:nvPr/>
          </p:nvSpPr>
          <p:spPr>
            <a:xfrm>
              <a:off x="9787600" y="6131203"/>
              <a:ext cx="735138"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SharePoint</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pic>
          <p:nvPicPr>
            <p:cNvPr id="360" name="Picture 359" descr="http://winaero.com/blog/wp-content/uploads/2015/01/cortana-icon.png"/>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534892" y="6407613"/>
              <a:ext cx="219556" cy="219556"/>
            </a:xfrm>
            <a:prstGeom prst="rect">
              <a:avLst/>
            </a:prstGeom>
            <a:noFill/>
            <a:extLst>
              <a:ext uri="{909E8E84-426E-40DD-AFC4-6F175D3DCCD1}">
                <a14:hiddenFill xmlns:a14="http://schemas.microsoft.com/office/drawing/2010/main">
                  <a:solidFill>
                    <a:srgbClr val="FFFFFF"/>
                  </a:solidFill>
                </a14:hiddenFill>
              </a:ext>
            </a:extLst>
          </p:spPr>
        </p:pic>
        <p:sp>
          <p:nvSpPr>
            <p:cNvPr id="361" name="TextBox 360"/>
            <p:cNvSpPr txBox="1"/>
            <p:nvPr/>
          </p:nvSpPr>
          <p:spPr>
            <a:xfrm>
              <a:off x="9796689" y="6451812"/>
              <a:ext cx="560410" cy="161583"/>
            </a:xfrm>
            <a:prstGeom prst="rect">
              <a:avLst/>
            </a:prstGeom>
            <a:noFill/>
          </p:spPr>
          <p:txBody>
            <a:bodyPr wrap="none" lIns="91440" tIns="0" rIns="0" bIns="0" rtlCol="0">
              <a:spAutoFit/>
            </a:bodyPr>
            <a:lstStyle/>
            <a:p>
              <a:pPr marL="0" marR="0" lvl="0" indent="0" defTabSz="931684" rtl="0" eaLnBrk="1" fontAlgn="base" latinLnBrk="0" hangingPunct="1">
                <a:lnSpc>
                  <a:spcPct val="100000"/>
                </a:lnSpc>
                <a:spcBef>
                  <a:spcPct val="0"/>
                </a:spcBef>
                <a:spcAft>
                  <a:spcPct val="0"/>
                </a:spcAft>
                <a:buClrTx/>
                <a:buSzTx/>
                <a:buFontTx/>
                <a:buNone/>
                <a:tabLst/>
                <a:defRPr/>
              </a:pPr>
              <a:r>
                <a:rPr lang="en-US" sz="1050" dirty="0" smtClean="0">
                  <a:solidFill>
                    <a:schemeClr val="bg1"/>
                  </a:solidFill>
                  <a:ea typeface="MS PGothic" charset="0"/>
                  <a:cs typeface="Segoe UI Light" panose="020B0502040204020203" pitchFamily="34" charset="0"/>
                </a:rPr>
                <a:t>Cortana</a:t>
              </a:r>
              <a:endParaRPr kumimoji="0" lang="en-US" sz="1050" b="0" i="0" u="none" strike="noStrike" kern="1200" cap="none" spc="0" normalizeH="0" baseline="0" noProof="0" dirty="0">
                <a:ln>
                  <a:noFill/>
                </a:ln>
                <a:solidFill>
                  <a:schemeClr val="bg1"/>
                </a:solidFill>
                <a:effectLst/>
                <a:uLnTx/>
                <a:uFillTx/>
                <a:ea typeface="MS PGothic" charset="0"/>
                <a:cs typeface="Segoe UI Light" panose="020B0502040204020203" pitchFamily="34" charset="0"/>
              </a:endParaRPr>
            </a:p>
          </p:txBody>
        </p:sp>
      </p:grpSp>
      <p:sp>
        <p:nvSpPr>
          <p:cNvPr id="459" name="Freeform 13"/>
          <p:cNvSpPr>
            <a:spLocks noChangeAspect="1" noEditPoints="1"/>
          </p:cNvSpPr>
          <p:nvPr/>
        </p:nvSpPr>
        <p:spPr bwMode="black">
          <a:xfrm>
            <a:off x="1447137" y="6202362"/>
            <a:ext cx="212266" cy="212531"/>
          </a:xfrm>
          <a:custGeom>
            <a:avLst/>
            <a:gdLst>
              <a:gd name="T0" fmla="*/ 600 w 800"/>
              <a:gd name="T1" fmla="*/ 0 h 801"/>
              <a:gd name="T2" fmla="*/ 283 w 800"/>
              <a:gd name="T3" fmla="*/ 317 h 801"/>
              <a:gd name="T4" fmla="*/ 81 w 800"/>
              <a:gd name="T5" fmla="*/ 159 h 801"/>
              <a:gd name="T6" fmla="*/ 0 w 800"/>
              <a:gd name="T7" fmla="*/ 200 h 801"/>
              <a:gd name="T8" fmla="*/ 0 w 800"/>
              <a:gd name="T9" fmla="*/ 600 h 801"/>
              <a:gd name="T10" fmla="*/ 81 w 800"/>
              <a:gd name="T11" fmla="*/ 641 h 801"/>
              <a:gd name="T12" fmla="*/ 283 w 800"/>
              <a:gd name="T13" fmla="*/ 484 h 801"/>
              <a:gd name="T14" fmla="*/ 600 w 800"/>
              <a:gd name="T15" fmla="*/ 801 h 801"/>
              <a:gd name="T16" fmla="*/ 800 w 800"/>
              <a:gd name="T17" fmla="*/ 722 h 801"/>
              <a:gd name="T18" fmla="*/ 800 w 800"/>
              <a:gd name="T19" fmla="*/ 78 h 801"/>
              <a:gd name="T20" fmla="*/ 600 w 800"/>
              <a:gd name="T21" fmla="*/ 0 h 801"/>
              <a:gd name="T22" fmla="*/ 81 w 800"/>
              <a:gd name="T23" fmla="*/ 519 h 801"/>
              <a:gd name="T24" fmla="*/ 81 w 800"/>
              <a:gd name="T25" fmla="*/ 281 h 801"/>
              <a:gd name="T26" fmla="*/ 200 w 800"/>
              <a:gd name="T27" fmla="*/ 400 h 801"/>
              <a:gd name="T28" fmla="*/ 81 w 800"/>
              <a:gd name="T29" fmla="*/ 519 h 801"/>
              <a:gd name="T30" fmla="*/ 388 w 800"/>
              <a:gd name="T31" fmla="*/ 400 h 801"/>
              <a:gd name="T32" fmla="*/ 600 w 800"/>
              <a:gd name="T33" fmla="*/ 236 h 801"/>
              <a:gd name="T34" fmla="*/ 600 w 800"/>
              <a:gd name="T35" fmla="*/ 565 h 801"/>
              <a:gd name="T36" fmla="*/ 388 w 800"/>
              <a:gd name="T37" fmla="*/ 400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00" h="801">
                <a:moveTo>
                  <a:pt x="600" y="0"/>
                </a:moveTo>
                <a:lnTo>
                  <a:pt x="283" y="317"/>
                </a:lnTo>
                <a:lnTo>
                  <a:pt x="81" y="159"/>
                </a:lnTo>
                <a:lnTo>
                  <a:pt x="0" y="200"/>
                </a:lnTo>
                <a:lnTo>
                  <a:pt x="0" y="600"/>
                </a:lnTo>
                <a:lnTo>
                  <a:pt x="81" y="641"/>
                </a:lnTo>
                <a:lnTo>
                  <a:pt x="283" y="484"/>
                </a:lnTo>
                <a:lnTo>
                  <a:pt x="600" y="801"/>
                </a:lnTo>
                <a:lnTo>
                  <a:pt x="800" y="722"/>
                </a:lnTo>
                <a:lnTo>
                  <a:pt x="800" y="78"/>
                </a:lnTo>
                <a:lnTo>
                  <a:pt x="600" y="0"/>
                </a:lnTo>
                <a:close/>
                <a:moveTo>
                  <a:pt x="81" y="519"/>
                </a:moveTo>
                <a:lnTo>
                  <a:pt x="81" y="281"/>
                </a:lnTo>
                <a:lnTo>
                  <a:pt x="200" y="400"/>
                </a:lnTo>
                <a:lnTo>
                  <a:pt x="81" y="519"/>
                </a:lnTo>
                <a:close/>
                <a:moveTo>
                  <a:pt x="388" y="400"/>
                </a:moveTo>
                <a:lnTo>
                  <a:pt x="600" y="236"/>
                </a:lnTo>
                <a:lnTo>
                  <a:pt x="600" y="565"/>
                </a:lnTo>
                <a:lnTo>
                  <a:pt x="388" y="400"/>
                </a:lnTo>
                <a:close/>
              </a:path>
            </a:pathLst>
          </a:custGeom>
          <a:solidFill>
            <a:schemeClr val="bg1"/>
          </a:solidFill>
          <a:ln>
            <a:solidFill>
              <a:schemeClr val="bg1"/>
            </a:solidFill>
          </a:ln>
        </p:spPr>
        <p:txBody>
          <a:bodyPr vert="horz" wrap="square" lIns="91440" tIns="45720" rIns="91440" bIns="45720" numCol="1" anchor="t" anchorCtr="0" compatLnSpc="1">
            <a:prstTxWarp prst="textNoShape">
              <a:avLst/>
            </a:prstTxWarp>
          </a:bodyPr>
          <a:lstStyle/>
          <a:p>
            <a:pPr marL="0" marR="0" lvl="0" indent="0" algn="l" defTabSz="931863"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505050"/>
              </a:solidFill>
              <a:effectLst/>
              <a:uLnTx/>
              <a:uFillTx/>
              <a:latin typeface="Segoe UI"/>
              <a:ea typeface="MS PGothic" charset="0"/>
              <a:cs typeface="+mn-cs"/>
            </a:endParaRPr>
          </a:p>
        </p:txBody>
      </p:sp>
      <p:sp>
        <p:nvSpPr>
          <p:cNvPr id="241" name="Rectangle 240"/>
          <p:cNvSpPr/>
          <p:nvPr/>
        </p:nvSpPr>
        <p:spPr bwMode="auto">
          <a:xfrm>
            <a:off x="142578" y="53706"/>
            <a:ext cx="5614152" cy="40181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b="1" dirty="0" smtClean="0">
                <a:gradFill>
                  <a:gsLst>
                    <a:gs pos="0">
                      <a:srgbClr val="FFFFFF"/>
                    </a:gs>
                    <a:gs pos="100000">
                      <a:srgbClr val="FFFFFF"/>
                    </a:gs>
                  </a:gsLst>
                  <a:lin ang="5400000" scaled="0"/>
                </a:gradFill>
                <a:ea typeface="Segoe UI" pitchFamily="34" charset="0"/>
                <a:cs typeface="Segoe UI" pitchFamily="34" charset="0"/>
              </a:rPr>
              <a:t>MICROSOFT CLOUD DATA PLATFORM</a:t>
            </a:r>
          </a:p>
        </p:txBody>
      </p:sp>
      <p:grpSp>
        <p:nvGrpSpPr>
          <p:cNvPr id="9" name="Group 8"/>
          <p:cNvGrpSpPr/>
          <p:nvPr/>
        </p:nvGrpSpPr>
        <p:grpSpPr>
          <a:xfrm>
            <a:off x="142578" y="5493674"/>
            <a:ext cx="5608822" cy="1434394"/>
            <a:chOff x="142498" y="5493674"/>
            <a:chExt cx="5578118" cy="1434394"/>
          </a:xfrm>
        </p:grpSpPr>
        <p:sp>
          <p:nvSpPr>
            <p:cNvPr id="85" name="Rectangle 84"/>
            <p:cNvSpPr/>
            <p:nvPr/>
          </p:nvSpPr>
          <p:spPr bwMode="auto">
            <a:xfrm>
              <a:off x="142498" y="5672196"/>
              <a:ext cx="5578118" cy="1255872"/>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400" dirty="0" smtClean="0">
                  <a:solidFill>
                    <a:schemeClr val="bg1"/>
                  </a:solidFill>
                  <a:ea typeface="Segoe UI" pitchFamily="34" charset="0"/>
                  <a:cs typeface="Segoe UI" pitchFamily="34" charset="0"/>
                </a:rPr>
                <a:t>Common Tools</a:t>
              </a:r>
            </a:p>
          </p:txBody>
        </p:sp>
        <p:sp>
          <p:nvSpPr>
            <p:cNvPr id="87" name="Rectangle 86"/>
            <p:cNvSpPr/>
            <p:nvPr/>
          </p:nvSpPr>
          <p:spPr bwMode="auto">
            <a:xfrm>
              <a:off x="198437" y="6070316"/>
              <a:ext cx="1119394" cy="6102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Management Studio</a:t>
              </a:r>
              <a:endParaRPr lang="en-US" sz="600" dirty="0" smtClean="0">
                <a:solidFill>
                  <a:schemeClr val="bg1"/>
                </a:solidFill>
                <a:ea typeface="Segoe UI" pitchFamily="34" charset="0"/>
                <a:cs typeface="Segoe UI" pitchFamily="34" charset="0"/>
              </a:endParaRPr>
            </a:p>
          </p:txBody>
        </p:sp>
        <p:sp>
          <p:nvSpPr>
            <p:cNvPr id="88" name="Rectangle 87"/>
            <p:cNvSpPr/>
            <p:nvPr/>
          </p:nvSpPr>
          <p:spPr bwMode="auto">
            <a:xfrm>
              <a:off x="1358379" y="6083182"/>
              <a:ext cx="1223848"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SQL Server </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Data Tools</a:t>
              </a:r>
              <a:endParaRPr lang="en-US" sz="600" dirty="0" smtClean="0">
                <a:solidFill>
                  <a:schemeClr val="bg1"/>
                </a:solidFill>
                <a:ea typeface="Segoe UI" pitchFamily="34" charset="0"/>
                <a:cs typeface="Segoe UI" pitchFamily="34" charset="0"/>
              </a:endParaRPr>
            </a:p>
          </p:txBody>
        </p:sp>
        <p:sp>
          <p:nvSpPr>
            <p:cNvPr id="91" name="Rectangle 90"/>
            <p:cNvSpPr/>
            <p:nvPr/>
          </p:nvSpPr>
          <p:spPr bwMode="auto">
            <a:xfrm>
              <a:off x="2613036" y="6087383"/>
              <a:ext cx="1267945" cy="6102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Command Line</a:t>
              </a:r>
              <a:br>
                <a:rPr lang="en-US" sz="1000" dirty="0" smtClean="0">
                  <a:solidFill>
                    <a:schemeClr val="bg1"/>
                  </a:solidFill>
                  <a:ea typeface="Segoe UI" pitchFamily="34" charset="0"/>
                  <a:cs typeface="Segoe UI" pitchFamily="34" charset="0"/>
                </a:rPr>
              </a:br>
              <a:r>
                <a:rPr lang="en-US" sz="1000" dirty="0" smtClean="0">
                  <a:solidFill>
                    <a:schemeClr val="bg1"/>
                  </a:solidFill>
                  <a:ea typeface="Segoe UI" pitchFamily="34" charset="0"/>
                  <a:cs typeface="Segoe UI" pitchFamily="34" charset="0"/>
                </a:rPr>
                <a:t>(</a:t>
              </a:r>
              <a:r>
                <a:rPr lang="en-US" sz="700" dirty="0" smtClean="0">
                  <a:solidFill>
                    <a:schemeClr val="bg1"/>
                  </a:solidFill>
                  <a:ea typeface="Segoe UI" pitchFamily="34" charset="0"/>
                  <a:cs typeface="Segoe UI" pitchFamily="34" charset="0"/>
                </a:rPr>
                <a:t>PowerShell, BCP, SQLCMD)</a:t>
              </a:r>
              <a:endParaRPr lang="en-US" sz="300" dirty="0" smtClean="0">
                <a:solidFill>
                  <a:schemeClr val="bg1"/>
                </a:solidFill>
                <a:ea typeface="Segoe UI" pitchFamily="34" charset="0"/>
                <a:cs typeface="Segoe UI" pitchFamily="34" charset="0"/>
              </a:endParaRPr>
            </a:p>
          </p:txBody>
        </p:sp>
        <p:sp>
          <p:nvSpPr>
            <p:cNvPr id="413" name="Rectangle 412"/>
            <p:cNvSpPr/>
            <p:nvPr/>
          </p:nvSpPr>
          <p:spPr bwMode="auto">
            <a:xfrm>
              <a:off x="3930786" y="6087383"/>
              <a:ext cx="1701729" cy="60187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Migration &amp; Upgrade Tools</a:t>
              </a:r>
              <a:br>
                <a:rPr lang="en-US" sz="100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(SSMA, Upgrade Advisor, Map Toolkit)</a:t>
              </a:r>
              <a:endParaRPr lang="en-US" sz="600" dirty="0" smtClean="0">
                <a:solidFill>
                  <a:schemeClr val="bg1"/>
                </a:solidFill>
                <a:ea typeface="Segoe UI" pitchFamily="34" charset="0"/>
                <a:cs typeface="Segoe UI" pitchFamily="34" charset="0"/>
              </a:endParaRPr>
            </a:p>
          </p:txBody>
        </p:sp>
        <p:sp>
          <p:nvSpPr>
            <p:cNvPr id="430" name="Isosceles Triangle 429"/>
            <p:cNvSpPr/>
            <p:nvPr/>
          </p:nvSpPr>
          <p:spPr bwMode="auto">
            <a:xfrm>
              <a:off x="722225" y="5493674"/>
              <a:ext cx="1035766" cy="422112"/>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pic>
        <p:nvPicPr>
          <p:cNvPr id="12" name="Picture 11"/>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5926674" y="5247954"/>
            <a:ext cx="3457677" cy="1627319"/>
          </a:xfrm>
          <a:prstGeom prst="rect">
            <a:avLst/>
          </a:prstGeom>
          <a:ln>
            <a:solidFill>
              <a:schemeClr val="bg1"/>
            </a:solidFill>
            <a:prstDash val="sysDot"/>
          </a:ln>
        </p:spPr>
      </p:pic>
      <p:sp>
        <p:nvSpPr>
          <p:cNvPr id="251" name="Isosceles Triangle 250"/>
          <p:cNvSpPr/>
          <p:nvPr/>
        </p:nvSpPr>
        <p:spPr bwMode="auto">
          <a:xfrm rot="5400000">
            <a:off x="5504486" y="6157454"/>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p:cNvGrpSpPr/>
          <p:nvPr/>
        </p:nvGrpSpPr>
        <p:grpSpPr>
          <a:xfrm>
            <a:off x="142578" y="753612"/>
            <a:ext cx="5608822" cy="5038136"/>
            <a:chOff x="142578" y="753612"/>
            <a:chExt cx="5608822" cy="5038136"/>
          </a:xfrm>
        </p:grpSpPr>
        <p:grpSp>
          <p:nvGrpSpPr>
            <p:cNvPr id="8" name="Group 7"/>
            <p:cNvGrpSpPr/>
            <p:nvPr/>
          </p:nvGrpSpPr>
          <p:grpSpPr>
            <a:xfrm>
              <a:off x="142578" y="753612"/>
              <a:ext cx="5608822" cy="5038136"/>
              <a:chOff x="121493" y="753612"/>
              <a:chExt cx="5608822" cy="5038136"/>
            </a:xfrm>
          </p:grpSpPr>
          <p:sp>
            <p:nvSpPr>
              <p:cNvPr id="411" name="Rectangle 410"/>
              <p:cNvSpPr/>
              <p:nvPr/>
            </p:nvSpPr>
            <p:spPr bwMode="auto">
              <a:xfrm>
                <a:off x="121493" y="953190"/>
                <a:ext cx="5605280" cy="4838558"/>
              </a:xfrm>
              <a:prstGeom prst="rect">
                <a:avLst/>
              </a:prstGeom>
              <a:solidFill>
                <a:srgbClr val="0259A0"/>
              </a:solidFill>
              <a:ln>
                <a:solidFill>
                  <a:srgbClr val="0259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7" name="Rectangle 76"/>
              <p:cNvSpPr/>
              <p:nvPr/>
            </p:nvSpPr>
            <p:spPr bwMode="auto">
              <a:xfrm>
                <a:off x="241975" y="1324282"/>
                <a:ext cx="5337059" cy="3433719"/>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p:cNvSpPr/>
              <p:nvPr/>
            </p:nvSpPr>
            <p:spPr bwMode="auto">
              <a:xfrm>
                <a:off x="3743212" y="1439862"/>
                <a:ext cx="1721210" cy="599199"/>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BI and Advanced Analytics</a:t>
                </a:r>
              </a:p>
            </p:txBody>
          </p:sp>
          <p:sp>
            <p:nvSpPr>
              <p:cNvPr id="72" name="Rectangle 71"/>
              <p:cNvSpPr/>
              <p:nvPr/>
            </p:nvSpPr>
            <p:spPr bwMode="auto">
              <a:xfrm>
                <a:off x="329752" y="1792101"/>
                <a:ext cx="3294604" cy="18916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SQL Server Database Engine</a:t>
                </a:r>
                <a:endParaRPr lang="en-US" sz="700" dirty="0" smtClean="0">
                  <a:solidFill>
                    <a:schemeClr val="bg1"/>
                  </a:solidFill>
                  <a:ea typeface="Segoe UI" pitchFamily="34" charset="0"/>
                  <a:cs typeface="Segoe UI" pitchFamily="34" charset="0"/>
                </a:endParaRPr>
              </a:p>
            </p:txBody>
          </p:sp>
          <p:sp>
            <p:nvSpPr>
              <p:cNvPr id="75" name="Rectangle 74"/>
              <p:cNvSpPr/>
              <p:nvPr/>
            </p:nvSpPr>
            <p:spPr bwMode="auto">
              <a:xfrm>
                <a:off x="332289" y="1445951"/>
                <a:ext cx="3295321" cy="31393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Database Engine</a:t>
                </a:r>
              </a:p>
            </p:txBody>
          </p:sp>
          <p:sp>
            <p:nvSpPr>
              <p:cNvPr id="79" name="Rectangle 78"/>
              <p:cNvSpPr/>
              <p:nvPr/>
            </p:nvSpPr>
            <p:spPr bwMode="auto">
              <a:xfrm>
                <a:off x="2109929" y="3853570"/>
                <a:ext cx="1507491" cy="83673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HA/DR</a:t>
                </a:r>
              </a:p>
            </p:txBody>
          </p:sp>
          <p:sp>
            <p:nvSpPr>
              <p:cNvPr id="80" name="Rectangle 79"/>
              <p:cNvSpPr/>
              <p:nvPr/>
            </p:nvSpPr>
            <p:spPr bwMode="auto">
              <a:xfrm>
                <a:off x="2150151" y="4815638"/>
                <a:ext cx="1507706" cy="46486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Reference Architectures</a:t>
                </a:r>
                <a:endParaRPr lang="en-US" sz="800" dirty="0" smtClean="0">
                  <a:solidFill>
                    <a:schemeClr val="bg1"/>
                  </a:solidFill>
                  <a:ea typeface="Segoe UI" pitchFamily="34" charset="0"/>
                  <a:cs typeface="Segoe UI" pitchFamily="34" charset="0"/>
                </a:endParaRPr>
              </a:p>
            </p:txBody>
          </p:sp>
          <p:sp>
            <p:nvSpPr>
              <p:cNvPr id="81" name="Rectangle 80"/>
              <p:cNvSpPr/>
              <p:nvPr/>
            </p:nvSpPr>
            <p:spPr bwMode="auto">
              <a:xfrm>
                <a:off x="3764904" y="4814317"/>
                <a:ext cx="1232544" cy="78285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Appliances</a:t>
                </a:r>
                <a:endParaRPr lang="en-US" sz="800" dirty="0" smtClean="0">
                  <a:solidFill>
                    <a:schemeClr val="bg1"/>
                  </a:solidFill>
                  <a:ea typeface="Segoe UI" pitchFamily="34" charset="0"/>
                  <a:cs typeface="Segoe UI" pitchFamily="34" charset="0"/>
                </a:endParaRPr>
              </a:p>
            </p:txBody>
          </p:sp>
          <p:sp>
            <p:nvSpPr>
              <p:cNvPr id="92" name="Rectangle 91"/>
              <p:cNvSpPr/>
              <p:nvPr/>
            </p:nvSpPr>
            <p:spPr bwMode="auto">
              <a:xfrm>
                <a:off x="121493" y="753612"/>
                <a:ext cx="5608822" cy="2039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600" dirty="0" smtClean="0">
                    <a:gradFill>
                      <a:gsLst>
                        <a:gs pos="0">
                          <a:srgbClr val="FFFFFF"/>
                        </a:gs>
                        <a:gs pos="100000">
                          <a:srgbClr val="FFFFFF"/>
                        </a:gs>
                      </a:gsLst>
                      <a:lin ang="5400000" scaled="0"/>
                    </a:gradFill>
                    <a:ea typeface="Segoe UI" pitchFamily="34" charset="0"/>
                    <a:cs typeface="Segoe UI" pitchFamily="34" charset="0"/>
                  </a:rPr>
                  <a:t>ON PREMISES</a:t>
                </a:r>
              </a:p>
            </p:txBody>
          </p:sp>
          <p:sp>
            <p:nvSpPr>
              <p:cNvPr id="95" name="Rectangle 94"/>
              <p:cNvSpPr/>
              <p:nvPr/>
            </p:nvSpPr>
            <p:spPr bwMode="auto">
              <a:xfrm>
                <a:off x="3747968" y="3846303"/>
                <a:ext cx="1716454" cy="828184"/>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Data Warehousing</a:t>
                </a:r>
              </a:p>
              <a:p>
                <a:pPr algn="ctr" defTabSz="932472" fontAlgn="base">
                  <a:lnSpc>
                    <a:spcPct val="90000"/>
                  </a:lnSpc>
                  <a:spcBef>
                    <a:spcPct val="0"/>
                  </a:spcBef>
                  <a:spcAft>
                    <a:spcPct val="0"/>
                  </a:spcAft>
                </a:pPr>
                <a:r>
                  <a:rPr lang="en-US" sz="900" i="1" dirty="0" smtClean="0">
                    <a:solidFill>
                      <a:schemeClr val="bg1"/>
                    </a:solidFill>
                    <a:ea typeface="Segoe UI" pitchFamily="34" charset="0"/>
                    <a:cs typeface="Segoe UI" pitchFamily="34" charset="0"/>
                  </a:rPr>
                  <a:t>Dimensional Modeling, Star, Snowflake, Polybase</a:t>
                </a:r>
              </a:p>
            </p:txBody>
          </p:sp>
          <p:pic>
            <p:nvPicPr>
              <p:cNvPr id="410" name="Picture 409"/>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216899" y="1051365"/>
                <a:ext cx="1639326" cy="296210"/>
              </a:xfrm>
              <a:prstGeom prst="rect">
                <a:avLst/>
              </a:prstGeom>
            </p:spPr>
          </p:pic>
          <p:sp>
            <p:nvSpPr>
              <p:cNvPr id="418" name="Rectangle 417"/>
              <p:cNvSpPr/>
              <p:nvPr/>
            </p:nvSpPr>
            <p:spPr bwMode="auto">
              <a:xfrm>
                <a:off x="298217" y="4716462"/>
                <a:ext cx="1642425" cy="744236"/>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5" name="Isosceles Triangle 414"/>
              <p:cNvSpPr/>
              <p:nvPr/>
            </p:nvSpPr>
            <p:spPr bwMode="auto">
              <a:xfrm rot="10800000">
                <a:off x="4479755" y="4514720"/>
                <a:ext cx="378222" cy="381000"/>
              </a:xfrm>
              <a:prstGeom prst="triangle">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6" name="Isosceles Triangle 415"/>
              <p:cNvSpPr/>
              <p:nvPr/>
            </p:nvSpPr>
            <p:spPr bwMode="auto">
              <a:xfrm rot="5400000">
                <a:off x="1931173" y="4878657"/>
                <a:ext cx="287225" cy="304521"/>
              </a:xfrm>
              <a:prstGeom prst="triangle">
                <a:avLst>
                  <a:gd name="adj" fmla="val 43368"/>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17" name="TextBox 416"/>
              <p:cNvSpPr txBox="1"/>
              <p:nvPr/>
            </p:nvSpPr>
            <p:spPr>
              <a:xfrm>
                <a:off x="310025" y="4937670"/>
                <a:ext cx="1520246" cy="290849"/>
              </a:xfrm>
              <a:prstGeom prst="rect">
                <a:avLst/>
              </a:prstGeom>
              <a:noFill/>
            </p:spPr>
            <p:txBody>
              <a:bodyPr wrap="square" lIns="91440" tIns="0" rIns="0" bIns="0" rtlCol="0">
                <a:spAutoFit/>
              </a:bodyPr>
              <a:lstStyle/>
              <a:p>
                <a:pPr algn="r">
                  <a:lnSpc>
                    <a:spcPct val="90000"/>
                  </a:lnSpc>
                  <a:spcAft>
                    <a:spcPts val="600"/>
                  </a:spcAft>
                </a:pPr>
                <a:r>
                  <a:rPr lang="en-US" sz="1050" dirty="0" smtClean="0">
                    <a:solidFill>
                      <a:schemeClr val="bg1"/>
                    </a:solidFill>
                  </a:rPr>
                  <a:t>Physical / Virtual Deployment</a:t>
                </a:r>
              </a:p>
            </p:txBody>
          </p:sp>
          <p:sp>
            <p:nvSpPr>
              <p:cNvPr id="419" name="Rectangle 418"/>
              <p:cNvSpPr/>
              <p:nvPr/>
            </p:nvSpPr>
            <p:spPr bwMode="auto">
              <a:xfrm>
                <a:off x="287006" y="4067044"/>
                <a:ext cx="1704102" cy="685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20" name="Rectangle 419"/>
              <p:cNvSpPr/>
              <p:nvPr/>
            </p:nvSpPr>
            <p:spPr bwMode="auto">
              <a:xfrm>
                <a:off x="404105" y="2142451"/>
                <a:ext cx="3158403" cy="143981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smtClean="0">
                  <a:solidFill>
                    <a:schemeClr val="bg1"/>
                  </a:solidFill>
                  <a:ea typeface="Segoe UI" pitchFamily="34" charset="0"/>
                  <a:cs typeface="Segoe UI" pitchFamily="34" charset="0"/>
                </a:endParaRPr>
              </a:p>
            </p:txBody>
          </p:sp>
          <p:pic>
            <p:nvPicPr>
              <p:cNvPr id="58" name="Picture 9" descr="\\MAGNUM\Projects\Microsoft\Cloud Power FY12\Design\Icons\PNGs\Optimized.png"/>
              <p:cNvPicPr>
                <a:picLocks noChangeAspect="1" noChangeArrowheads="1"/>
              </p:cNvPicPr>
              <p:nvPr/>
            </p:nvPicPr>
            <p:blipFill>
              <a:blip r:embed="rId20" cstate="print">
                <a:biLevel thresh="25000"/>
              </a:blip>
              <a:stretch>
                <a:fillRect/>
              </a:stretch>
            </p:blipFill>
            <p:spPr bwMode="auto">
              <a:xfrm>
                <a:off x="212845" y="4791603"/>
                <a:ext cx="776044" cy="598852"/>
              </a:xfrm>
              <a:prstGeom prst="rect">
                <a:avLst/>
              </a:prstGeom>
              <a:noFill/>
            </p:spPr>
          </p:pic>
          <p:sp>
            <p:nvSpPr>
              <p:cNvPr id="76" name="Rectangle 75"/>
              <p:cNvSpPr/>
              <p:nvPr/>
            </p:nvSpPr>
            <p:spPr bwMode="auto">
              <a:xfrm>
                <a:off x="470190" y="2199539"/>
                <a:ext cx="1471021"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Relational, XML, JSON, Spatial, FullText, Binary, Image,  FileTable, Filestream</a:t>
                </a:r>
              </a:p>
            </p:txBody>
          </p:sp>
          <p:sp>
            <p:nvSpPr>
              <p:cNvPr id="316" name="Rectangle 315"/>
              <p:cNvSpPr/>
              <p:nvPr/>
            </p:nvSpPr>
            <p:spPr bwMode="auto">
              <a:xfrm>
                <a:off x="1236484" y="2994431"/>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Columnstore</a:t>
                </a:r>
              </a:p>
            </p:txBody>
          </p:sp>
          <p:sp>
            <p:nvSpPr>
              <p:cNvPr id="318" name="Rectangle 317"/>
              <p:cNvSpPr/>
              <p:nvPr/>
            </p:nvSpPr>
            <p:spPr bwMode="auto">
              <a:xfrm>
                <a:off x="1241203" y="3143878"/>
                <a:ext cx="713046" cy="1189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Row Store</a:t>
                </a:r>
              </a:p>
            </p:txBody>
          </p:sp>
          <p:sp>
            <p:nvSpPr>
              <p:cNvPr id="319" name="Rectangle 318"/>
              <p:cNvSpPr/>
              <p:nvPr/>
            </p:nvSpPr>
            <p:spPr bwMode="auto">
              <a:xfrm>
                <a:off x="470190" y="2792854"/>
                <a:ext cx="1477877" cy="15039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In-Memory</a:t>
                </a:r>
              </a:p>
            </p:txBody>
          </p:sp>
          <p:sp>
            <p:nvSpPr>
              <p:cNvPr id="436" name="Freeform 9"/>
              <p:cNvSpPr>
                <a:spLocks noEditPoints="1"/>
              </p:cNvSpPr>
              <p:nvPr/>
            </p:nvSpPr>
            <p:spPr bwMode="auto">
              <a:xfrm>
                <a:off x="3582876" y="5295615"/>
                <a:ext cx="209895" cy="28382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438" name="Rectangle 437"/>
              <p:cNvSpPr/>
              <p:nvPr/>
            </p:nvSpPr>
            <p:spPr bwMode="auto">
              <a:xfrm>
                <a:off x="3992389" y="5138353"/>
                <a:ext cx="997187" cy="39038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a:t>
                </a:r>
                <a:r>
                  <a:rPr lang="en-US" sz="1000" b="1" dirty="0" smtClean="0">
                    <a:solidFill>
                      <a:schemeClr val="bg1"/>
                    </a:solidFill>
                    <a:ea typeface="Segoe UI" pitchFamily="34" charset="0"/>
                    <a:cs typeface="Segoe UI" pitchFamily="34" charset="0"/>
                  </a:rPr>
                  <a:t>APS  </a:t>
                </a:r>
                <a:r>
                  <a:rPr lang="en-US" sz="800" dirty="0" smtClean="0">
                    <a:solidFill>
                      <a:schemeClr val="bg1"/>
                    </a:solidFill>
                    <a:ea typeface="Segoe UI" pitchFamily="34" charset="0"/>
                    <a:cs typeface="Segoe UI" pitchFamily="34" charset="0"/>
                  </a:rPr>
                  <a:t/>
                </a:r>
                <a:br>
                  <a:rPr lang="en-US" sz="800" dirty="0" smtClean="0">
                    <a:solidFill>
                      <a:schemeClr val="bg1"/>
                    </a:solidFill>
                    <a:ea typeface="Segoe UI" pitchFamily="34" charset="0"/>
                    <a:cs typeface="Segoe UI" pitchFamily="34" charset="0"/>
                  </a:rPr>
                </a:br>
                <a:r>
                  <a:rPr lang="en-US" sz="700" i="1" dirty="0" smtClean="0">
                    <a:solidFill>
                      <a:schemeClr val="bg1"/>
                    </a:solidFill>
                    <a:ea typeface="Segoe UI" pitchFamily="34" charset="0"/>
                    <a:cs typeface="Segoe UI" pitchFamily="34" charset="0"/>
                  </a:rPr>
                  <a:t>Massively Parallel Processing</a:t>
                </a:r>
                <a:endParaRPr lang="en-US" sz="800" i="1" dirty="0" smtClean="0">
                  <a:solidFill>
                    <a:schemeClr val="bg1"/>
                  </a:solidFill>
                  <a:ea typeface="Segoe UI" pitchFamily="34" charset="0"/>
                  <a:cs typeface="Segoe UI" pitchFamily="34" charset="0"/>
                </a:endParaRPr>
              </a:p>
            </p:txBody>
          </p:sp>
          <p:sp>
            <p:nvSpPr>
              <p:cNvPr id="437" name="Freeform 9"/>
              <p:cNvSpPr>
                <a:spLocks noEditPoints="1"/>
              </p:cNvSpPr>
              <p:nvPr/>
            </p:nvSpPr>
            <p:spPr bwMode="auto">
              <a:xfrm>
                <a:off x="3807661" y="5178081"/>
                <a:ext cx="234404" cy="411868"/>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439" name="Rectangle 438"/>
              <p:cNvSpPr/>
              <p:nvPr/>
            </p:nvSpPr>
            <p:spPr bwMode="auto">
              <a:xfrm>
                <a:off x="485074" y="3303851"/>
                <a:ext cx="708492" cy="10031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StretchDB</a:t>
                </a:r>
              </a:p>
            </p:txBody>
          </p:sp>
          <p:sp>
            <p:nvSpPr>
              <p:cNvPr id="443" name="Rectangle 442"/>
              <p:cNvSpPr/>
              <p:nvPr/>
            </p:nvSpPr>
            <p:spPr bwMode="auto">
              <a:xfrm>
                <a:off x="2152329" y="4509846"/>
                <a:ext cx="578171" cy="1314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 Log Shipping</a:t>
                </a:r>
              </a:p>
            </p:txBody>
          </p:sp>
          <p:sp>
            <p:nvSpPr>
              <p:cNvPr id="444" name="Rectangle 443"/>
              <p:cNvSpPr/>
              <p:nvPr/>
            </p:nvSpPr>
            <p:spPr bwMode="auto">
              <a:xfrm>
                <a:off x="2744639" y="4085098"/>
                <a:ext cx="833586" cy="56728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Always On</a:t>
                </a:r>
              </a:p>
            </p:txBody>
          </p:sp>
          <p:sp>
            <p:nvSpPr>
              <p:cNvPr id="445" name="Rectangle 444"/>
              <p:cNvSpPr/>
              <p:nvPr/>
            </p:nvSpPr>
            <p:spPr bwMode="auto">
              <a:xfrm>
                <a:off x="2152297" y="4346999"/>
                <a:ext cx="578172" cy="1187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Replication</a:t>
                </a:r>
              </a:p>
            </p:txBody>
          </p:sp>
          <p:sp>
            <p:nvSpPr>
              <p:cNvPr id="446" name="Freeform 445"/>
              <p:cNvSpPr>
                <a:spLocks noEditPoints="1"/>
              </p:cNvSpPr>
              <p:nvPr/>
            </p:nvSpPr>
            <p:spPr bwMode="auto">
              <a:xfrm>
                <a:off x="3217785" y="4346044"/>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447" name="Freeform 446"/>
              <p:cNvSpPr>
                <a:spLocks noEditPoints="1"/>
              </p:cNvSpPr>
              <p:nvPr/>
            </p:nvSpPr>
            <p:spPr bwMode="auto">
              <a:xfrm>
                <a:off x="3390927" y="4341176"/>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452" name="Right Bracket 451"/>
              <p:cNvSpPr/>
              <p:nvPr/>
            </p:nvSpPr>
            <p:spPr>
              <a:xfrm rot="16200000">
                <a:off x="3341145" y="4227424"/>
                <a:ext cx="45719" cy="147546"/>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8" name="Rectangle 487"/>
              <p:cNvSpPr/>
              <p:nvPr/>
            </p:nvSpPr>
            <p:spPr bwMode="auto">
              <a:xfrm>
                <a:off x="3653429" y="4946374"/>
                <a:ext cx="198021" cy="4571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332758" y="4520086"/>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Integration Services</a:t>
                </a:r>
              </a:p>
            </p:txBody>
          </p:sp>
          <p:sp>
            <p:nvSpPr>
              <p:cNvPr id="65" name="Rectangle 64"/>
              <p:cNvSpPr/>
              <p:nvPr/>
            </p:nvSpPr>
            <p:spPr bwMode="auto">
              <a:xfrm>
                <a:off x="332289" y="4195729"/>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Data Quality Services</a:t>
                </a:r>
              </a:p>
            </p:txBody>
          </p:sp>
          <p:sp>
            <p:nvSpPr>
              <p:cNvPr id="66" name="Rectangle 65"/>
              <p:cNvSpPr/>
              <p:nvPr/>
            </p:nvSpPr>
            <p:spPr bwMode="auto">
              <a:xfrm>
                <a:off x="333922" y="4358004"/>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Master Data Services</a:t>
                </a:r>
              </a:p>
            </p:txBody>
          </p:sp>
          <p:sp>
            <p:nvSpPr>
              <p:cNvPr id="67" name="Rectangle 66"/>
              <p:cNvSpPr/>
              <p:nvPr/>
            </p:nvSpPr>
            <p:spPr bwMode="auto">
              <a:xfrm>
                <a:off x="332290" y="3851219"/>
                <a:ext cx="1739892" cy="332968"/>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gradFill>
                      <a:gsLst>
                        <a:gs pos="0">
                          <a:srgbClr val="FFFFFF"/>
                        </a:gs>
                        <a:gs pos="100000">
                          <a:srgbClr val="FFFFFF"/>
                        </a:gs>
                      </a:gsLst>
                      <a:lin ang="5400000" scaled="0"/>
                    </a:gradFill>
                    <a:ea typeface="Segoe UI" pitchFamily="34" charset="0"/>
                    <a:cs typeface="Segoe UI" pitchFamily="34" charset="0"/>
                  </a:rPr>
                  <a:t>   Information Management </a:t>
                </a:r>
                <a:br>
                  <a:rPr lang="en-US" sz="1050" dirty="0" smtClean="0">
                    <a:gradFill>
                      <a:gsLst>
                        <a:gs pos="0">
                          <a:srgbClr val="FFFFFF"/>
                        </a:gs>
                        <a:gs pos="100000">
                          <a:srgbClr val="FFFFFF"/>
                        </a:gs>
                      </a:gsLst>
                      <a:lin ang="5400000" scaled="0"/>
                    </a:gradFill>
                    <a:ea typeface="Segoe UI" pitchFamily="34" charset="0"/>
                    <a:cs typeface="Segoe UI" pitchFamily="34" charset="0"/>
                  </a:rPr>
                </a:br>
                <a:r>
                  <a:rPr lang="en-US" sz="1050" dirty="0" smtClean="0">
                    <a:gradFill>
                      <a:gsLst>
                        <a:gs pos="0">
                          <a:srgbClr val="FFFFFF"/>
                        </a:gs>
                        <a:gs pos="100000">
                          <a:srgbClr val="FFFFFF"/>
                        </a:gs>
                      </a:gsLst>
                      <a:lin ang="5400000" scaled="0"/>
                    </a:gradFill>
                    <a:ea typeface="Segoe UI" pitchFamily="34" charset="0"/>
                    <a:cs typeface="Segoe UI" pitchFamily="34" charset="0"/>
                  </a:rPr>
                  <a:t>&amp; Data Orchestration</a:t>
                </a:r>
              </a:p>
            </p:txBody>
          </p:sp>
          <p:sp>
            <p:nvSpPr>
              <p:cNvPr id="505" name="Rectangle 504"/>
              <p:cNvSpPr/>
              <p:nvPr/>
            </p:nvSpPr>
            <p:spPr bwMode="auto">
              <a:xfrm>
                <a:off x="485073" y="2985531"/>
                <a:ext cx="715912" cy="11121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Buffer Pool Ext.</a:t>
                </a:r>
              </a:p>
            </p:txBody>
          </p:sp>
          <p:sp>
            <p:nvSpPr>
              <p:cNvPr id="506" name="Rectangle 505"/>
              <p:cNvSpPr/>
              <p:nvPr/>
            </p:nvSpPr>
            <p:spPr bwMode="auto">
              <a:xfrm>
                <a:off x="485073" y="3139894"/>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Query Store</a:t>
                </a:r>
              </a:p>
            </p:txBody>
          </p:sp>
          <p:sp>
            <p:nvSpPr>
              <p:cNvPr id="507" name="Rectangle 506"/>
              <p:cNvSpPr/>
              <p:nvPr/>
            </p:nvSpPr>
            <p:spPr bwMode="auto">
              <a:xfrm>
                <a:off x="1239575" y="3294395"/>
                <a:ext cx="708492" cy="22745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Resource Governor</a:t>
                </a:r>
              </a:p>
            </p:txBody>
          </p:sp>
          <p:sp>
            <p:nvSpPr>
              <p:cNvPr id="508" name="Rectangle 507"/>
              <p:cNvSpPr/>
              <p:nvPr/>
            </p:nvSpPr>
            <p:spPr bwMode="auto">
              <a:xfrm>
                <a:off x="1994619" y="2190518"/>
                <a:ext cx="1519488"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Row level security, Transparent Data Encryption, Always Encrypted, Data Masking, Auditing, Compliance</a:t>
                </a:r>
              </a:p>
            </p:txBody>
          </p:sp>
          <p:sp>
            <p:nvSpPr>
              <p:cNvPr id="509" name="Rectangle 508"/>
              <p:cNvSpPr/>
              <p:nvPr/>
            </p:nvSpPr>
            <p:spPr bwMode="auto">
              <a:xfrm>
                <a:off x="1994359" y="2788799"/>
                <a:ext cx="1523537" cy="47406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SQL Agent, Database Mail, Linked Servers, Managed Backup, Backup to Azure</a:t>
                </a:r>
              </a:p>
            </p:txBody>
          </p:sp>
          <p:sp>
            <p:nvSpPr>
              <p:cNvPr id="510" name="Rectangle 509"/>
              <p:cNvSpPr/>
              <p:nvPr/>
            </p:nvSpPr>
            <p:spPr bwMode="auto">
              <a:xfrm flipH="1">
                <a:off x="2842838" y="3619250"/>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1" name="Rectangle 510"/>
              <p:cNvSpPr/>
              <p:nvPr/>
            </p:nvSpPr>
            <p:spPr bwMode="auto">
              <a:xfrm flipH="1">
                <a:off x="1195356" y="3580365"/>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14" name="Rectangle 513"/>
              <p:cNvSpPr/>
              <p:nvPr/>
            </p:nvSpPr>
            <p:spPr bwMode="auto">
              <a:xfrm flipV="1">
                <a:off x="4632066" y="2535931"/>
                <a:ext cx="78820" cy="136664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3742552" y="2074275"/>
                <a:ext cx="1721540" cy="586143"/>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Analysis Services</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Tabular, Multi-Dimensional</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PowerPivot, Data Mining, KPI, BISM</a:t>
                </a:r>
              </a:p>
            </p:txBody>
          </p:sp>
          <p:sp>
            <p:nvSpPr>
              <p:cNvPr id="62" name="Rectangle 61"/>
              <p:cNvSpPr/>
              <p:nvPr/>
            </p:nvSpPr>
            <p:spPr bwMode="auto">
              <a:xfrm>
                <a:off x="3742739" y="2685937"/>
                <a:ext cx="1718099" cy="46494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Reporting Services</a:t>
                </a:r>
                <a:br>
                  <a:rPr lang="en-US" sz="105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Native, SharePoint Integrated</a:t>
                </a:r>
                <a:endParaRPr lang="en-US" sz="1050" dirty="0" smtClean="0">
                  <a:solidFill>
                    <a:schemeClr val="bg1"/>
                  </a:solidFill>
                  <a:ea typeface="Segoe UI" pitchFamily="34" charset="0"/>
                  <a:cs typeface="Segoe UI" pitchFamily="34" charset="0"/>
                </a:endParaRPr>
              </a:p>
            </p:txBody>
          </p:sp>
          <p:sp>
            <p:nvSpPr>
              <p:cNvPr id="63" name="Rectangle 62"/>
              <p:cNvSpPr/>
              <p:nvPr/>
            </p:nvSpPr>
            <p:spPr bwMode="auto">
              <a:xfrm>
                <a:off x="3735543" y="3171469"/>
                <a:ext cx="1740274" cy="36760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 Services</a:t>
                </a:r>
              </a:p>
            </p:txBody>
          </p:sp>
          <p:sp>
            <p:nvSpPr>
              <p:cNvPr id="232" name="Freeform 9"/>
              <p:cNvSpPr>
                <a:spLocks noEditPoints="1"/>
              </p:cNvSpPr>
              <p:nvPr/>
            </p:nvSpPr>
            <p:spPr bwMode="auto">
              <a:xfrm>
                <a:off x="2795965" y="4262457"/>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233" name="Freeform 9"/>
              <p:cNvSpPr>
                <a:spLocks noEditPoints="1"/>
              </p:cNvSpPr>
              <p:nvPr/>
            </p:nvSpPr>
            <p:spPr bwMode="auto">
              <a:xfrm>
                <a:off x="3032694" y="4260022"/>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234" name="Freeform 233"/>
              <p:cNvSpPr>
                <a:spLocks noEditPoints="1"/>
              </p:cNvSpPr>
              <p:nvPr/>
            </p:nvSpPr>
            <p:spPr bwMode="auto">
              <a:xfrm>
                <a:off x="2911678" y="4375757"/>
                <a:ext cx="85074" cy="107154"/>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235" name="Rectangle 234"/>
              <p:cNvSpPr/>
              <p:nvPr/>
            </p:nvSpPr>
            <p:spPr bwMode="auto">
              <a:xfrm>
                <a:off x="2815545" y="4534423"/>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FCI</a:t>
                </a:r>
              </a:p>
            </p:txBody>
          </p:sp>
          <p:sp>
            <p:nvSpPr>
              <p:cNvPr id="236" name="Rectangle 235"/>
              <p:cNvSpPr/>
              <p:nvPr/>
            </p:nvSpPr>
            <p:spPr bwMode="auto">
              <a:xfrm>
                <a:off x="3240419" y="4539912"/>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AG</a:t>
                </a:r>
              </a:p>
            </p:txBody>
          </p:sp>
        </p:grpSp>
        <p:sp>
          <p:nvSpPr>
            <p:cNvPr id="23" name="Rectangle 22"/>
            <p:cNvSpPr/>
            <p:nvPr/>
          </p:nvSpPr>
          <p:spPr bwMode="auto">
            <a:xfrm>
              <a:off x="5076569" y="4801066"/>
              <a:ext cx="532593" cy="796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254" name="Picture 253"/>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5190019" y="5163933"/>
              <a:ext cx="329741" cy="329741"/>
            </a:xfrm>
            <a:prstGeom prst="rect">
              <a:avLst/>
            </a:prstGeom>
          </p:spPr>
        </p:pic>
        <p:sp>
          <p:nvSpPr>
            <p:cNvPr id="255" name="TextBox 254"/>
            <p:cNvSpPr txBox="1"/>
            <p:nvPr/>
          </p:nvSpPr>
          <p:spPr>
            <a:xfrm>
              <a:off x="4755937" y="5063451"/>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sp>
          <p:nvSpPr>
            <p:cNvPr id="256" name="TextBox 255"/>
            <p:cNvSpPr txBox="1"/>
            <p:nvPr/>
          </p:nvSpPr>
          <p:spPr>
            <a:xfrm rot="5400000">
              <a:off x="5314455" y="4778470"/>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grpSp>
      <p:sp>
        <p:nvSpPr>
          <p:cNvPr id="258" name="Isosceles Triangle 257"/>
          <p:cNvSpPr/>
          <p:nvPr/>
        </p:nvSpPr>
        <p:spPr bwMode="auto">
          <a:xfrm>
            <a:off x="545111" y="5677757"/>
            <a:ext cx="592704" cy="146181"/>
          </a:xfrm>
          <a:prstGeom prst="triangle">
            <a:avLst>
              <a:gd name="adj" fmla="val 43368"/>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63" name="Group 262"/>
          <p:cNvGrpSpPr/>
          <p:nvPr/>
        </p:nvGrpSpPr>
        <p:grpSpPr>
          <a:xfrm>
            <a:off x="2392413" y="982662"/>
            <a:ext cx="5654526" cy="3478589"/>
            <a:chOff x="2392413" y="982662"/>
            <a:chExt cx="5654526" cy="3478589"/>
          </a:xfrm>
        </p:grpSpPr>
        <p:grpSp>
          <p:nvGrpSpPr>
            <p:cNvPr id="264" name="Group 263"/>
            <p:cNvGrpSpPr/>
            <p:nvPr/>
          </p:nvGrpSpPr>
          <p:grpSpPr>
            <a:xfrm>
              <a:off x="2392413" y="982662"/>
              <a:ext cx="5654526" cy="3478589"/>
              <a:chOff x="2392413" y="982662"/>
              <a:chExt cx="5654526" cy="3478589"/>
            </a:xfrm>
          </p:grpSpPr>
          <p:sp>
            <p:nvSpPr>
              <p:cNvPr id="266" name="L-Shape 265"/>
              <p:cNvSpPr/>
              <p:nvPr/>
            </p:nvSpPr>
            <p:spPr bwMode="auto">
              <a:xfrm rot="16200000">
                <a:off x="1963976" y="2695761"/>
                <a:ext cx="3436000" cy="94980"/>
              </a:xfrm>
              <a:prstGeom prst="corner">
                <a:avLst>
                  <a:gd name="adj1" fmla="val 21640"/>
                  <a:gd name="adj2" fmla="val 13805"/>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7" name="L-Shape 266"/>
              <p:cNvSpPr/>
              <p:nvPr/>
            </p:nvSpPr>
            <p:spPr bwMode="auto">
              <a:xfrm flipV="1">
                <a:off x="2392413" y="3756784"/>
                <a:ext cx="3284263" cy="358854"/>
              </a:xfrm>
              <a:prstGeom prst="corner">
                <a:avLst>
                  <a:gd name="adj1" fmla="val 9032"/>
                  <a:gd name="adj2" fmla="val 9032"/>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8" name="Rectangle 267"/>
              <p:cNvSpPr/>
              <p:nvPr/>
            </p:nvSpPr>
            <p:spPr bwMode="auto">
              <a:xfrm flipH="1">
                <a:off x="5675831" y="1108617"/>
                <a:ext cx="45719" cy="2680762"/>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69" name="L-Shape 268"/>
              <p:cNvSpPr/>
              <p:nvPr/>
            </p:nvSpPr>
            <p:spPr bwMode="auto">
              <a:xfrm flipH="1">
                <a:off x="3729463" y="982662"/>
                <a:ext cx="3047651" cy="65659"/>
              </a:xfrm>
              <a:prstGeom prst="corner">
                <a:avLst>
                  <a:gd name="adj1" fmla="val 34862"/>
                  <a:gd name="adj2" fmla="val 240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0" name="L-Shape 269"/>
              <p:cNvSpPr/>
              <p:nvPr/>
            </p:nvSpPr>
            <p:spPr bwMode="auto">
              <a:xfrm flipH="1">
                <a:off x="5675831" y="1062158"/>
                <a:ext cx="2371108" cy="48392"/>
              </a:xfrm>
              <a:prstGeom prst="corner">
                <a:avLst>
                  <a:gd name="adj1" fmla="val 34862"/>
                  <a:gd name="adj2" fmla="val 24090"/>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1" name="TextBox 270"/>
              <p:cNvSpPr txBox="1"/>
              <p:nvPr/>
            </p:nvSpPr>
            <p:spPr>
              <a:xfrm rot="16200000">
                <a:off x="5098560" y="2382079"/>
                <a:ext cx="1172116" cy="96950"/>
              </a:xfrm>
              <a:prstGeom prst="rect">
                <a:avLst/>
              </a:prstGeom>
              <a:solidFill>
                <a:schemeClr val="bg1"/>
              </a:solidFill>
            </p:spPr>
            <p:txBody>
              <a:bodyPr wrap="none" lIns="91440" tIns="0" rIns="91440" bIns="0" rtlCol="0">
                <a:spAutoFit/>
              </a:bodyPr>
              <a:lstStyle/>
              <a:p>
                <a:pPr>
                  <a:lnSpc>
                    <a:spcPct val="90000"/>
                  </a:lnSpc>
                  <a:spcAft>
                    <a:spcPts val="600"/>
                  </a:spcAft>
                </a:pPr>
                <a:r>
                  <a:rPr lang="en-US" sz="700" dirty="0" smtClean="0">
                    <a:gradFill>
                      <a:gsLst>
                        <a:gs pos="2917">
                          <a:schemeClr val="tx1"/>
                        </a:gs>
                        <a:gs pos="30000">
                          <a:schemeClr val="tx1"/>
                        </a:gs>
                      </a:gsLst>
                      <a:lin ang="5400000" scaled="0"/>
                    </a:gradFill>
                  </a:rPr>
                  <a:t>Transactional Replication</a:t>
                </a:r>
              </a:p>
            </p:txBody>
          </p:sp>
        </p:grpSp>
        <p:sp>
          <p:nvSpPr>
            <p:cNvPr id="265" name="TextBox 264"/>
            <p:cNvSpPr txBox="1"/>
            <p:nvPr/>
          </p:nvSpPr>
          <p:spPr>
            <a:xfrm>
              <a:off x="4192090" y="1002859"/>
              <a:ext cx="880369" cy="96950"/>
            </a:xfrm>
            <a:prstGeom prst="rect">
              <a:avLst/>
            </a:prstGeom>
            <a:solidFill>
              <a:schemeClr val="bg1"/>
            </a:solidFill>
          </p:spPr>
          <p:txBody>
            <a:bodyPr wrap="none" lIns="91440" tIns="0" rIns="91440" bIns="0" rtlCol="0">
              <a:spAutoFit/>
            </a:bodyPr>
            <a:lstStyle/>
            <a:p>
              <a:pPr>
                <a:lnSpc>
                  <a:spcPct val="90000"/>
                </a:lnSpc>
                <a:spcAft>
                  <a:spcPts val="600"/>
                </a:spcAft>
              </a:pPr>
              <a:r>
                <a:rPr lang="en-US" sz="700" dirty="0" smtClean="0">
                  <a:gradFill>
                    <a:gsLst>
                      <a:gs pos="2917">
                        <a:schemeClr val="tx1"/>
                      </a:gs>
                      <a:gs pos="30000">
                        <a:schemeClr val="tx1"/>
                      </a:gs>
                    </a:gsLst>
                    <a:lin ang="5400000" scaled="0"/>
                  </a:gradFill>
                </a:rPr>
                <a:t>AG -Async replica</a:t>
              </a:r>
            </a:p>
          </p:txBody>
        </p:sp>
      </p:grpSp>
      <p:sp>
        <p:nvSpPr>
          <p:cNvPr id="10" name="Rectangle 9"/>
          <p:cNvSpPr/>
          <p:nvPr/>
        </p:nvSpPr>
        <p:spPr bwMode="auto">
          <a:xfrm>
            <a:off x="5721549" y="245882"/>
            <a:ext cx="152379" cy="27958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72" name="Rectangle 271"/>
          <p:cNvSpPr/>
          <p:nvPr/>
        </p:nvSpPr>
        <p:spPr bwMode="auto">
          <a:xfrm>
            <a:off x="9483879" y="287305"/>
            <a:ext cx="152379" cy="27958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94139450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Group 66"/>
          <p:cNvGrpSpPr/>
          <p:nvPr/>
        </p:nvGrpSpPr>
        <p:grpSpPr>
          <a:xfrm>
            <a:off x="398600" y="1244061"/>
            <a:ext cx="5605280" cy="4838558"/>
            <a:chOff x="142578" y="953190"/>
            <a:chExt cx="5605280" cy="4838558"/>
          </a:xfrm>
        </p:grpSpPr>
        <p:grpSp>
          <p:nvGrpSpPr>
            <p:cNvPr id="68" name="Group 67"/>
            <p:cNvGrpSpPr/>
            <p:nvPr/>
          </p:nvGrpSpPr>
          <p:grpSpPr>
            <a:xfrm>
              <a:off x="142578" y="953190"/>
              <a:ext cx="5605280" cy="4838558"/>
              <a:chOff x="121493" y="953190"/>
              <a:chExt cx="5605280" cy="4838558"/>
            </a:xfrm>
          </p:grpSpPr>
          <p:sp>
            <p:nvSpPr>
              <p:cNvPr id="133" name="Rectangle 132"/>
              <p:cNvSpPr/>
              <p:nvPr/>
            </p:nvSpPr>
            <p:spPr bwMode="auto">
              <a:xfrm>
                <a:off x="121493" y="953190"/>
                <a:ext cx="5605280" cy="4838558"/>
              </a:xfrm>
              <a:prstGeom prst="rect">
                <a:avLst/>
              </a:prstGeom>
              <a:solidFill>
                <a:srgbClr val="0259A0"/>
              </a:solidFill>
              <a:ln>
                <a:solidFill>
                  <a:srgbClr val="0259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4" name="Rectangle 133"/>
              <p:cNvSpPr/>
              <p:nvPr/>
            </p:nvSpPr>
            <p:spPr bwMode="auto">
              <a:xfrm>
                <a:off x="241975" y="1324282"/>
                <a:ext cx="5337059" cy="3433719"/>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3743212" y="1439862"/>
                <a:ext cx="1721210" cy="599199"/>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BI and Advanced Analytics</a:t>
                </a:r>
              </a:p>
            </p:txBody>
          </p:sp>
          <p:sp>
            <p:nvSpPr>
              <p:cNvPr id="136" name="Rectangle 135"/>
              <p:cNvSpPr/>
              <p:nvPr/>
            </p:nvSpPr>
            <p:spPr bwMode="auto">
              <a:xfrm>
                <a:off x="329752" y="1792101"/>
                <a:ext cx="3292649" cy="18916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SQL Server Database Engine</a:t>
                </a:r>
                <a:endParaRPr lang="en-US" sz="700" dirty="0" smtClean="0">
                  <a:solidFill>
                    <a:schemeClr val="bg1"/>
                  </a:solidFill>
                  <a:ea typeface="Segoe UI" pitchFamily="34" charset="0"/>
                  <a:cs typeface="Segoe UI" pitchFamily="34" charset="0"/>
                </a:endParaRPr>
              </a:p>
            </p:txBody>
          </p:sp>
          <p:sp>
            <p:nvSpPr>
              <p:cNvPr id="137" name="Rectangle 136"/>
              <p:cNvSpPr/>
              <p:nvPr/>
            </p:nvSpPr>
            <p:spPr bwMode="auto">
              <a:xfrm>
                <a:off x="332289" y="1445951"/>
                <a:ext cx="3295321" cy="31393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Database Engine</a:t>
                </a:r>
              </a:p>
            </p:txBody>
          </p:sp>
          <p:sp>
            <p:nvSpPr>
              <p:cNvPr id="138" name="Rectangle 137"/>
              <p:cNvSpPr/>
              <p:nvPr/>
            </p:nvSpPr>
            <p:spPr bwMode="auto">
              <a:xfrm>
                <a:off x="2109929" y="3853570"/>
                <a:ext cx="1516401" cy="83673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HA/DR</a:t>
                </a:r>
              </a:p>
            </p:txBody>
          </p:sp>
          <p:sp>
            <p:nvSpPr>
              <p:cNvPr id="139" name="Rectangle 138"/>
              <p:cNvSpPr/>
              <p:nvPr/>
            </p:nvSpPr>
            <p:spPr bwMode="auto">
              <a:xfrm>
                <a:off x="2150151" y="4815638"/>
                <a:ext cx="1507706" cy="46486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Reference Architectures</a:t>
                </a:r>
                <a:endParaRPr lang="en-US" sz="800" dirty="0" smtClean="0">
                  <a:solidFill>
                    <a:schemeClr val="bg1"/>
                  </a:solidFill>
                  <a:ea typeface="Segoe UI" pitchFamily="34" charset="0"/>
                  <a:cs typeface="Segoe UI" pitchFamily="34" charset="0"/>
                </a:endParaRPr>
              </a:p>
            </p:txBody>
          </p:sp>
          <p:sp>
            <p:nvSpPr>
              <p:cNvPr id="140" name="Rectangle 139"/>
              <p:cNvSpPr/>
              <p:nvPr/>
            </p:nvSpPr>
            <p:spPr bwMode="auto">
              <a:xfrm>
                <a:off x="3764904" y="4814317"/>
                <a:ext cx="1232544" cy="78285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Appliances</a:t>
                </a:r>
                <a:endParaRPr lang="en-US" sz="800" dirty="0" smtClean="0">
                  <a:solidFill>
                    <a:schemeClr val="bg1"/>
                  </a:solidFill>
                  <a:ea typeface="Segoe UI" pitchFamily="34" charset="0"/>
                  <a:cs typeface="Segoe UI" pitchFamily="34" charset="0"/>
                </a:endParaRPr>
              </a:p>
            </p:txBody>
          </p:sp>
          <p:sp>
            <p:nvSpPr>
              <p:cNvPr id="142" name="Rectangle 141"/>
              <p:cNvSpPr/>
              <p:nvPr/>
            </p:nvSpPr>
            <p:spPr bwMode="auto">
              <a:xfrm>
                <a:off x="3747968" y="3846303"/>
                <a:ext cx="1716454" cy="828184"/>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Data Warehousing</a:t>
                </a:r>
              </a:p>
              <a:p>
                <a:pPr algn="ctr" defTabSz="932472" fontAlgn="base">
                  <a:lnSpc>
                    <a:spcPct val="90000"/>
                  </a:lnSpc>
                  <a:spcBef>
                    <a:spcPct val="0"/>
                  </a:spcBef>
                  <a:spcAft>
                    <a:spcPct val="0"/>
                  </a:spcAft>
                </a:pPr>
                <a:r>
                  <a:rPr lang="en-US" sz="900" i="1" dirty="0" smtClean="0">
                    <a:solidFill>
                      <a:schemeClr val="bg1"/>
                    </a:solidFill>
                    <a:ea typeface="Segoe UI" pitchFamily="34" charset="0"/>
                    <a:cs typeface="Segoe UI" pitchFamily="34" charset="0"/>
                  </a:rPr>
                  <a:t>Dimensional Modeling, Star, Snowflake, Polybase</a:t>
                </a:r>
              </a:p>
            </p:txBody>
          </p:sp>
          <p:pic>
            <p:nvPicPr>
              <p:cNvPr id="143" name="Picture 14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99" y="1051365"/>
                <a:ext cx="1639326" cy="296210"/>
              </a:xfrm>
              <a:prstGeom prst="rect">
                <a:avLst/>
              </a:prstGeom>
            </p:spPr>
          </p:pic>
          <p:sp>
            <p:nvSpPr>
              <p:cNvPr id="144" name="Rectangle 143"/>
              <p:cNvSpPr/>
              <p:nvPr/>
            </p:nvSpPr>
            <p:spPr bwMode="auto">
              <a:xfrm>
                <a:off x="298217" y="4716462"/>
                <a:ext cx="1642425" cy="744236"/>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5" name="Isosceles Triangle 144"/>
              <p:cNvSpPr/>
              <p:nvPr/>
            </p:nvSpPr>
            <p:spPr bwMode="auto">
              <a:xfrm rot="10800000">
                <a:off x="4479755" y="4514720"/>
                <a:ext cx="378222" cy="381000"/>
              </a:xfrm>
              <a:prstGeom prst="triangle">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Isosceles Triangle 145"/>
              <p:cNvSpPr/>
              <p:nvPr/>
            </p:nvSpPr>
            <p:spPr bwMode="auto">
              <a:xfrm rot="5400000">
                <a:off x="1931173" y="4878657"/>
                <a:ext cx="287225" cy="304521"/>
              </a:xfrm>
              <a:prstGeom prst="triangle">
                <a:avLst>
                  <a:gd name="adj" fmla="val 43368"/>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TextBox 146"/>
              <p:cNvSpPr txBox="1"/>
              <p:nvPr/>
            </p:nvSpPr>
            <p:spPr>
              <a:xfrm>
                <a:off x="347615" y="4939519"/>
                <a:ext cx="1520246" cy="290849"/>
              </a:xfrm>
              <a:prstGeom prst="rect">
                <a:avLst/>
              </a:prstGeom>
              <a:noFill/>
            </p:spPr>
            <p:txBody>
              <a:bodyPr wrap="square" lIns="91440" tIns="0" rIns="0" bIns="0" rtlCol="0">
                <a:spAutoFit/>
              </a:bodyPr>
              <a:lstStyle/>
              <a:p>
                <a:pPr algn="r">
                  <a:lnSpc>
                    <a:spcPct val="90000"/>
                  </a:lnSpc>
                  <a:spcAft>
                    <a:spcPts val="600"/>
                  </a:spcAft>
                </a:pPr>
                <a:r>
                  <a:rPr lang="en-US" sz="1050" dirty="0" smtClean="0">
                    <a:solidFill>
                      <a:schemeClr val="bg1"/>
                    </a:solidFill>
                  </a:rPr>
                  <a:t>Physical / Virtual Deployment</a:t>
                </a:r>
              </a:p>
            </p:txBody>
          </p:sp>
          <p:sp>
            <p:nvSpPr>
              <p:cNvPr id="148" name="Rectangle 147"/>
              <p:cNvSpPr/>
              <p:nvPr/>
            </p:nvSpPr>
            <p:spPr bwMode="auto">
              <a:xfrm>
                <a:off x="287006" y="4067044"/>
                <a:ext cx="1704102" cy="685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9" name="Rectangle 148"/>
              <p:cNvSpPr/>
              <p:nvPr/>
            </p:nvSpPr>
            <p:spPr bwMode="auto">
              <a:xfrm>
                <a:off x="404105" y="2142451"/>
                <a:ext cx="3158403" cy="143981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smtClean="0">
                  <a:solidFill>
                    <a:schemeClr val="bg1"/>
                  </a:solidFill>
                  <a:ea typeface="Segoe UI" pitchFamily="34" charset="0"/>
                  <a:cs typeface="Segoe UI" pitchFamily="34" charset="0"/>
                </a:endParaRPr>
              </a:p>
            </p:txBody>
          </p:sp>
          <p:pic>
            <p:nvPicPr>
              <p:cNvPr id="150" name="Picture 9" descr="\\MAGNUM\Projects\Microsoft\Cloud Power FY12\Design\Icons\PNGs\Optimized.png"/>
              <p:cNvPicPr>
                <a:picLocks noChangeAspect="1" noChangeArrowheads="1"/>
              </p:cNvPicPr>
              <p:nvPr/>
            </p:nvPicPr>
            <p:blipFill>
              <a:blip r:embed="rId3" cstate="print">
                <a:biLevel thresh="25000"/>
              </a:blip>
              <a:stretch>
                <a:fillRect/>
              </a:stretch>
            </p:blipFill>
            <p:spPr bwMode="auto">
              <a:xfrm>
                <a:off x="212845" y="4791603"/>
                <a:ext cx="776044" cy="598852"/>
              </a:xfrm>
              <a:prstGeom prst="rect">
                <a:avLst/>
              </a:prstGeom>
              <a:noFill/>
            </p:spPr>
          </p:pic>
          <p:sp>
            <p:nvSpPr>
              <p:cNvPr id="151" name="Rectangle 150"/>
              <p:cNvSpPr/>
              <p:nvPr/>
            </p:nvSpPr>
            <p:spPr bwMode="auto">
              <a:xfrm>
                <a:off x="470190" y="2199539"/>
                <a:ext cx="1471021"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Relational, XML, JSON, Spatial, FullText, Binary, Image,  FileTable, Filestream</a:t>
                </a:r>
              </a:p>
            </p:txBody>
          </p:sp>
          <p:sp>
            <p:nvSpPr>
              <p:cNvPr id="152" name="Rectangle 151"/>
              <p:cNvSpPr/>
              <p:nvPr/>
            </p:nvSpPr>
            <p:spPr bwMode="auto">
              <a:xfrm>
                <a:off x="1236484" y="2994431"/>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Columnstore</a:t>
                </a:r>
              </a:p>
            </p:txBody>
          </p:sp>
          <p:sp>
            <p:nvSpPr>
              <p:cNvPr id="153" name="Rectangle 152"/>
              <p:cNvSpPr/>
              <p:nvPr/>
            </p:nvSpPr>
            <p:spPr bwMode="auto">
              <a:xfrm>
                <a:off x="1241203" y="3143878"/>
                <a:ext cx="713046" cy="1189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Row Store</a:t>
                </a:r>
              </a:p>
            </p:txBody>
          </p:sp>
          <p:sp>
            <p:nvSpPr>
              <p:cNvPr id="154" name="Rectangle 153"/>
              <p:cNvSpPr/>
              <p:nvPr/>
            </p:nvSpPr>
            <p:spPr bwMode="auto">
              <a:xfrm>
                <a:off x="470190" y="2792854"/>
                <a:ext cx="1477877" cy="15039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In-Memory</a:t>
                </a:r>
              </a:p>
            </p:txBody>
          </p:sp>
          <p:sp>
            <p:nvSpPr>
              <p:cNvPr id="155" name="Freeform 9"/>
              <p:cNvSpPr>
                <a:spLocks noEditPoints="1"/>
              </p:cNvSpPr>
              <p:nvPr/>
            </p:nvSpPr>
            <p:spPr bwMode="auto">
              <a:xfrm>
                <a:off x="3582876" y="5295615"/>
                <a:ext cx="209895" cy="28382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6" name="Rectangle 155"/>
              <p:cNvSpPr/>
              <p:nvPr/>
            </p:nvSpPr>
            <p:spPr bwMode="auto">
              <a:xfrm>
                <a:off x="3992389" y="5138353"/>
                <a:ext cx="997187" cy="39038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a:t>
                </a:r>
                <a:r>
                  <a:rPr lang="en-US" sz="1000" b="1" dirty="0" smtClean="0">
                    <a:solidFill>
                      <a:schemeClr val="bg1"/>
                    </a:solidFill>
                    <a:ea typeface="Segoe UI" pitchFamily="34" charset="0"/>
                    <a:cs typeface="Segoe UI" pitchFamily="34" charset="0"/>
                  </a:rPr>
                  <a:t>APS  </a:t>
                </a:r>
                <a:r>
                  <a:rPr lang="en-US" sz="800" dirty="0" smtClean="0">
                    <a:solidFill>
                      <a:schemeClr val="bg1"/>
                    </a:solidFill>
                    <a:ea typeface="Segoe UI" pitchFamily="34" charset="0"/>
                    <a:cs typeface="Segoe UI" pitchFamily="34" charset="0"/>
                  </a:rPr>
                  <a:t/>
                </a:r>
                <a:br>
                  <a:rPr lang="en-US" sz="800" dirty="0" smtClean="0">
                    <a:solidFill>
                      <a:schemeClr val="bg1"/>
                    </a:solidFill>
                    <a:ea typeface="Segoe UI" pitchFamily="34" charset="0"/>
                    <a:cs typeface="Segoe UI" pitchFamily="34" charset="0"/>
                  </a:rPr>
                </a:br>
                <a:r>
                  <a:rPr lang="en-US" sz="700" i="1" dirty="0" smtClean="0">
                    <a:solidFill>
                      <a:schemeClr val="bg1"/>
                    </a:solidFill>
                    <a:ea typeface="Segoe UI" pitchFamily="34" charset="0"/>
                    <a:cs typeface="Segoe UI" pitchFamily="34" charset="0"/>
                  </a:rPr>
                  <a:t>Massively Parallel Processing</a:t>
                </a:r>
                <a:endParaRPr lang="en-US" sz="800" i="1" dirty="0" smtClean="0">
                  <a:solidFill>
                    <a:schemeClr val="bg1"/>
                  </a:solidFill>
                  <a:ea typeface="Segoe UI" pitchFamily="34" charset="0"/>
                  <a:cs typeface="Segoe UI" pitchFamily="34" charset="0"/>
                </a:endParaRPr>
              </a:p>
            </p:txBody>
          </p:sp>
          <p:sp>
            <p:nvSpPr>
              <p:cNvPr id="157" name="Freeform 9"/>
              <p:cNvSpPr>
                <a:spLocks noEditPoints="1"/>
              </p:cNvSpPr>
              <p:nvPr/>
            </p:nvSpPr>
            <p:spPr bwMode="auto">
              <a:xfrm>
                <a:off x="3807661" y="5178081"/>
                <a:ext cx="234404" cy="411868"/>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8" name="Rectangle 157"/>
              <p:cNvSpPr/>
              <p:nvPr/>
            </p:nvSpPr>
            <p:spPr bwMode="auto">
              <a:xfrm>
                <a:off x="485074" y="3303851"/>
                <a:ext cx="708492" cy="10031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StretchDB</a:t>
                </a:r>
              </a:p>
            </p:txBody>
          </p:sp>
          <p:sp>
            <p:nvSpPr>
              <p:cNvPr id="159" name="Rectangle 158"/>
              <p:cNvSpPr/>
              <p:nvPr/>
            </p:nvSpPr>
            <p:spPr bwMode="auto">
              <a:xfrm>
                <a:off x="2152329" y="4509846"/>
                <a:ext cx="578171" cy="1314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 Log Shipping</a:t>
                </a:r>
              </a:p>
            </p:txBody>
          </p:sp>
          <p:sp>
            <p:nvSpPr>
              <p:cNvPr id="160" name="Rectangle 159"/>
              <p:cNvSpPr/>
              <p:nvPr/>
            </p:nvSpPr>
            <p:spPr bwMode="auto">
              <a:xfrm>
                <a:off x="2744639" y="4085098"/>
                <a:ext cx="833586" cy="56728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AlwaysOn</a:t>
                </a:r>
              </a:p>
            </p:txBody>
          </p:sp>
          <p:sp>
            <p:nvSpPr>
              <p:cNvPr id="161" name="Rectangle 160"/>
              <p:cNvSpPr/>
              <p:nvPr/>
            </p:nvSpPr>
            <p:spPr bwMode="auto">
              <a:xfrm>
                <a:off x="2152297" y="4346999"/>
                <a:ext cx="578172" cy="1187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Replication</a:t>
                </a:r>
              </a:p>
            </p:txBody>
          </p:sp>
          <p:sp>
            <p:nvSpPr>
              <p:cNvPr id="162" name="Freeform 161"/>
              <p:cNvSpPr>
                <a:spLocks noEditPoints="1"/>
              </p:cNvSpPr>
              <p:nvPr/>
            </p:nvSpPr>
            <p:spPr bwMode="auto">
              <a:xfrm>
                <a:off x="3217785" y="4346044"/>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63" name="Freeform 162"/>
              <p:cNvSpPr>
                <a:spLocks noEditPoints="1"/>
              </p:cNvSpPr>
              <p:nvPr/>
            </p:nvSpPr>
            <p:spPr bwMode="auto">
              <a:xfrm>
                <a:off x="3390927" y="4341176"/>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64" name="Right Bracket 163"/>
              <p:cNvSpPr/>
              <p:nvPr/>
            </p:nvSpPr>
            <p:spPr>
              <a:xfrm rot="16200000">
                <a:off x="3341145" y="4227424"/>
                <a:ext cx="45719" cy="147546"/>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5" name="Rectangle 164"/>
              <p:cNvSpPr/>
              <p:nvPr/>
            </p:nvSpPr>
            <p:spPr bwMode="auto">
              <a:xfrm>
                <a:off x="3653429" y="4946374"/>
                <a:ext cx="198021" cy="4571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6" name="Rectangle 165"/>
              <p:cNvSpPr/>
              <p:nvPr/>
            </p:nvSpPr>
            <p:spPr bwMode="auto">
              <a:xfrm>
                <a:off x="332758" y="4520086"/>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Integration Services</a:t>
                </a:r>
              </a:p>
            </p:txBody>
          </p:sp>
          <p:sp>
            <p:nvSpPr>
              <p:cNvPr id="167" name="Rectangle 166"/>
              <p:cNvSpPr/>
              <p:nvPr/>
            </p:nvSpPr>
            <p:spPr bwMode="auto">
              <a:xfrm>
                <a:off x="332289" y="4195729"/>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Data Quality Services</a:t>
                </a:r>
              </a:p>
            </p:txBody>
          </p:sp>
          <p:sp>
            <p:nvSpPr>
              <p:cNvPr id="168" name="Rectangle 167"/>
              <p:cNvSpPr/>
              <p:nvPr/>
            </p:nvSpPr>
            <p:spPr bwMode="auto">
              <a:xfrm>
                <a:off x="333922" y="4358004"/>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Master Data Services</a:t>
                </a:r>
              </a:p>
            </p:txBody>
          </p:sp>
          <p:sp>
            <p:nvSpPr>
              <p:cNvPr id="169" name="Rectangle 168"/>
              <p:cNvSpPr/>
              <p:nvPr/>
            </p:nvSpPr>
            <p:spPr bwMode="auto">
              <a:xfrm>
                <a:off x="332290" y="3851219"/>
                <a:ext cx="1733650" cy="332968"/>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gradFill>
                      <a:gsLst>
                        <a:gs pos="0">
                          <a:srgbClr val="FFFFFF"/>
                        </a:gs>
                        <a:gs pos="100000">
                          <a:srgbClr val="FFFFFF"/>
                        </a:gs>
                      </a:gsLst>
                      <a:lin ang="5400000" scaled="0"/>
                    </a:gradFill>
                    <a:ea typeface="Segoe UI" pitchFamily="34" charset="0"/>
                    <a:cs typeface="Segoe UI" pitchFamily="34" charset="0"/>
                  </a:rPr>
                  <a:t>   Information Management </a:t>
                </a:r>
                <a:br>
                  <a:rPr lang="en-US" sz="1050" dirty="0" smtClean="0">
                    <a:gradFill>
                      <a:gsLst>
                        <a:gs pos="0">
                          <a:srgbClr val="FFFFFF"/>
                        </a:gs>
                        <a:gs pos="100000">
                          <a:srgbClr val="FFFFFF"/>
                        </a:gs>
                      </a:gsLst>
                      <a:lin ang="5400000" scaled="0"/>
                    </a:gradFill>
                    <a:ea typeface="Segoe UI" pitchFamily="34" charset="0"/>
                    <a:cs typeface="Segoe UI" pitchFamily="34" charset="0"/>
                  </a:rPr>
                </a:br>
                <a:r>
                  <a:rPr lang="en-US" sz="1050" dirty="0" smtClean="0">
                    <a:gradFill>
                      <a:gsLst>
                        <a:gs pos="0">
                          <a:srgbClr val="FFFFFF"/>
                        </a:gs>
                        <a:gs pos="100000">
                          <a:srgbClr val="FFFFFF"/>
                        </a:gs>
                      </a:gsLst>
                      <a:lin ang="5400000" scaled="0"/>
                    </a:gradFill>
                    <a:ea typeface="Segoe UI" pitchFamily="34" charset="0"/>
                    <a:cs typeface="Segoe UI" pitchFamily="34" charset="0"/>
                  </a:rPr>
                  <a:t>&amp; Data Orchestration</a:t>
                </a:r>
              </a:p>
            </p:txBody>
          </p:sp>
          <p:sp>
            <p:nvSpPr>
              <p:cNvPr id="170" name="Rectangle 169"/>
              <p:cNvSpPr/>
              <p:nvPr/>
            </p:nvSpPr>
            <p:spPr bwMode="auto">
              <a:xfrm>
                <a:off x="485073" y="2985531"/>
                <a:ext cx="715912" cy="11121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Buffer Pool Ext.</a:t>
                </a:r>
              </a:p>
            </p:txBody>
          </p:sp>
          <p:sp>
            <p:nvSpPr>
              <p:cNvPr id="171" name="Rectangle 170"/>
              <p:cNvSpPr/>
              <p:nvPr/>
            </p:nvSpPr>
            <p:spPr bwMode="auto">
              <a:xfrm>
                <a:off x="485073" y="3139894"/>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Query Store</a:t>
                </a:r>
              </a:p>
            </p:txBody>
          </p:sp>
          <p:sp>
            <p:nvSpPr>
              <p:cNvPr id="172" name="Rectangle 171"/>
              <p:cNvSpPr/>
              <p:nvPr/>
            </p:nvSpPr>
            <p:spPr bwMode="auto">
              <a:xfrm>
                <a:off x="1239575" y="3294395"/>
                <a:ext cx="708492" cy="22745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Resource Governor</a:t>
                </a:r>
              </a:p>
            </p:txBody>
          </p:sp>
          <p:sp>
            <p:nvSpPr>
              <p:cNvPr id="173" name="Rectangle 172"/>
              <p:cNvSpPr/>
              <p:nvPr/>
            </p:nvSpPr>
            <p:spPr bwMode="auto">
              <a:xfrm>
                <a:off x="1994619" y="2190518"/>
                <a:ext cx="1519488"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Row level security, Transparent Data Encryption, Always Encrypted, Data Masking, Auditing, Compliance</a:t>
                </a:r>
              </a:p>
            </p:txBody>
          </p:sp>
          <p:sp>
            <p:nvSpPr>
              <p:cNvPr id="174" name="Rectangle 173"/>
              <p:cNvSpPr/>
              <p:nvPr/>
            </p:nvSpPr>
            <p:spPr bwMode="auto">
              <a:xfrm>
                <a:off x="1994359" y="2788799"/>
                <a:ext cx="1523537" cy="47406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SQL Agent, Database Mail, Linked Servers, Managed Backup, Backup to Azure</a:t>
                </a:r>
              </a:p>
            </p:txBody>
          </p:sp>
          <p:sp>
            <p:nvSpPr>
              <p:cNvPr id="175" name="Rectangle 174"/>
              <p:cNvSpPr/>
              <p:nvPr/>
            </p:nvSpPr>
            <p:spPr bwMode="auto">
              <a:xfrm flipH="1">
                <a:off x="2842838" y="3619250"/>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6" name="Rectangle 175"/>
              <p:cNvSpPr/>
              <p:nvPr/>
            </p:nvSpPr>
            <p:spPr bwMode="auto">
              <a:xfrm flipH="1">
                <a:off x="1195356" y="3580365"/>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7" name="Rectangle 176"/>
              <p:cNvSpPr/>
              <p:nvPr/>
            </p:nvSpPr>
            <p:spPr bwMode="auto">
              <a:xfrm flipV="1">
                <a:off x="4632066" y="2535931"/>
                <a:ext cx="78820" cy="136664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8" name="Rectangle 177"/>
              <p:cNvSpPr/>
              <p:nvPr/>
            </p:nvSpPr>
            <p:spPr bwMode="auto">
              <a:xfrm>
                <a:off x="3742552" y="2074275"/>
                <a:ext cx="1721540" cy="586143"/>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Analysis Services</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Tabular, Multi-Dimensional</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PowerPivot, BISM, Data Mining, KPI</a:t>
                </a:r>
              </a:p>
            </p:txBody>
          </p:sp>
          <p:sp>
            <p:nvSpPr>
              <p:cNvPr id="179" name="Rectangle 178"/>
              <p:cNvSpPr/>
              <p:nvPr/>
            </p:nvSpPr>
            <p:spPr bwMode="auto">
              <a:xfrm>
                <a:off x="3742739" y="2685937"/>
                <a:ext cx="1718099" cy="46494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Reporting Services</a:t>
                </a:r>
                <a:br>
                  <a:rPr lang="en-US" sz="105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Native, SharePoint Integrated</a:t>
                </a:r>
                <a:endParaRPr lang="en-US" sz="1050" dirty="0" smtClean="0">
                  <a:solidFill>
                    <a:schemeClr val="bg1"/>
                  </a:solidFill>
                  <a:ea typeface="Segoe UI" pitchFamily="34" charset="0"/>
                  <a:cs typeface="Segoe UI" pitchFamily="34" charset="0"/>
                </a:endParaRPr>
              </a:p>
            </p:txBody>
          </p:sp>
          <p:sp>
            <p:nvSpPr>
              <p:cNvPr id="180" name="Rectangle 179"/>
              <p:cNvSpPr/>
              <p:nvPr/>
            </p:nvSpPr>
            <p:spPr bwMode="auto">
              <a:xfrm>
                <a:off x="3735543" y="3171469"/>
                <a:ext cx="1740274" cy="36760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 Services</a:t>
                </a:r>
              </a:p>
            </p:txBody>
          </p:sp>
          <p:sp>
            <p:nvSpPr>
              <p:cNvPr id="181" name="Freeform 9"/>
              <p:cNvSpPr>
                <a:spLocks noEditPoints="1"/>
              </p:cNvSpPr>
              <p:nvPr/>
            </p:nvSpPr>
            <p:spPr bwMode="auto">
              <a:xfrm>
                <a:off x="2795965" y="4262457"/>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82" name="Freeform 9"/>
              <p:cNvSpPr>
                <a:spLocks noEditPoints="1"/>
              </p:cNvSpPr>
              <p:nvPr/>
            </p:nvSpPr>
            <p:spPr bwMode="auto">
              <a:xfrm>
                <a:off x="3032694" y="4260022"/>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83" name="Freeform 182"/>
              <p:cNvSpPr>
                <a:spLocks noEditPoints="1"/>
              </p:cNvSpPr>
              <p:nvPr/>
            </p:nvSpPr>
            <p:spPr bwMode="auto">
              <a:xfrm>
                <a:off x="2913702" y="4379337"/>
                <a:ext cx="85074" cy="107154"/>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84" name="Rectangle 183"/>
              <p:cNvSpPr/>
              <p:nvPr/>
            </p:nvSpPr>
            <p:spPr bwMode="auto">
              <a:xfrm>
                <a:off x="2819895" y="4524410"/>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FCI</a:t>
                </a:r>
              </a:p>
            </p:txBody>
          </p:sp>
          <p:sp>
            <p:nvSpPr>
              <p:cNvPr id="185" name="Rectangle 184"/>
              <p:cNvSpPr/>
              <p:nvPr/>
            </p:nvSpPr>
            <p:spPr bwMode="auto">
              <a:xfrm>
                <a:off x="3213298" y="4525067"/>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AG</a:t>
                </a:r>
              </a:p>
            </p:txBody>
          </p:sp>
        </p:grpSp>
        <p:sp>
          <p:nvSpPr>
            <p:cNvPr id="69" name="Rectangle 68"/>
            <p:cNvSpPr/>
            <p:nvPr/>
          </p:nvSpPr>
          <p:spPr bwMode="auto">
            <a:xfrm>
              <a:off x="5076569" y="4801066"/>
              <a:ext cx="532593" cy="796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86" name="Picture 85"/>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190019" y="5163933"/>
              <a:ext cx="329741" cy="329741"/>
            </a:xfrm>
            <a:prstGeom prst="rect">
              <a:avLst/>
            </a:prstGeom>
          </p:spPr>
        </p:pic>
        <p:sp>
          <p:nvSpPr>
            <p:cNvPr id="131" name="TextBox 130"/>
            <p:cNvSpPr txBox="1"/>
            <p:nvPr/>
          </p:nvSpPr>
          <p:spPr>
            <a:xfrm>
              <a:off x="4755937" y="5063451"/>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sp>
          <p:nvSpPr>
            <p:cNvPr id="132" name="TextBox 131"/>
            <p:cNvSpPr txBox="1"/>
            <p:nvPr/>
          </p:nvSpPr>
          <p:spPr>
            <a:xfrm rot="5400000">
              <a:off x="5314455" y="4778470"/>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grpSp>
      <p:sp>
        <p:nvSpPr>
          <p:cNvPr id="2" name="Title 1"/>
          <p:cNvSpPr>
            <a:spLocks noGrp="1"/>
          </p:cNvSpPr>
          <p:nvPr>
            <p:ph type="title"/>
          </p:nvPr>
        </p:nvSpPr>
        <p:spPr/>
        <p:txBody>
          <a:bodyPr/>
          <a:lstStyle/>
          <a:p>
            <a:r>
              <a:rPr lang="en-US" spc="0" dirty="0" smtClean="0"/>
              <a:t>Microsoft SQL Server</a:t>
            </a:r>
            <a:endParaRPr lang="en-US" spc="0" dirty="0"/>
          </a:p>
        </p:txBody>
      </p:sp>
      <p:grpSp>
        <p:nvGrpSpPr>
          <p:cNvPr id="53" name="Group 52"/>
          <p:cNvGrpSpPr/>
          <p:nvPr/>
        </p:nvGrpSpPr>
        <p:grpSpPr>
          <a:xfrm>
            <a:off x="6065837" y="1058862"/>
            <a:ext cx="5757293" cy="5399947"/>
            <a:chOff x="5844184" y="1392595"/>
            <a:chExt cx="6133990" cy="5399947"/>
          </a:xfrm>
        </p:grpSpPr>
        <p:sp>
          <p:nvSpPr>
            <p:cNvPr id="58" name="TextBox 57"/>
            <p:cNvSpPr txBox="1"/>
            <p:nvPr/>
          </p:nvSpPr>
          <p:spPr>
            <a:xfrm>
              <a:off x="5844184" y="1392595"/>
              <a:ext cx="4267200"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DATABASE ENGINE</a:t>
              </a:r>
            </a:p>
          </p:txBody>
        </p:sp>
        <p:pic>
          <p:nvPicPr>
            <p:cNvPr id="59" name="Picture 5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822285" y="2002195"/>
              <a:ext cx="2155889" cy="2155889"/>
            </a:xfrm>
            <a:prstGeom prst="rect">
              <a:avLst/>
            </a:prstGeom>
            <a:ln w="12700">
              <a:noFill/>
            </a:ln>
          </p:spPr>
        </p:pic>
        <p:sp>
          <p:nvSpPr>
            <p:cNvPr id="61" name="TextBox 60"/>
            <p:cNvSpPr txBox="1"/>
            <p:nvPr/>
          </p:nvSpPr>
          <p:spPr>
            <a:xfrm>
              <a:off x="5880824" y="1818103"/>
              <a:ext cx="4022646" cy="4974439"/>
            </a:xfrm>
            <a:prstGeom prst="rect">
              <a:avLst/>
            </a:prstGeom>
            <a:noFill/>
          </p:spPr>
          <p:txBody>
            <a:bodyPr wrap="square" lIns="182880" tIns="146304" rIns="182880" bIns="146304" rtlCol="0">
              <a:spAutoFit/>
            </a:bodyPr>
            <a:lstStyle/>
            <a:p>
              <a:pPr>
                <a:lnSpc>
                  <a:spcPct val="90000"/>
                </a:lnSpc>
                <a:spcAft>
                  <a:spcPts val="600"/>
                </a:spcAft>
              </a:pPr>
              <a:r>
                <a:rPr lang="en-US" sz="1050" b="1" dirty="0" smtClean="0">
                  <a:gradFill>
                    <a:gsLst>
                      <a:gs pos="2917">
                        <a:schemeClr val="tx1"/>
                      </a:gs>
                      <a:gs pos="30000">
                        <a:schemeClr val="tx1"/>
                      </a:gs>
                    </a:gsLst>
                    <a:lin ang="5400000" scaled="0"/>
                  </a:gradFill>
                </a:rPr>
                <a:t>SQL Server Database Engine</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Relational and non-relational, scalable database engine with support for ANSI SQL-datatypes, XML, JSON, Spatial, binary, image, </a:t>
              </a:r>
              <a:r>
                <a:rPr lang="en-US" sz="1050" dirty="0" err="1" smtClean="0">
                  <a:gradFill>
                    <a:gsLst>
                      <a:gs pos="2917">
                        <a:schemeClr val="tx1"/>
                      </a:gs>
                      <a:gs pos="30000">
                        <a:schemeClr val="tx1"/>
                      </a:gs>
                    </a:gsLst>
                    <a:lin ang="5400000" scaled="0"/>
                  </a:gradFill>
                </a:rPr>
                <a:t>filetable</a:t>
              </a:r>
              <a:r>
                <a:rPr lang="en-US" sz="1050" dirty="0" smtClean="0">
                  <a:gradFill>
                    <a:gsLst>
                      <a:gs pos="2917">
                        <a:schemeClr val="tx1"/>
                      </a:gs>
                      <a:gs pos="30000">
                        <a:schemeClr val="tx1"/>
                      </a:gs>
                    </a:gsLst>
                    <a:lin ang="5400000" scaled="0"/>
                  </a:gradFill>
                </a:rPr>
                <a:t> and </a:t>
              </a:r>
              <a:r>
                <a:rPr lang="en-US" sz="1050" dirty="0" err="1" smtClean="0">
                  <a:gradFill>
                    <a:gsLst>
                      <a:gs pos="2917">
                        <a:schemeClr val="tx1"/>
                      </a:gs>
                      <a:gs pos="30000">
                        <a:schemeClr val="tx1"/>
                      </a:gs>
                    </a:gsLst>
                    <a:lin ang="5400000" scaled="0"/>
                  </a:gradFill>
                </a:rPr>
                <a:t>filestream</a:t>
              </a:r>
              <a:r>
                <a:rPr lang="en-US" sz="1050" dirty="0" smtClean="0">
                  <a:gradFill>
                    <a:gsLst>
                      <a:gs pos="2917">
                        <a:schemeClr val="tx1"/>
                      </a:gs>
                      <a:gs pos="30000">
                        <a:schemeClr val="tx1"/>
                      </a:gs>
                    </a:gsLst>
                    <a:lin ang="5400000" scaled="0"/>
                  </a:gradFill>
                </a:rPr>
                <a:t>. Polybase support for seamless querying of </a:t>
              </a:r>
              <a:r>
                <a:rPr lang="en-US" sz="1050" dirty="0" smtClean="0"/>
                <a:t>Hadoop or Azure Blob storage</a:t>
              </a:r>
              <a:r>
                <a:rPr lang="en-US" sz="1050" dirty="0" smtClean="0">
                  <a:solidFill>
                    <a:srgbClr val="FF0000"/>
                  </a:solidFill>
                </a:rPr>
                <a:t>.</a:t>
              </a:r>
            </a:p>
            <a:p>
              <a:pPr>
                <a:lnSpc>
                  <a:spcPct val="90000"/>
                </a:lnSpc>
                <a:spcAft>
                  <a:spcPts val="600"/>
                </a:spcAft>
              </a:pPr>
              <a:r>
                <a:rPr lang="en-US" sz="1050" b="1" dirty="0" smtClean="0">
                  <a:gradFill>
                    <a:gsLst>
                      <a:gs pos="2917">
                        <a:schemeClr val="tx1"/>
                      </a:gs>
                      <a:gs pos="30000">
                        <a:schemeClr val="tx1"/>
                      </a:gs>
                    </a:gsLst>
                    <a:lin ang="5400000" scaled="0"/>
                  </a:gradFill>
                </a:rPr>
                <a:t>In-Memory</a:t>
              </a:r>
              <a:br>
                <a:rPr lang="en-US" sz="1050" b="1" dirty="0" smtClean="0">
                  <a:gradFill>
                    <a:gsLst>
                      <a:gs pos="2917">
                        <a:schemeClr val="tx1"/>
                      </a:gs>
                      <a:gs pos="30000">
                        <a:schemeClr val="tx1"/>
                      </a:gs>
                    </a:gsLst>
                    <a:lin ang="5400000" scaled="0"/>
                  </a:gradFill>
                </a:rPr>
              </a:br>
              <a:r>
                <a:rPr lang="en-US" sz="1050" dirty="0" err="1" smtClean="0">
                  <a:gradFill>
                    <a:gsLst>
                      <a:gs pos="2917">
                        <a:schemeClr val="tx1"/>
                      </a:gs>
                      <a:gs pos="30000">
                        <a:schemeClr val="tx1"/>
                      </a:gs>
                    </a:gsLst>
                    <a:lin ang="5400000" scaled="0"/>
                  </a:gradFill>
                </a:rPr>
                <a:t>In-memory</a:t>
              </a:r>
              <a:r>
                <a:rPr lang="en-US" sz="1050" dirty="0" smtClean="0">
                  <a:gradFill>
                    <a:gsLst>
                      <a:gs pos="2917">
                        <a:schemeClr val="tx1"/>
                      </a:gs>
                      <a:gs pos="30000">
                        <a:schemeClr val="tx1"/>
                      </a:gs>
                    </a:gsLst>
                    <a:lin ang="5400000" scaled="0"/>
                  </a:gradFill>
                </a:rPr>
                <a:t> across all workloads with in-memory OLTP, </a:t>
              </a:r>
              <a:r>
                <a:rPr lang="en-US" sz="1050" dirty="0" err="1" smtClean="0">
                  <a:gradFill>
                    <a:gsLst>
                      <a:gs pos="2917">
                        <a:schemeClr val="tx1"/>
                      </a:gs>
                      <a:gs pos="30000">
                        <a:schemeClr val="tx1"/>
                      </a:gs>
                    </a:gsLst>
                    <a:lin ang="5400000" scaled="0"/>
                  </a:gradFill>
                </a:rPr>
                <a:t>columnstore</a:t>
              </a:r>
              <a:r>
                <a:rPr lang="en-US" sz="1050" dirty="0" smtClean="0">
                  <a:gradFill>
                    <a:gsLst>
                      <a:gs pos="2917">
                        <a:schemeClr val="tx1"/>
                      </a:gs>
                      <a:gs pos="30000">
                        <a:schemeClr val="tx1"/>
                      </a:gs>
                    </a:gsLst>
                    <a:lin ang="5400000" scaled="0"/>
                  </a:gradFill>
                </a:rPr>
                <a:t>, and memory optimization with query store and resource workload management.</a:t>
              </a:r>
            </a:p>
            <a:p>
              <a:pPr>
                <a:lnSpc>
                  <a:spcPct val="90000"/>
                </a:lnSpc>
                <a:spcAft>
                  <a:spcPts val="600"/>
                </a:spcAft>
              </a:pPr>
              <a:r>
                <a:rPr lang="en-US" sz="1050" b="1" dirty="0" smtClean="0">
                  <a:gradFill>
                    <a:gsLst>
                      <a:gs pos="2917">
                        <a:schemeClr val="tx1"/>
                      </a:gs>
                      <a:gs pos="30000">
                        <a:schemeClr val="tx1"/>
                      </a:gs>
                    </a:gsLst>
                    <a:lin ang="5400000" scaled="0"/>
                  </a:gradFill>
                </a:rPr>
                <a:t>StretchDB</a:t>
              </a:r>
              <a:r>
                <a:rPr lang="en-US" sz="1050" b="1" dirty="0">
                  <a:gradFill>
                    <a:gsLst>
                      <a:gs pos="2917">
                        <a:schemeClr val="tx1"/>
                      </a:gs>
                      <a:gs pos="30000">
                        <a:schemeClr val="tx1"/>
                      </a:gs>
                    </a:gsLst>
                    <a:lin ang="5400000" scaled="0"/>
                  </a:gradFill>
                </a:rPr>
                <a:t/>
              </a:r>
              <a:br>
                <a:rPr lang="en-US" sz="1050" b="1" dirty="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Flexible and scalable database solution with scalability of data to cloud based data storage and querying.</a:t>
              </a:r>
              <a:endParaRPr lang="en-US" sz="1050" dirty="0">
                <a:gradFill>
                  <a:gsLst>
                    <a:gs pos="2917">
                      <a:schemeClr val="tx1"/>
                    </a:gs>
                    <a:gs pos="30000">
                      <a:schemeClr val="tx1"/>
                    </a:gs>
                  </a:gsLst>
                  <a:lin ang="5400000" scaled="0"/>
                </a:gradFill>
              </a:endParaRPr>
            </a:p>
            <a:p>
              <a:pPr>
                <a:lnSpc>
                  <a:spcPct val="90000"/>
                </a:lnSpc>
                <a:spcAft>
                  <a:spcPts val="600"/>
                </a:spcAft>
              </a:pPr>
              <a:r>
                <a:rPr lang="en-US" sz="1050" b="1" dirty="0" smtClean="0">
                  <a:gradFill>
                    <a:gsLst>
                      <a:gs pos="2917">
                        <a:schemeClr val="tx1"/>
                      </a:gs>
                      <a:gs pos="30000">
                        <a:schemeClr val="tx1"/>
                      </a:gs>
                    </a:gsLst>
                    <a:lin ang="5400000" scaled="0"/>
                  </a:gradFill>
                </a:rPr>
                <a:t>Security</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Most secure data platform supporting transparent data encryption (at rest), on the wire encryption (Always Encrypted), Data Masking with full auditing, compliance and industry certification. Integrated user role based management, separation of duties, access management and row level security.</a:t>
              </a:r>
            </a:p>
            <a:p>
              <a:pPr>
                <a:lnSpc>
                  <a:spcPct val="90000"/>
                </a:lnSpc>
                <a:spcAft>
                  <a:spcPts val="600"/>
                </a:spcAft>
              </a:pPr>
              <a:r>
                <a:rPr lang="en-US" sz="1050" b="1" dirty="0" smtClean="0">
                  <a:gradFill>
                    <a:gsLst>
                      <a:gs pos="2917">
                        <a:schemeClr val="tx1"/>
                      </a:gs>
                      <a:gs pos="30000">
                        <a:schemeClr val="tx1"/>
                      </a:gs>
                    </a:gsLst>
                    <a:lin ang="5400000" scaled="0"/>
                  </a:gradFill>
                </a:rPr>
                <a:t>Automation</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Agent based integration execution of jobs/tasks executing including managed backup and backup to Azure.</a:t>
              </a:r>
            </a:p>
            <a:p>
              <a:pPr>
                <a:lnSpc>
                  <a:spcPct val="90000"/>
                </a:lnSpc>
                <a:spcAft>
                  <a:spcPts val="600"/>
                </a:spcAft>
              </a:pPr>
              <a:r>
                <a:rPr lang="en-US" sz="1050" b="1" dirty="0" smtClean="0">
                  <a:gradFill>
                    <a:gsLst>
                      <a:gs pos="2917">
                        <a:schemeClr val="tx1"/>
                      </a:gs>
                      <a:gs pos="30000">
                        <a:schemeClr val="tx1"/>
                      </a:gs>
                    </a:gsLst>
                    <a:lin ang="5400000" scaled="0"/>
                  </a:gradFill>
                </a:rPr>
                <a:t>High-Availability and Disaster Recovery</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On-Premises, Hybrid and cloud based high availability and disaster recovery solution using failover clustering, AlwaysOn Availability Groups, data replication, log shipping.</a:t>
              </a:r>
              <a:endParaRPr lang="en-US" sz="1050" dirty="0">
                <a:gradFill>
                  <a:gsLst>
                    <a:gs pos="2917">
                      <a:schemeClr val="tx1"/>
                    </a:gs>
                    <a:gs pos="30000">
                      <a:schemeClr val="tx1"/>
                    </a:gs>
                  </a:gsLst>
                  <a:lin ang="5400000" scaled="0"/>
                </a:gradFill>
              </a:endParaRPr>
            </a:p>
            <a:p>
              <a:pPr>
                <a:lnSpc>
                  <a:spcPct val="90000"/>
                </a:lnSpc>
                <a:spcAft>
                  <a:spcPts val="600"/>
                </a:spcAft>
              </a:pPr>
              <a:endParaRPr lang="en-US" sz="1050" dirty="0" smtClean="0">
                <a:gradFill>
                  <a:gsLst>
                    <a:gs pos="2917">
                      <a:schemeClr val="tx1"/>
                    </a:gs>
                    <a:gs pos="30000">
                      <a:schemeClr val="tx1"/>
                    </a:gs>
                  </a:gsLst>
                  <a:lin ang="5400000" scaled="0"/>
                </a:gradFill>
              </a:endParaRPr>
            </a:p>
          </p:txBody>
        </p:sp>
      </p:grpSp>
      <p:sp>
        <p:nvSpPr>
          <p:cNvPr id="76" name="L-Shape 75"/>
          <p:cNvSpPr/>
          <p:nvPr/>
        </p:nvSpPr>
        <p:spPr bwMode="auto">
          <a:xfrm rot="16200000">
            <a:off x="3240973" y="2315171"/>
            <a:ext cx="3325984" cy="2018944"/>
          </a:xfrm>
          <a:prstGeom prst="corner">
            <a:avLst>
              <a:gd name="adj1" fmla="val 57722"/>
              <a:gd name="adj2" fmla="val 190551"/>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L-Shape 77"/>
          <p:cNvSpPr/>
          <p:nvPr/>
        </p:nvSpPr>
        <p:spPr bwMode="auto">
          <a:xfrm rot="16200000">
            <a:off x="4415225" y="4441780"/>
            <a:ext cx="869851" cy="2126573"/>
          </a:xfrm>
          <a:prstGeom prst="corner">
            <a:avLst>
              <a:gd name="adj1" fmla="val 57722"/>
              <a:gd name="adj2" fmla="val 190551"/>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3023091"/>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5" name="Group 124"/>
          <p:cNvGrpSpPr/>
          <p:nvPr/>
        </p:nvGrpSpPr>
        <p:grpSpPr>
          <a:xfrm>
            <a:off x="398600" y="1244061"/>
            <a:ext cx="5605280" cy="4838558"/>
            <a:chOff x="142578" y="953190"/>
            <a:chExt cx="5605280" cy="4838558"/>
          </a:xfrm>
        </p:grpSpPr>
        <p:grpSp>
          <p:nvGrpSpPr>
            <p:cNvPr id="126" name="Group 125"/>
            <p:cNvGrpSpPr/>
            <p:nvPr/>
          </p:nvGrpSpPr>
          <p:grpSpPr>
            <a:xfrm>
              <a:off x="142578" y="953190"/>
              <a:ext cx="5605280" cy="4838558"/>
              <a:chOff x="121493" y="953190"/>
              <a:chExt cx="5605280" cy="4838558"/>
            </a:xfrm>
          </p:grpSpPr>
          <p:sp>
            <p:nvSpPr>
              <p:cNvPr id="131" name="Rectangle 130"/>
              <p:cNvSpPr/>
              <p:nvPr/>
            </p:nvSpPr>
            <p:spPr bwMode="auto">
              <a:xfrm>
                <a:off x="121493" y="953190"/>
                <a:ext cx="5605280" cy="4838558"/>
              </a:xfrm>
              <a:prstGeom prst="rect">
                <a:avLst/>
              </a:prstGeom>
              <a:solidFill>
                <a:srgbClr val="0259A0"/>
              </a:solidFill>
              <a:ln>
                <a:solidFill>
                  <a:srgbClr val="0259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241975" y="1324282"/>
                <a:ext cx="5337059" cy="3433719"/>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3" name="Rectangle 132"/>
              <p:cNvSpPr/>
              <p:nvPr/>
            </p:nvSpPr>
            <p:spPr bwMode="auto">
              <a:xfrm>
                <a:off x="3743212" y="1439862"/>
                <a:ext cx="1721210" cy="599199"/>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BI and Advanced Analytics</a:t>
                </a:r>
              </a:p>
            </p:txBody>
          </p:sp>
          <p:sp>
            <p:nvSpPr>
              <p:cNvPr id="134" name="Rectangle 133"/>
              <p:cNvSpPr/>
              <p:nvPr/>
            </p:nvSpPr>
            <p:spPr bwMode="auto">
              <a:xfrm>
                <a:off x="329752" y="1792101"/>
                <a:ext cx="3292649" cy="18916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SQL Server Database Engine</a:t>
                </a:r>
                <a:endParaRPr lang="en-US" sz="700" dirty="0" smtClean="0">
                  <a:solidFill>
                    <a:schemeClr val="bg1"/>
                  </a:solidFill>
                  <a:ea typeface="Segoe UI" pitchFamily="34" charset="0"/>
                  <a:cs typeface="Segoe UI" pitchFamily="34" charset="0"/>
                </a:endParaRPr>
              </a:p>
            </p:txBody>
          </p:sp>
          <p:sp>
            <p:nvSpPr>
              <p:cNvPr id="135" name="Rectangle 134"/>
              <p:cNvSpPr/>
              <p:nvPr/>
            </p:nvSpPr>
            <p:spPr bwMode="auto">
              <a:xfrm>
                <a:off x="332289" y="1445951"/>
                <a:ext cx="3295321" cy="31393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Database Engine</a:t>
                </a:r>
              </a:p>
            </p:txBody>
          </p:sp>
          <p:sp>
            <p:nvSpPr>
              <p:cNvPr id="136" name="Rectangle 135"/>
              <p:cNvSpPr/>
              <p:nvPr/>
            </p:nvSpPr>
            <p:spPr bwMode="auto">
              <a:xfrm>
                <a:off x="2109929" y="3853570"/>
                <a:ext cx="1516401" cy="83673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HA/DR</a:t>
                </a:r>
              </a:p>
            </p:txBody>
          </p:sp>
          <p:sp>
            <p:nvSpPr>
              <p:cNvPr id="137" name="Rectangle 136"/>
              <p:cNvSpPr/>
              <p:nvPr/>
            </p:nvSpPr>
            <p:spPr bwMode="auto">
              <a:xfrm>
                <a:off x="2150151" y="4815638"/>
                <a:ext cx="1507706" cy="46486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Reference Architectures</a:t>
                </a:r>
                <a:endParaRPr lang="en-US" sz="800" dirty="0" smtClean="0">
                  <a:solidFill>
                    <a:schemeClr val="bg1"/>
                  </a:solidFill>
                  <a:ea typeface="Segoe UI" pitchFamily="34" charset="0"/>
                  <a:cs typeface="Segoe UI" pitchFamily="34" charset="0"/>
                </a:endParaRPr>
              </a:p>
            </p:txBody>
          </p:sp>
          <p:sp>
            <p:nvSpPr>
              <p:cNvPr id="138" name="Rectangle 137"/>
              <p:cNvSpPr/>
              <p:nvPr/>
            </p:nvSpPr>
            <p:spPr bwMode="auto">
              <a:xfrm>
                <a:off x="3764904" y="4814317"/>
                <a:ext cx="1232544" cy="78285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Appliances</a:t>
                </a:r>
                <a:endParaRPr lang="en-US" sz="800" dirty="0" smtClean="0">
                  <a:solidFill>
                    <a:schemeClr val="bg1"/>
                  </a:solidFill>
                  <a:ea typeface="Segoe UI" pitchFamily="34" charset="0"/>
                  <a:cs typeface="Segoe UI" pitchFamily="34" charset="0"/>
                </a:endParaRPr>
              </a:p>
            </p:txBody>
          </p:sp>
          <p:sp>
            <p:nvSpPr>
              <p:cNvPr id="139" name="Rectangle 138"/>
              <p:cNvSpPr/>
              <p:nvPr/>
            </p:nvSpPr>
            <p:spPr bwMode="auto">
              <a:xfrm>
                <a:off x="3747968" y="3846303"/>
                <a:ext cx="1716454" cy="828184"/>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Data Warehousing</a:t>
                </a:r>
              </a:p>
              <a:p>
                <a:pPr algn="ctr" defTabSz="932472" fontAlgn="base">
                  <a:lnSpc>
                    <a:spcPct val="90000"/>
                  </a:lnSpc>
                  <a:spcBef>
                    <a:spcPct val="0"/>
                  </a:spcBef>
                  <a:spcAft>
                    <a:spcPct val="0"/>
                  </a:spcAft>
                </a:pPr>
                <a:r>
                  <a:rPr lang="en-US" sz="900" i="1" dirty="0" smtClean="0">
                    <a:solidFill>
                      <a:schemeClr val="bg1"/>
                    </a:solidFill>
                    <a:ea typeface="Segoe UI" pitchFamily="34" charset="0"/>
                    <a:cs typeface="Segoe UI" pitchFamily="34" charset="0"/>
                  </a:rPr>
                  <a:t>Dimensional Modeling, Star, Snowflake, Polybase</a:t>
                </a:r>
              </a:p>
            </p:txBody>
          </p:sp>
          <p:pic>
            <p:nvPicPr>
              <p:cNvPr id="140" name="Picture 1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99" y="1051365"/>
                <a:ext cx="1639326" cy="296210"/>
              </a:xfrm>
              <a:prstGeom prst="rect">
                <a:avLst/>
              </a:prstGeom>
            </p:spPr>
          </p:pic>
          <p:sp>
            <p:nvSpPr>
              <p:cNvPr id="141" name="Rectangle 140"/>
              <p:cNvSpPr/>
              <p:nvPr/>
            </p:nvSpPr>
            <p:spPr bwMode="auto">
              <a:xfrm>
                <a:off x="298217" y="4716462"/>
                <a:ext cx="1642425" cy="744236"/>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2" name="Isosceles Triangle 141"/>
              <p:cNvSpPr/>
              <p:nvPr/>
            </p:nvSpPr>
            <p:spPr bwMode="auto">
              <a:xfrm rot="10800000">
                <a:off x="4479755" y="4514720"/>
                <a:ext cx="378222" cy="381000"/>
              </a:xfrm>
              <a:prstGeom prst="triangle">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Isosceles Triangle 142"/>
              <p:cNvSpPr/>
              <p:nvPr/>
            </p:nvSpPr>
            <p:spPr bwMode="auto">
              <a:xfrm rot="5400000">
                <a:off x="1931173" y="4878657"/>
                <a:ext cx="287225" cy="304521"/>
              </a:xfrm>
              <a:prstGeom prst="triangle">
                <a:avLst>
                  <a:gd name="adj" fmla="val 43368"/>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TextBox 143"/>
              <p:cNvSpPr txBox="1"/>
              <p:nvPr/>
            </p:nvSpPr>
            <p:spPr>
              <a:xfrm>
                <a:off x="347615" y="4939519"/>
                <a:ext cx="1520246" cy="290849"/>
              </a:xfrm>
              <a:prstGeom prst="rect">
                <a:avLst/>
              </a:prstGeom>
              <a:noFill/>
            </p:spPr>
            <p:txBody>
              <a:bodyPr wrap="square" lIns="91440" tIns="0" rIns="0" bIns="0" rtlCol="0">
                <a:spAutoFit/>
              </a:bodyPr>
              <a:lstStyle/>
              <a:p>
                <a:pPr algn="r">
                  <a:lnSpc>
                    <a:spcPct val="90000"/>
                  </a:lnSpc>
                  <a:spcAft>
                    <a:spcPts val="600"/>
                  </a:spcAft>
                </a:pPr>
                <a:r>
                  <a:rPr lang="en-US" sz="1050" dirty="0" smtClean="0">
                    <a:solidFill>
                      <a:schemeClr val="bg1"/>
                    </a:solidFill>
                  </a:rPr>
                  <a:t>Physical / Virtual Deployment</a:t>
                </a:r>
              </a:p>
            </p:txBody>
          </p:sp>
          <p:sp>
            <p:nvSpPr>
              <p:cNvPr id="145" name="Rectangle 144"/>
              <p:cNvSpPr/>
              <p:nvPr/>
            </p:nvSpPr>
            <p:spPr bwMode="auto">
              <a:xfrm>
                <a:off x="287006" y="4067044"/>
                <a:ext cx="1704102" cy="685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6" name="Rectangle 145"/>
              <p:cNvSpPr/>
              <p:nvPr/>
            </p:nvSpPr>
            <p:spPr bwMode="auto">
              <a:xfrm>
                <a:off x="404105" y="2142451"/>
                <a:ext cx="3158403" cy="143981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smtClean="0">
                  <a:solidFill>
                    <a:schemeClr val="bg1"/>
                  </a:solidFill>
                  <a:ea typeface="Segoe UI" pitchFamily="34" charset="0"/>
                  <a:cs typeface="Segoe UI" pitchFamily="34" charset="0"/>
                </a:endParaRPr>
              </a:p>
            </p:txBody>
          </p:sp>
          <p:pic>
            <p:nvPicPr>
              <p:cNvPr id="147" name="Picture 9" descr="\\MAGNUM\Projects\Microsoft\Cloud Power FY12\Design\Icons\PNGs\Optimized.png"/>
              <p:cNvPicPr>
                <a:picLocks noChangeAspect="1" noChangeArrowheads="1"/>
              </p:cNvPicPr>
              <p:nvPr/>
            </p:nvPicPr>
            <p:blipFill>
              <a:blip r:embed="rId3" cstate="print">
                <a:biLevel thresh="25000"/>
              </a:blip>
              <a:stretch>
                <a:fillRect/>
              </a:stretch>
            </p:blipFill>
            <p:spPr bwMode="auto">
              <a:xfrm>
                <a:off x="212845" y="4791603"/>
                <a:ext cx="776044" cy="598852"/>
              </a:xfrm>
              <a:prstGeom prst="rect">
                <a:avLst/>
              </a:prstGeom>
              <a:noFill/>
            </p:spPr>
          </p:pic>
          <p:sp>
            <p:nvSpPr>
              <p:cNvPr id="148" name="Rectangle 147"/>
              <p:cNvSpPr/>
              <p:nvPr/>
            </p:nvSpPr>
            <p:spPr bwMode="auto">
              <a:xfrm>
                <a:off x="470190" y="2199539"/>
                <a:ext cx="1471021"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Relational, XML, JSON, Spatial, FullText, Binary, Image,  FileTable, Filestream</a:t>
                </a:r>
              </a:p>
            </p:txBody>
          </p:sp>
          <p:sp>
            <p:nvSpPr>
              <p:cNvPr id="149" name="Rectangle 148"/>
              <p:cNvSpPr/>
              <p:nvPr/>
            </p:nvSpPr>
            <p:spPr bwMode="auto">
              <a:xfrm>
                <a:off x="1236484" y="2994431"/>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Columnstore</a:t>
                </a:r>
              </a:p>
            </p:txBody>
          </p:sp>
          <p:sp>
            <p:nvSpPr>
              <p:cNvPr id="150" name="Rectangle 149"/>
              <p:cNvSpPr/>
              <p:nvPr/>
            </p:nvSpPr>
            <p:spPr bwMode="auto">
              <a:xfrm>
                <a:off x="1241203" y="3143878"/>
                <a:ext cx="713046" cy="1189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Row Store</a:t>
                </a:r>
              </a:p>
            </p:txBody>
          </p:sp>
          <p:sp>
            <p:nvSpPr>
              <p:cNvPr id="151" name="Rectangle 150"/>
              <p:cNvSpPr/>
              <p:nvPr/>
            </p:nvSpPr>
            <p:spPr bwMode="auto">
              <a:xfrm>
                <a:off x="470190" y="2792854"/>
                <a:ext cx="1477877" cy="15039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In-Memory</a:t>
                </a:r>
              </a:p>
            </p:txBody>
          </p:sp>
          <p:sp>
            <p:nvSpPr>
              <p:cNvPr id="152" name="Freeform 9"/>
              <p:cNvSpPr>
                <a:spLocks noEditPoints="1"/>
              </p:cNvSpPr>
              <p:nvPr/>
            </p:nvSpPr>
            <p:spPr bwMode="auto">
              <a:xfrm>
                <a:off x="3582876" y="5295615"/>
                <a:ext cx="209895" cy="28382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3" name="Rectangle 152"/>
              <p:cNvSpPr/>
              <p:nvPr/>
            </p:nvSpPr>
            <p:spPr bwMode="auto">
              <a:xfrm>
                <a:off x="3992389" y="5138353"/>
                <a:ext cx="997187" cy="39038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a:t>
                </a:r>
                <a:r>
                  <a:rPr lang="en-US" sz="1000" b="1" dirty="0" smtClean="0">
                    <a:solidFill>
                      <a:schemeClr val="bg1"/>
                    </a:solidFill>
                    <a:ea typeface="Segoe UI" pitchFamily="34" charset="0"/>
                    <a:cs typeface="Segoe UI" pitchFamily="34" charset="0"/>
                  </a:rPr>
                  <a:t>APS  </a:t>
                </a:r>
                <a:r>
                  <a:rPr lang="en-US" sz="800" dirty="0" smtClean="0">
                    <a:solidFill>
                      <a:schemeClr val="bg1"/>
                    </a:solidFill>
                    <a:ea typeface="Segoe UI" pitchFamily="34" charset="0"/>
                    <a:cs typeface="Segoe UI" pitchFamily="34" charset="0"/>
                  </a:rPr>
                  <a:t/>
                </a:r>
                <a:br>
                  <a:rPr lang="en-US" sz="800" dirty="0" smtClean="0">
                    <a:solidFill>
                      <a:schemeClr val="bg1"/>
                    </a:solidFill>
                    <a:ea typeface="Segoe UI" pitchFamily="34" charset="0"/>
                    <a:cs typeface="Segoe UI" pitchFamily="34" charset="0"/>
                  </a:rPr>
                </a:br>
                <a:r>
                  <a:rPr lang="en-US" sz="700" i="1" dirty="0" smtClean="0">
                    <a:solidFill>
                      <a:schemeClr val="bg1"/>
                    </a:solidFill>
                    <a:ea typeface="Segoe UI" pitchFamily="34" charset="0"/>
                    <a:cs typeface="Segoe UI" pitchFamily="34" charset="0"/>
                  </a:rPr>
                  <a:t>Massively Parallel Processing</a:t>
                </a:r>
                <a:endParaRPr lang="en-US" sz="800" i="1" dirty="0" smtClean="0">
                  <a:solidFill>
                    <a:schemeClr val="bg1"/>
                  </a:solidFill>
                  <a:ea typeface="Segoe UI" pitchFamily="34" charset="0"/>
                  <a:cs typeface="Segoe UI" pitchFamily="34" charset="0"/>
                </a:endParaRPr>
              </a:p>
            </p:txBody>
          </p:sp>
          <p:sp>
            <p:nvSpPr>
              <p:cNvPr id="154" name="Freeform 9"/>
              <p:cNvSpPr>
                <a:spLocks noEditPoints="1"/>
              </p:cNvSpPr>
              <p:nvPr/>
            </p:nvSpPr>
            <p:spPr bwMode="auto">
              <a:xfrm>
                <a:off x="3807661" y="5178081"/>
                <a:ext cx="234404" cy="411868"/>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5" name="Rectangle 154"/>
              <p:cNvSpPr/>
              <p:nvPr/>
            </p:nvSpPr>
            <p:spPr bwMode="auto">
              <a:xfrm>
                <a:off x="485074" y="3303851"/>
                <a:ext cx="708492" cy="10031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StretchDB</a:t>
                </a:r>
              </a:p>
            </p:txBody>
          </p:sp>
          <p:sp>
            <p:nvSpPr>
              <p:cNvPr id="156" name="Rectangle 155"/>
              <p:cNvSpPr/>
              <p:nvPr/>
            </p:nvSpPr>
            <p:spPr bwMode="auto">
              <a:xfrm>
                <a:off x="2152329" y="4509846"/>
                <a:ext cx="578171" cy="1314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 Log Shipping</a:t>
                </a:r>
              </a:p>
            </p:txBody>
          </p:sp>
          <p:sp>
            <p:nvSpPr>
              <p:cNvPr id="157" name="Rectangle 156"/>
              <p:cNvSpPr/>
              <p:nvPr/>
            </p:nvSpPr>
            <p:spPr bwMode="auto">
              <a:xfrm>
                <a:off x="2744639" y="4085098"/>
                <a:ext cx="833586" cy="56728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AlwaysOn</a:t>
                </a:r>
              </a:p>
            </p:txBody>
          </p:sp>
          <p:sp>
            <p:nvSpPr>
              <p:cNvPr id="158" name="Rectangle 157"/>
              <p:cNvSpPr/>
              <p:nvPr/>
            </p:nvSpPr>
            <p:spPr bwMode="auto">
              <a:xfrm>
                <a:off x="2152297" y="4346999"/>
                <a:ext cx="578172" cy="1187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Replication</a:t>
                </a:r>
              </a:p>
            </p:txBody>
          </p:sp>
          <p:sp>
            <p:nvSpPr>
              <p:cNvPr id="159" name="Freeform 158"/>
              <p:cNvSpPr>
                <a:spLocks noEditPoints="1"/>
              </p:cNvSpPr>
              <p:nvPr/>
            </p:nvSpPr>
            <p:spPr bwMode="auto">
              <a:xfrm>
                <a:off x="3217785" y="4346044"/>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60" name="Freeform 159"/>
              <p:cNvSpPr>
                <a:spLocks noEditPoints="1"/>
              </p:cNvSpPr>
              <p:nvPr/>
            </p:nvSpPr>
            <p:spPr bwMode="auto">
              <a:xfrm>
                <a:off x="3390927" y="4341176"/>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61" name="Right Bracket 160"/>
              <p:cNvSpPr/>
              <p:nvPr/>
            </p:nvSpPr>
            <p:spPr>
              <a:xfrm rot="16200000">
                <a:off x="3341145" y="4227424"/>
                <a:ext cx="45719" cy="147546"/>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2" name="Rectangle 161"/>
              <p:cNvSpPr/>
              <p:nvPr/>
            </p:nvSpPr>
            <p:spPr bwMode="auto">
              <a:xfrm>
                <a:off x="3653429" y="4946374"/>
                <a:ext cx="198021" cy="4571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3" name="Rectangle 162"/>
              <p:cNvSpPr/>
              <p:nvPr/>
            </p:nvSpPr>
            <p:spPr bwMode="auto">
              <a:xfrm>
                <a:off x="332758" y="4520086"/>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Integration Services</a:t>
                </a:r>
              </a:p>
            </p:txBody>
          </p:sp>
          <p:sp>
            <p:nvSpPr>
              <p:cNvPr id="164" name="Rectangle 163"/>
              <p:cNvSpPr/>
              <p:nvPr/>
            </p:nvSpPr>
            <p:spPr bwMode="auto">
              <a:xfrm>
                <a:off x="332289" y="4195729"/>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Data Quality Services</a:t>
                </a:r>
              </a:p>
            </p:txBody>
          </p:sp>
          <p:sp>
            <p:nvSpPr>
              <p:cNvPr id="165" name="Rectangle 164"/>
              <p:cNvSpPr/>
              <p:nvPr/>
            </p:nvSpPr>
            <p:spPr bwMode="auto">
              <a:xfrm>
                <a:off x="333922" y="4358004"/>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Master Data Services</a:t>
                </a:r>
              </a:p>
            </p:txBody>
          </p:sp>
          <p:sp>
            <p:nvSpPr>
              <p:cNvPr id="166" name="Rectangle 165"/>
              <p:cNvSpPr/>
              <p:nvPr/>
            </p:nvSpPr>
            <p:spPr bwMode="auto">
              <a:xfrm>
                <a:off x="332290" y="3851219"/>
                <a:ext cx="1733650" cy="332968"/>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gradFill>
                      <a:gsLst>
                        <a:gs pos="0">
                          <a:srgbClr val="FFFFFF"/>
                        </a:gs>
                        <a:gs pos="100000">
                          <a:srgbClr val="FFFFFF"/>
                        </a:gs>
                      </a:gsLst>
                      <a:lin ang="5400000" scaled="0"/>
                    </a:gradFill>
                    <a:ea typeface="Segoe UI" pitchFamily="34" charset="0"/>
                    <a:cs typeface="Segoe UI" pitchFamily="34" charset="0"/>
                  </a:rPr>
                  <a:t>   Information Management </a:t>
                </a:r>
                <a:br>
                  <a:rPr lang="en-US" sz="1050" dirty="0" smtClean="0">
                    <a:gradFill>
                      <a:gsLst>
                        <a:gs pos="0">
                          <a:srgbClr val="FFFFFF"/>
                        </a:gs>
                        <a:gs pos="100000">
                          <a:srgbClr val="FFFFFF"/>
                        </a:gs>
                      </a:gsLst>
                      <a:lin ang="5400000" scaled="0"/>
                    </a:gradFill>
                    <a:ea typeface="Segoe UI" pitchFamily="34" charset="0"/>
                    <a:cs typeface="Segoe UI" pitchFamily="34" charset="0"/>
                  </a:rPr>
                </a:br>
                <a:r>
                  <a:rPr lang="en-US" sz="1050" dirty="0" smtClean="0">
                    <a:gradFill>
                      <a:gsLst>
                        <a:gs pos="0">
                          <a:srgbClr val="FFFFFF"/>
                        </a:gs>
                        <a:gs pos="100000">
                          <a:srgbClr val="FFFFFF"/>
                        </a:gs>
                      </a:gsLst>
                      <a:lin ang="5400000" scaled="0"/>
                    </a:gradFill>
                    <a:ea typeface="Segoe UI" pitchFamily="34" charset="0"/>
                    <a:cs typeface="Segoe UI" pitchFamily="34" charset="0"/>
                  </a:rPr>
                  <a:t>&amp; Data Orchestration</a:t>
                </a:r>
              </a:p>
            </p:txBody>
          </p:sp>
          <p:sp>
            <p:nvSpPr>
              <p:cNvPr id="167" name="Rectangle 166"/>
              <p:cNvSpPr/>
              <p:nvPr/>
            </p:nvSpPr>
            <p:spPr bwMode="auto">
              <a:xfrm>
                <a:off x="485073" y="2985531"/>
                <a:ext cx="715912" cy="11121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Buffer Pool Ext.</a:t>
                </a:r>
              </a:p>
            </p:txBody>
          </p:sp>
          <p:sp>
            <p:nvSpPr>
              <p:cNvPr id="168" name="Rectangle 167"/>
              <p:cNvSpPr/>
              <p:nvPr/>
            </p:nvSpPr>
            <p:spPr bwMode="auto">
              <a:xfrm>
                <a:off x="485073" y="3139894"/>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Query Store</a:t>
                </a:r>
              </a:p>
            </p:txBody>
          </p:sp>
          <p:sp>
            <p:nvSpPr>
              <p:cNvPr id="169" name="Rectangle 168"/>
              <p:cNvSpPr/>
              <p:nvPr/>
            </p:nvSpPr>
            <p:spPr bwMode="auto">
              <a:xfrm>
                <a:off x="1239575" y="3294395"/>
                <a:ext cx="708492" cy="22745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Resource Governor</a:t>
                </a:r>
              </a:p>
            </p:txBody>
          </p:sp>
          <p:sp>
            <p:nvSpPr>
              <p:cNvPr id="170" name="Rectangle 169"/>
              <p:cNvSpPr/>
              <p:nvPr/>
            </p:nvSpPr>
            <p:spPr bwMode="auto">
              <a:xfrm>
                <a:off x="1994619" y="2190518"/>
                <a:ext cx="1519488"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Row level security, Transparent Data Encryption, Always Encrypted, Data Masking, Auditing, Compliance</a:t>
                </a:r>
              </a:p>
            </p:txBody>
          </p:sp>
          <p:sp>
            <p:nvSpPr>
              <p:cNvPr id="171" name="Rectangle 170"/>
              <p:cNvSpPr/>
              <p:nvPr/>
            </p:nvSpPr>
            <p:spPr bwMode="auto">
              <a:xfrm>
                <a:off x="1994359" y="2788799"/>
                <a:ext cx="1523537" cy="47406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SQL Agent, Database Mail, Linked Servers, Managed Backup, Backup to Azure</a:t>
                </a:r>
              </a:p>
            </p:txBody>
          </p:sp>
          <p:sp>
            <p:nvSpPr>
              <p:cNvPr id="172" name="Rectangle 171"/>
              <p:cNvSpPr/>
              <p:nvPr/>
            </p:nvSpPr>
            <p:spPr bwMode="auto">
              <a:xfrm flipH="1">
                <a:off x="2842838" y="3619250"/>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3" name="Rectangle 172"/>
              <p:cNvSpPr/>
              <p:nvPr/>
            </p:nvSpPr>
            <p:spPr bwMode="auto">
              <a:xfrm flipH="1">
                <a:off x="1195356" y="3580365"/>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4" name="Rectangle 173"/>
              <p:cNvSpPr/>
              <p:nvPr/>
            </p:nvSpPr>
            <p:spPr bwMode="auto">
              <a:xfrm flipV="1">
                <a:off x="4632066" y="2535931"/>
                <a:ext cx="78820" cy="136664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5" name="Rectangle 174"/>
              <p:cNvSpPr/>
              <p:nvPr/>
            </p:nvSpPr>
            <p:spPr bwMode="auto">
              <a:xfrm>
                <a:off x="3742552" y="2074275"/>
                <a:ext cx="1721540" cy="586143"/>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Analysis Services</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Tabular, Multi-Dimensional</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PowerPivot, BISM, Data Mining, KPI</a:t>
                </a:r>
              </a:p>
            </p:txBody>
          </p:sp>
          <p:sp>
            <p:nvSpPr>
              <p:cNvPr id="176" name="Rectangle 175"/>
              <p:cNvSpPr/>
              <p:nvPr/>
            </p:nvSpPr>
            <p:spPr bwMode="auto">
              <a:xfrm>
                <a:off x="3742739" y="2685937"/>
                <a:ext cx="1718099" cy="46494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Reporting Services</a:t>
                </a:r>
                <a:br>
                  <a:rPr lang="en-US" sz="105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Native, SharePoint Integrated</a:t>
                </a:r>
                <a:endParaRPr lang="en-US" sz="1050" dirty="0" smtClean="0">
                  <a:solidFill>
                    <a:schemeClr val="bg1"/>
                  </a:solidFill>
                  <a:ea typeface="Segoe UI" pitchFamily="34" charset="0"/>
                  <a:cs typeface="Segoe UI" pitchFamily="34" charset="0"/>
                </a:endParaRPr>
              </a:p>
            </p:txBody>
          </p:sp>
          <p:sp>
            <p:nvSpPr>
              <p:cNvPr id="177" name="Rectangle 176"/>
              <p:cNvSpPr/>
              <p:nvPr/>
            </p:nvSpPr>
            <p:spPr bwMode="auto">
              <a:xfrm>
                <a:off x="3735543" y="3171469"/>
                <a:ext cx="1740274" cy="36760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 Services</a:t>
                </a:r>
              </a:p>
            </p:txBody>
          </p:sp>
          <p:sp>
            <p:nvSpPr>
              <p:cNvPr id="178" name="Freeform 9"/>
              <p:cNvSpPr>
                <a:spLocks noEditPoints="1"/>
              </p:cNvSpPr>
              <p:nvPr/>
            </p:nvSpPr>
            <p:spPr bwMode="auto">
              <a:xfrm>
                <a:off x="2795965" y="4262457"/>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79" name="Freeform 9"/>
              <p:cNvSpPr>
                <a:spLocks noEditPoints="1"/>
              </p:cNvSpPr>
              <p:nvPr/>
            </p:nvSpPr>
            <p:spPr bwMode="auto">
              <a:xfrm>
                <a:off x="3032694" y="4260022"/>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80" name="Freeform 179"/>
              <p:cNvSpPr>
                <a:spLocks noEditPoints="1"/>
              </p:cNvSpPr>
              <p:nvPr/>
            </p:nvSpPr>
            <p:spPr bwMode="auto">
              <a:xfrm>
                <a:off x="2913702" y="4379337"/>
                <a:ext cx="85074" cy="107154"/>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81" name="Rectangle 180"/>
              <p:cNvSpPr/>
              <p:nvPr/>
            </p:nvSpPr>
            <p:spPr bwMode="auto">
              <a:xfrm>
                <a:off x="2819895" y="4524410"/>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FCI</a:t>
                </a:r>
              </a:p>
            </p:txBody>
          </p:sp>
          <p:sp>
            <p:nvSpPr>
              <p:cNvPr id="182" name="Rectangle 181"/>
              <p:cNvSpPr/>
              <p:nvPr/>
            </p:nvSpPr>
            <p:spPr bwMode="auto">
              <a:xfrm>
                <a:off x="3213298" y="4525067"/>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AG</a:t>
                </a:r>
              </a:p>
            </p:txBody>
          </p:sp>
        </p:grpSp>
        <p:sp>
          <p:nvSpPr>
            <p:cNvPr id="127" name="Rectangle 126"/>
            <p:cNvSpPr/>
            <p:nvPr/>
          </p:nvSpPr>
          <p:spPr bwMode="auto">
            <a:xfrm>
              <a:off x="5076569" y="4801066"/>
              <a:ext cx="532593" cy="796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8" name="Picture 127"/>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190019" y="5163933"/>
              <a:ext cx="329741" cy="329741"/>
            </a:xfrm>
            <a:prstGeom prst="rect">
              <a:avLst/>
            </a:prstGeom>
          </p:spPr>
        </p:pic>
        <p:sp>
          <p:nvSpPr>
            <p:cNvPr id="129" name="TextBox 128"/>
            <p:cNvSpPr txBox="1"/>
            <p:nvPr/>
          </p:nvSpPr>
          <p:spPr>
            <a:xfrm>
              <a:off x="4755937" y="5063451"/>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sp>
          <p:nvSpPr>
            <p:cNvPr id="130" name="TextBox 129"/>
            <p:cNvSpPr txBox="1"/>
            <p:nvPr/>
          </p:nvSpPr>
          <p:spPr>
            <a:xfrm rot="5400000">
              <a:off x="5314455" y="4778470"/>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grpSp>
      <p:sp>
        <p:nvSpPr>
          <p:cNvPr id="2" name="Title 1"/>
          <p:cNvSpPr>
            <a:spLocks noGrp="1"/>
          </p:cNvSpPr>
          <p:nvPr>
            <p:ph type="title"/>
          </p:nvPr>
        </p:nvSpPr>
        <p:spPr/>
        <p:txBody>
          <a:bodyPr/>
          <a:lstStyle/>
          <a:p>
            <a:r>
              <a:rPr lang="en-US" dirty="0" smtClean="0"/>
              <a:t>Microsoft SQL Server</a:t>
            </a:r>
            <a:endParaRPr lang="en-US" dirty="0"/>
          </a:p>
        </p:txBody>
      </p:sp>
      <p:sp>
        <p:nvSpPr>
          <p:cNvPr id="58" name="TextBox 57"/>
          <p:cNvSpPr txBox="1"/>
          <p:nvPr/>
        </p:nvSpPr>
        <p:spPr>
          <a:xfrm>
            <a:off x="6065837" y="1058862"/>
            <a:ext cx="6165253"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INFORMATION MANAGEMENT &amp; DATA ORCHESTRATION</a:t>
            </a:r>
          </a:p>
        </p:txBody>
      </p:sp>
      <p:sp>
        <p:nvSpPr>
          <p:cNvPr id="61" name="TextBox 60"/>
          <p:cNvSpPr txBox="1"/>
          <p:nvPr/>
        </p:nvSpPr>
        <p:spPr>
          <a:xfrm>
            <a:off x="6065837" y="1363662"/>
            <a:ext cx="5671413" cy="1897443"/>
          </a:xfrm>
          <a:prstGeom prst="rect">
            <a:avLst/>
          </a:prstGeom>
          <a:noFill/>
        </p:spPr>
        <p:txBody>
          <a:bodyPr wrap="square" lIns="182880" tIns="146304" rIns="182880" bIns="146304" rtlCol="0">
            <a:spAutoFit/>
          </a:bodyPr>
          <a:lstStyle/>
          <a:p>
            <a:pPr>
              <a:lnSpc>
                <a:spcPct val="90000"/>
              </a:lnSpc>
              <a:spcAft>
                <a:spcPts val="600"/>
              </a:spcAft>
            </a:pPr>
            <a:r>
              <a:rPr lang="en-US" sz="1100" b="1" dirty="0">
                <a:gradFill>
                  <a:gsLst>
                    <a:gs pos="2917">
                      <a:schemeClr val="tx1"/>
                    </a:gs>
                    <a:gs pos="30000">
                      <a:schemeClr val="tx1"/>
                    </a:gs>
                  </a:gsLst>
                  <a:lin ang="5400000" scaled="0"/>
                </a:gradFill>
              </a:rPr>
              <a:t>Data Quality Services</a:t>
            </a:r>
            <a:r>
              <a:rPr lang="en-US" sz="1100" dirty="0">
                <a:gradFill>
                  <a:gsLst>
                    <a:gs pos="2917">
                      <a:schemeClr val="tx1"/>
                    </a:gs>
                    <a:gs pos="30000">
                      <a:schemeClr val="tx1"/>
                    </a:gs>
                  </a:gsLst>
                  <a:lin ang="5400000" scaled="0"/>
                </a:gradFill>
              </a:rPr>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Data Cleansing, Matching, Reference, Profiling, Monitor, Knowledgebase</a:t>
            </a:r>
          </a:p>
          <a:p>
            <a:pPr>
              <a:lnSpc>
                <a:spcPct val="90000"/>
              </a:lnSpc>
              <a:spcAft>
                <a:spcPts val="600"/>
              </a:spcAft>
            </a:pPr>
            <a:r>
              <a:rPr lang="en-US" sz="1100" b="1" dirty="0">
                <a:gradFill>
                  <a:gsLst>
                    <a:gs pos="2917">
                      <a:schemeClr val="tx1"/>
                    </a:gs>
                    <a:gs pos="30000">
                      <a:schemeClr val="tx1"/>
                    </a:gs>
                  </a:gsLst>
                  <a:lin ang="5400000" scaled="0"/>
                </a:gradFill>
              </a:rPr>
              <a:t>Master Data Services</a:t>
            </a:r>
            <a:br>
              <a:rPr lang="en-US" sz="1100" b="1"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Comprehensive Master Data Management (MDM) solution</a:t>
            </a:r>
          </a:p>
          <a:p>
            <a:pPr>
              <a:lnSpc>
                <a:spcPct val="90000"/>
              </a:lnSpc>
              <a:spcAft>
                <a:spcPts val="600"/>
              </a:spcAft>
            </a:pPr>
            <a:r>
              <a:rPr lang="en-US" sz="1100" b="1" dirty="0">
                <a:gradFill>
                  <a:gsLst>
                    <a:gs pos="2917">
                      <a:schemeClr val="tx1"/>
                    </a:gs>
                    <a:gs pos="30000">
                      <a:schemeClr val="tx1"/>
                    </a:gs>
                  </a:gsLst>
                  <a:lin ang="5400000" scaled="0"/>
                </a:gradFill>
              </a:rPr>
              <a:t>Integration Services</a:t>
            </a:r>
            <a:r>
              <a:rPr lang="en-US" sz="1100" dirty="0">
                <a:gradFill>
                  <a:gsLst>
                    <a:gs pos="2917">
                      <a:schemeClr val="tx1"/>
                    </a:gs>
                    <a:gs pos="30000">
                      <a:schemeClr val="tx1"/>
                    </a:gs>
                  </a:gsLst>
                  <a:lin ang="5400000" scaled="0"/>
                </a:gradFill>
              </a:rPr>
              <a:t/>
            </a:r>
            <a:br>
              <a:rPr lang="en-US" sz="1100" dirty="0">
                <a:gradFill>
                  <a:gsLst>
                    <a:gs pos="2917">
                      <a:schemeClr val="tx1"/>
                    </a:gs>
                    <a:gs pos="30000">
                      <a:schemeClr val="tx1"/>
                    </a:gs>
                  </a:gsLst>
                  <a:lin ang="5400000" scaled="0"/>
                </a:gradFill>
              </a:rPr>
            </a:br>
            <a:r>
              <a:rPr lang="en-US" sz="1100" dirty="0">
                <a:gradFill>
                  <a:gsLst>
                    <a:gs pos="2917">
                      <a:schemeClr val="tx1"/>
                    </a:gs>
                    <a:gs pos="30000">
                      <a:schemeClr val="tx1"/>
                    </a:gs>
                  </a:gsLst>
                  <a:lin ang="5400000" scaled="0"/>
                </a:gradFill>
              </a:rPr>
              <a:t>High performance, scale, data integration solution (ETL/ELT) </a:t>
            </a:r>
            <a:r>
              <a:rPr lang="en-US" sz="1100" dirty="0" smtClean="0">
                <a:gradFill>
                  <a:gsLst>
                    <a:gs pos="2917">
                      <a:schemeClr val="tx1"/>
                    </a:gs>
                    <a:gs pos="30000">
                      <a:schemeClr val="tx1"/>
                    </a:gs>
                  </a:gsLst>
                  <a:lin ang="5400000" scaled="0"/>
                </a:gradFill>
              </a:rPr>
              <a:t>tool supporting a plethora of data sources through native or ODBC, OLEDB connectivity. Custom transformations, data mapping, data lookup and DQS integration.</a:t>
            </a:r>
            <a:endParaRPr lang="en-US" sz="1100" dirty="0">
              <a:gradFill>
                <a:gsLst>
                  <a:gs pos="2917">
                    <a:schemeClr val="tx1"/>
                  </a:gs>
                  <a:gs pos="30000">
                    <a:schemeClr val="tx1"/>
                  </a:gs>
                </a:gsLst>
                <a:lin ang="5400000" scaled="0"/>
              </a:gradFill>
            </a:endParaRPr>
          </a:p>
          <a:p>
            <a:pPr>
              <a:lnSpc>
                <a:spcPct val="90000"/>
              </a:lnSpc>
              <a:spcAft>
                <a:spcPts val="600"/>
              </a:spcAft>
            </a:pPr>
            <a:endParaRPr lang="en-US" sz="1100" dirty="0" smtClean="0">
              <a:gradFill>
                <a:gsLst>
                  <a:gs pos="2917">
                    <a:schemeClr val="tx1"/>
                  </a:gs>
                  <a:gs pos="30000">
                    <a:schemeClr val="tx1"/>
                  </a:gs>
                </a:gsLst>
                <a:lin ang="5400000" scaled="0"/>
              </a:gradFill>
            </a:endParaRPr>
          </a:p>
        </p:txBody>
      </p:sp>
      <p:sp>
        <p:nvSpPr>
          <p:cNvPr id="32" name="L-Shape 31"/>
          <p:cNvSpPr/>
          <p:nvPr/>
        </p:nvSpPr>
        <p:spPr bwMode="auto">
          <a:xfrm rot="10800000">
            <a:off x="516563" y="1668462"/>
            <a:ext cx="5396872" cy="3348546"/>
          </a:xfrm>
          <a:prstGeom prst="corner">
            <a:avLst>
              <a:gd name="adj1" fmla="val 73131"/>
              <a:gd name="adj2" fmla="val 106471"/>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 name="Group 2"/>
          <p:cNvGrpSpPr/>
          <p:nvPr/>
        </p:nvGrpSpPr>
        <p:grpSpPr>
          <a:xfrm>
            <a:off x="6142037" y="3157043"/>
            <a:ext cx="5345069" cy="2931019"/>
            <a:chOff x="6288611" y="3430834"/>
            <a:chExt cx="5345069" cy="2931019"/>
          </a:xfrm>
        </p:grpSpPr>
        <p:sp>
          <p:nvSpPr>
            <p:cNvPr id="200" name="Rectangle 199"/>
            <p:cNvSpPr/>
            <p:nvPr/>
          </p:nvSpPr>
          <p:spPr bwMode="auto">
            <a:xfrm>
              <a:off x="6288611" y="3430834"/>
              <a:ext cx="5345069" cy="29310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53" name="Picture 5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1170" y="3473114"/>
              <a:ext cx="5170274" cy="2793384"/>
            </a:xfrm>
            <a:prstGeom prst="rect">
              <a:avLst/>
            </a:prstGeom>
          </p:spPr>
        </p:pic>
      </p:grpSp>
      <p:sp>
        <p:nvSpPr>
          <p:cNvPr id="379" name="L-Shape 378"/>
          <p:cNvSpPr/>
          <p:nvPr/>
        </p:nvSpPr>
        <p:spPr bwMode="auto">
          <a:xfrm rot="16200000">
            <a:off x="3679536" y="3699549"/>
            <a:ext cx="869851" cy="3597951"/>
          </a:xfrm>
          <a:prstGeom prst="corner">
            <a:avLst>
              <a:gd name="adj1" fmla="val 57722"/>
              <a:gd name="adj2" fmla="val 190551"/>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663765980"/>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 name="Group 121"/>
          <p:cNvGrpSpPr/>
          <p:nvPr/>
        </p:nvGrpSpPr>
        <p:grpSpPr>
          <a:xfrm>
            <a:off x="398600" y="1244061"/>
            <a:ext cx="5605280" cy="4838558"/>
            <a:chOff x="142578" y="953190"/>
            <a:chExt cx="5605280" cy="4838558"/>
          </a:xfrm>
        </p:grpSpPr>
        <p:grpSp>
          <p:nvGrpSpPr>
            <p:cNvPr id="123" name="Group 122"/>
            <p:cNvGrpSpPr/>
            <p:nvPr/>
          </p:nvGrpSpPr>
          <p:grpSpPr>
            <a:xfrm>
              <a:off x="142578" y="953190"/>
              <a:ext cx="5605280" cy="4838558"/>
              <a:chOff x="121493" y="953190"/>
              <a:chExt cx="5605280" cy="4838558"/>
            </a:xfrm>
          </p:grpSpPr>
          <p:sp>
            <p:nvSpPr>
              <p:cNvPr id="128" name="Rectangle 127"/>
              <p:cNvSpPr/>
              <p:nvPr/>
            </p:nvSpPr>
            <p:spPr bwMode="auto">
              <a:xfrm>
                <a:off x="121493" y="953190"/>
                <a:ext cx="5605280" cy="4838558"/>
              </a:xfrm>
              <a:prstGeom prst="rect">
                <a:avLst/>
              </a:prstGeom>
              <a:solidFill>
                <a:srgbClr val="0259A0"/>
              </a:solidFill>
              <a:ln>
                <a:solidFill>
                  <a:srgbClr val="0259A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241975" y="1324282"/>
                <a:ext cx="5337059" cy="3433719"/>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0" name="Rectangle 129"/>
              <p:cNvSpPr/>
              <p:nvPr/>
            </p:nvSpPr>
            <p:spPr bwMode="auto">
              <a:xfrm>
                <a:off x="3743212" y="1439862"/>
                <a:ext cx="1721210" cy="599199"/>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BI and Advanced Analytics</a:t>
                </a:r>
              </a:p>
            </p:txBody>
          </p:sp>
          <p:sp>
            <p:nvSpPr>
              <p:cNvPr id="131" name="Rectangle 130"/>
              <p:cNvSpPr/>
              <p:nvPr/>
            </p:nvSpPr>
            <p:spPr bwMode="auto">
              <a:xfrm>
                <a:off x="329752" y="1792101"/>
                <a:ext cx="3292649" cy="189163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SQL Server Database Engine</a:t>
                </a:r>
                <a:endParaRPr lang="en-US" sz="700" dirty="0" smtClean="0">
                  <a:solidFill>
                    <a:schemeClr val="bg1"/>
                  </a:solidFill>
                  <a:ea typeface="Segoe UI" pitchFamily="34" charset="0"/>
                  <a:cs typeface="Segoe UI" pitchFamily="34" charset="0"/>
                </a:endParaRPr>
              </a:p>
            </p:txBody>
          </p:sp>
          <p:sp>
            <p:nvSpPr>
              <p:cNvPr id="132" name="Rectangle 131"/>
              <p:cNvSpPr/>
              <p:nvPr/>
            </p:nvSpPr>
            <p:spPr bwMode="auto">
              <a:xfrm>
                <a:off x="332289" y="1445951"/>
                <a:ext cx="3295321" cy="313930"/>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45720" rIns="182880" bIns="18288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gradFill>
                      <a:gsLst>
                        <a:gs pos="0">
                          <a:srgbClr val="FFFFFF"/>
                        </a:gs>
                        <a:gs pos="100000">
                          <a:srgbClr val="FFFFFF"/>
                        </a:gs>
                      </a:gsLst>
                      <a:lin ang="5400000" scaled="0"/>
                    </a:gradFill>
                    <a:ea typeface="Segoe UI" pitchFamily="34" charset="0"/>
                    <a:cs typeface="Segoe UI" pitchFamily="34" charset="0"/>
                  </a:rPr>
                  <a:t>Database Engine</a:t>
                </a:r>
              </a:p>
            </p:txBody>
          </p:sp>
          <p:sp>
            <p:nvSpPr>
              <p:cNvPr id="133" name="Rectangle 132"/>
              <p:cNvSpPr/>
              <p:nvPr/>
            </p:nvSpPr>
            <p:spPr bwMode="auto">
              <a:xfrm>
                <a:off x="2109929" y="3853570"/>
                <a:ext cx="1516401" cy="83673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HA/DR</a:t>
                </a:r>
              </a:p>
            </p:txBody>
          </p:sp>
          <p:sp>
            <p:nvSpPr>
              <p:cNvPr id="134" name="Rectangle 133"/>
              <p:cNvSpPr/>
              <p:nvPr/>
            </p:nvSpPr>
            <p:spPr bwMode="auto">
              <a:xfrm>
                <a:off x="2150151" y="4815638"/>
                <a:ext cx="1507706" cy="464861"/>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Reference Architectures</a:t>
                </a:r>
                <a:endParaRPr lang="en-US" sz="800" dirty="0" smtClean="0">
                  <a:solidFill>
                    <a:schemeClr val="bg1"/>
                  </a:solidFill>
                  <a:ea typeface="Segoe UI" pitchFamily="34" charset="0"/>
                  <a:cs typeface="Segoe UI" pitchFamily="34" charset="0"/>
                </a:endParaRPr>
              </a:p>
            </p:txBody>
          </p:sp>
          <p:sp>
            <p:nvSpPr>
              <p:cNvPr id="135" name="Rectangle 134"/>
              <p:cNvSpPr/>
              <p:nvPr/>
            </p:nvSpPr>
            <p:spPr bwMode="auto">
              <a:xfrm>
                <a:off x="3764904" y="4814317"/>
                <a:ext cx="1232544" cy="78285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182880" bIns="146304"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1100" dirty="0" smtClean="0">
                    <a:solidFill>
                      <a:schemeClr val="bg1"/>
                    </a:solidFill>
                    <a:ea typeface="Segoe UI" pitchFamily="34" charset="0"/>
                    <a:cs typeface="Segoe UI" pitchFamily="34" charset="0"/>
                  </a:rPr>
                  <a:t>Appliances</a:t>
                </a:r>
                <a:endParaRPr lang="en-US" sz="800" dirty="0" smtClean="0">
                  <a:solidFill>
                    <a:schemeClr val="bg1"/>
                  </a:solidFill>
                  <a:ea typeface="Segoe UI" pitchFamily="34" charset="0"/>
                  <a:cs typeface="Segoe UI" pitchFamily="34" charset="0"/>
                </a:endParaRPr>
              </a:p>
            </p:txBody>
          </p:sp>
          <p:sp>
            <p:nvSpPr>
              <p:cNvPr id="136" name="Rectangle 135"/>
              <p:cNvSpPr/>
              <p:nvPr/>
            </p:nvSpPr>
            <p:spPr bwMode="auto">
              <a:xfrm>
                <a:off x="3747968" y="3846303"/>
                <a:ext cx="1716454" cy="828184"/>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b="1" dirty="0" smtClean="0">
                    <a:solidFill>
                      <a:schemeClr val="bg1"/>
                    </a:solidFill>
                    <a:ea typeface="Segoe UI" pitchFamily="34" charset="0"/>
                    <a:cs typeface="Segoe UI" pitchFamily="34" charset="0"/>
                  </a:rPr>
                  <a:t>Data Warehousing</a:t>
                </a:r>
              </a:p>
              <a:p>
                <a:pPr algn="ctr" defTabSz="932472" fontAlgn="base">
                  <a:lnSpc>
                    <a:spcPct val="90000"/>
                  </a:lnSpc>
                  <a:spcBef>
                    <a:spcPct val="0"/>
                  </a:spcBef>
                  <a:spcAft>
                    <a:spcPct val="0"/>
                  </a:spcAft>
                </a:pPr>
                <a:r>
                  <a:rPr lang="en-US" sz="900" i="1" dirty="0" smtClean="0">
                    <a:solidFill>
                      <a:schemeClr val="bg1"/>
                    </a:solidFill>
                    <a:ea typeface="Segoe UI" pitchFamily="34" charset="0"/>
                    <a:cs typeface="Segoe UI" pitchFamily="34" charset="0"/>
                  </a:rPr>
                  <a:t>Dimensional Modeling, Star, Snowflake, Polybase</a:t>
                </a:r>
              </a:p>
            </p:txBody>
          </p:sp>
          <p:pic>
            <p:nvPicPr>
              <p:cNvPr id="137" name="Picture 1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899" y="1051365"/>
                <a:ext cx="1639326" cy="296210"/>
              </a:xfrm>
              <a:prstGeom prst="rect">
                <a:avLst/>
              </a:prstGeom>
            </p:spPr>
          </p:pic>
          <p:sp>
            <p:nvSpPr>
              <p:cNvPr id="138" name="Rectangle 137"/>
              <p:cNvSpPr/>
              <p:nvPr/>
            </p:nvSpPr>
            <p:spPr bwMode="auto">
              <a:xfrm>
                <a:off x="298217" y="4716462"/>
                <a:ext cx="1642425" cy="744236"/>
              </a:xfrm>
              <a:prstGeom prst="rect">
                <a:avLst/>
              </a:prstGeom>
              <a:solidFill>
                <a:srgbClr val="0072C6"/>
              </a:solid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39" name="Isosceles Triangle 138"/>
              <p:cNvSpPr/>
              <p:nvPr/>
            </p:nvSpPr>
            <p:spPr bwMode="auto">
              <a:xfrm rot="10800000">
                <a:off x="4479755" y="4514720"/>
                <a:ext cx="378222" cy="381000"/>
              </a:xfrm>
              <a:prstGeom prst="triangle">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0" name="Isosceles Triangle 139"/>
              <p:cNvSpPr/>
              <p:nvPr/>
            </p:nvSpPr>
            <p:spPr bwMode="auto">
              <a:xfrm rot="5400000">
                <a:off x="1931173" y="4878657"/>
                <a:ext cx="287225" cy="304521"/>
              </a:xfrm>
              <a:prstGeom prst="triangle">
                <a:avLst>
                  <a:gd name="adj" fmla="val 43368"/>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TextBox 140"/>
              <p:cNvSpPr txBox="1"/>
              <p:nvPr/>
            </p:nvSpPr>
            <p:spPr>
              <a:xfrm>
                <a:off x="347615" y="4939519"/>
                <a:ext cx="1520246" cy="290849"/>
              </a:xfrm>
              <a:prstGeom prst="rect">
                <a:avLst/>
              </a:prstGeom>
              <a:noFill/>
            </p:spPr>
            <p:txBody>
              <a:bodyPr wrap="square" lIns="91440" tIns="0" rIns="0" bIns="0" rtlCol="0">
                <a:spAutoFit/>
              </a:bodyPr>
              <a:lstStyle/>
              <a:p>
                <a:pPr algn="r">
                  <a:lnSpc>
                    <a:spcPct val="90000"/>
                  </a:lnSpc>
                  <a:spcAft>
                    <a:spcPts val="600"/>
                  </a:spcAft>
                </a:pPr>
                <a:r>
                  <a:rPr lang="en-US" sz="1050" dirty="0" smtClean="0">
                    <a:solidFill>
                      <a:schemeClr val="bg1"/>
                    </a:solidFill>
                  </a:rPr>
                  <a:t>Physical / Virtual Deployment</a:t>
                </a:r>
              </a:p>
            </p:txBody>
          </p:sp>
          <p:sp>
            <p:nvSpPr>
              <p:cNvPr id="142" name="Rectangle 141"/>
              <p:cNvSpPr/>
              <p:nvPr/>
            </p:nvSpPr>
            <p:spPr bwMode="auto">
              <a:xfrm>
                <a:off x="287006" y="4067044"/>
                <a:ext cx="1704102" cy="68539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43" name="Rectangle 142"/>
              <p:cNvSpPr/>
              <p:nvPr/>
            </p:nvSpPr>
            <p:spPr bwMode="auto">
              <a:xfrm>
                <a:off x="404105" y="2142451"/>
                <a:ext cx="3158403" cy="1439814"/>
              </a:xfrm>
              <a:prstGeom prst="rect">
                <a:avLst/>
              </a:prstGeom>
              <a:solidFill>
                <a:srgbClr val="0259A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800" dirty="0" smtClean="0">
                  <a:solidFill>
                    <a:schemeClr val="bg1"/>
                  </a:solidFill>
                  <a:ea typeface="Segoe UI" pitchFamily="34" charset="0"/>
                  <a:cs typeface="Segoe UI" pitchFamily="34" charset="0"/>
                </a:endParaRPr>
              </a:p>
            </p:txBody>
          </p:sp>
          <p:pic>
            <p:nvPicPr>
              <p:cNvPr id="144" name="Picture 9" descr="\\MAGNUM\Projects\Microsoft\Cloud Power FY12\Design\Icons\PNGs\Optimized.png"/>
              <p:cNvPicPr>
                <a:picLocks noChangeAspect="1" noChangeArrowheads="1"/>
              </p:cNvPicPr>
              <p:nvPr/>
            </p:nvPicPr>
            <p:blipFill>
              <a:blip r:embed="rId3" cstate="print">
                <a:biLevel thresh="25000"/>
              </a:blip>
              <a:stretch>
                <a:fillRect/>
              </a:stretch>
            </p:blipFill>
            <p:spPr bwMode="auto">
              <a:xfrm>
                <a:off x="212845" y="4791603"/>
                <a:ext cx="776044" cy="598852"/>
              </a:xfrm>
              <a:prstGeom prst="rect">
                <a:avLst/>
              </a:prstGeom>
              <a:noFill/>
            </p:spPr>
          </p:pic>
          <p:sp>
            <p:nvSpPr>
              <p:cNvPr id="145" name="Rectangle 144"/>
              <p:cNvSpPr/>
              <p:nvPr/>
            </p:nvSpPr>
            <p:spPr bwMode="auto">
              <a:xfrm>
                <a:off x="470190" y="2199539"/>
                <a:ext cx="1471021"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Relational, XML, JSON, Spatial, FullText, Binary, Image,  FileTable, Filestream</a:t>
                </a:r>
              </a:p>
            </p:txBody>
          </p:sp>
          <p:sp>
            <p:nvSpPr>
              <p:cNvPr id="146" name="Rectangle 145"/>
              <p:cNvSpPr/>
              <p:nvPr/>
            </p:nvSpPr>
            <p:spPr bwMode="auto">
              <a:xfrm>
                <a:off x="1236484" y="2994431"/>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Columnstore</a:t>
                </a:r>
              </a:p>
            </p:txBody>
          </p:sp>
          <p:sp>
            <p:nvSpPr>
              <p:cNvPr id="147" name="Rectangle 146"/>
              <p:cNvSpPr/>
              <p:nvPr/>
            </p:nvSpPr>
            <p:spPr bwMode="auto">
              <a:xfrm>
                <a:off x="1241203" y="3143878"/>
                <a:ext cx="713046" cy="118990"/>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Row Store</a:t>
                </a:r>
              </a:p>
            </p:txBody>
          </p:sp>
          <p:sp>
            <p:nvSpPr>
              <p:cNvPr id="148" name="Rectangle 147"/>
              <p:cNvSpPr/>
              <p:nvPr/>
            </p:nvSpPr>
            <p:spPr bwMode="auto">
              <a:xfrm>
                <a:off x="470190" y="2792854"/>
                <a:ext cx="1477877" cy="15039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In-Memory</a:t>
                </a:r>
              </a:p>
            </p:txBody>
          </p:sp>
          <p:sp>
            <p:nvSpPr>
              <p:cNvPr id="149" name="Freeform 9"/>
              <p:cNvSpPr>
                <a:spLocks noEditPoints="1"/>
              </p:cNvSpPr>
              <p:nvPr/>
            </p:nvSpPr>
            <p:spPr bwMode="auto">
              <a:xfrm>
                <a:off x="3582876" y="5295615"/>
                <a:ext cx="209895" cy="28382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0" name="Rectangle 149"/>
              <p:cNvSpPr/>
              <p:nvPr/>
            </p:nvSpPr>
            <p:spPr bwMode="auto">
              <a:xfrm>
                <a:off x="3992389" y="5138353"/>
                <a:ext cx="997187" cy="39038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a:t>
                </a:r>
                <a:r>
                  <a:rPr lang="en-US" sz="1000" b="1" dirty="0" smtClean="0">
                    <a:solidFill>
                      <a:schemeClr val="bg1"/>
                    </a:solidFill>
                    <a:ea typeface="Segoe UI" pitchFamily="34" charset="0"/>
                    <a:cs typeface="Segoe UI" pitchFamily="34" charset="0"/>
                  </a:rPr>
                  <a:t>APS  </a:t>
                </a:r>
                <a:r>
                  <a:rPr lang="en-US" sz="800" dirty="0" smtClean="0">
                    <a:solidFill>
                      <a:schemeClr val="bg1"/>
                    </a:solidFill>
                    <a:ea typeface="Segoe UI" pitchFamily="34" charset="0"/>
                    <a:cs typeface="Segoe UI" pitchFamily="34" charset="0"/>
                  </a:rPr>
                  <a:t/>
                </a:r>
                <a:br>
                  <a:rPr lang="en-US" sz="800" dirty="0" smtClean="0">
                    <a:solidFill>
                      <a:schemeClr val="bg1"/>
                    </a:solidFill>
                    <a:ea typeface="Segoe UI" pitchFamily="34" charset="0"/>
                    <a:cs typeface="Segoe UI" pitchFamily="34" charset="0"/>
                  </a:rPr>
                </a:br>
                <a:r>
                  <a:rPr lang="en-US" sz="700" i="1" dirty="0" smtClean="0">
                    <a:solidFill>
                      <a:schemeClr val="bg1"/>
                    </a:solidFill>
                    <a:ea typeface="Segoe UI" pitchFamily="34" charset="0"/>
                    <a:cs typeface="Segoe UI" pitchFamily="34" charset="0"/>
                  </a:rPr>
                  <a:t>Massively Parallel Processing</a:t>
                </a:r>
                <a:endParaRPr lang="en-US" sz="800" i="1" dirty="0" smtClean="0">
                  <a:solidFill>
                    <a:schemeClr val="bg1"/>
                  </a:solidFill>
                  <a:ea typeface="Segoe UI" pitchFamily="34" charset="0"/>
                  <a:cs typeface="Segoe UI" pitchFamily="34" charset="0"/>
                </a:endParaRPr>
              </a:p>
            </p:txBody>
          </p:sp>
          <p:sp>
            <p:nvSpPr>
              <p:cNvPr id="151" name="Freeform 9"/>
              <p:cNvSpPr>
                <a:spLocks noEditPoints="1"/>
              </p:cNvSpPr>
              <p:nvPr/>
            </p:nvSpPr>
            <p:spPr bwMode="auto">
              <a:xfrm>
                <a:off x="3807661" y="5178081"/>
                <a:ext cx="234404" cy="411868"/>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52" name="Rectangle 151"/>
              <p:cNvSpPr/>
              <p:nvPr/>
            </p:nvSpPr>
            <p:spPr bwMode="auto">
              <a:xfrm>
                <a:off x="485074" y="3303851"/>
                <a:ext cx="708492" cy="10031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StretchDB</a:t>
                </a:r>
              </a:p>
            </p:txBody>
          </p:sp>
          <p:sp>
            <p:nvSpPr>
              <p:cNvPr id="153" name="Rectangle 152"/>
              <p:cNvSpPr/>
              <p:nvPr/>
            </p:nvSpPr>
            <p:spPr bwMode="auto">
              <a:xfrm>
                <a:off x="2152329" y="4509846"/>
                <a:ext cx="578171" cy="131457"/>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 Log Shipping</a:t>
                </a:r>
              </a:p>
            </p:txBody>
          </p:sp>
          <p:sp>
            <p:nvSpPr>
              <p:cNvPr id="154" name="Rectangle 153"/>
              <p:cNvSpPr/>
              <p:nvPr/>
            </p:nvSpPr>
            <p:spPr bwMode="auto">
              <a:xfrm>
                <a:off x="2744639" y="4085098"/>
                <a:ext cx="833586" cy="567284"/>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AlwaysOn</a:t>
                </a:r>
              </a:p>
            </p:txBody>
          </p:sp>
          <p:sp>
            <p:nvSpPr>
              <p:cNvPr id="155" name="Rectangle 154"/>
              <p:cNvSpPr/>
              <p:nvPr/>
            </p:nvSpPr>
            <p:spPr bwMode="auto">
              <a:xfrm>
                <a:off x="2152297" y="4346999"/>
                <a:ext cx="578172" cy="11878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Replication</a:t>
                </a:r>
              </a:p>
            </p:txBody>
          </p:sp>
          <p:sp>
            <p:nvSpPr>
              <p:cNvPr id="156" name="Freeform 155"/>
              <p:cNvSpPr>
                <a:spLocks noEditPoints="1"/>
              </p:cNvSpPr>
              <p:nvPr/>
            </p:nvSpPr>
            <p:spPr bwMode="auto">
              <a:xfrm>
                <a:off x="3217785" y="4346044"/>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57" name="Freeform 156"/>
              <p:cNvSpPr>
                <a:spLocks noEditPoints="1"/>
              </p:cNvSpPr>
              <p:nvPr/>
            </p:nvSpPr>
            <p:spPr bwMode="auto">
              <a:xfrm>
                <a:off x="3390927" y="4341176"/>
                <a:ext cx="146391" cy="138841"/>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58" name="Right Bracket 157"/>
              <p:cNvSpPr/>
              <p:nvPr/>
            </p:nvSpPr>
            <p:spPr>
              <a:xfrm rot="16200000">
                <a:off x="3341145" y="4227424"/>
                <a:ext cx="45719" cy="147546"/>
              </a:xfrm>
              <a:prstGeom prst="rightBracket">
                <a:avLst/>
              </a:prstGeom>
              <a:ln>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9" name="Rectangle 158"/>
              <p:cNvSpPr/>
              <p:nvPr/>
            </p:nvSpPr>
            <p:spPr bwMode="auto">
              <a:xfrm>
                <a:off x="3653429" y="4946374"/>
                <a:ext cx="198021" cy="45719"/>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332758" y="4520086"/>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Integration Services</a:t>
                </a:r>
              </a:p>
            </p:txBody>
          </p:sp>
          <p:sp>
            <p:nvSpPr>
              <p:cNvPr id="161" name="Rectangle 160"/>
              <p:cNvSpPr/>
              <p:nvPr/>
            </p:nvSpPr>
            <p:spPr bwMode="auto">
              <a:xfrm>
                <a:off x="332289" y="4195729"/>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Data Quality Services</a:t>
                </a:r>
              </a:p>
            </p:txBody>
          </p:sp>
          <p:sp>
            <p:nvSpPr>
              <p:cNvPr id="162" name="Rectangle 161"/>
              <p:cNvSpPr/>
              <p:nvPr/>
            </p:nvSpPr>
            <p:spPr bwMode="auto">
              <a:xfrm>
                <a:off x="333922" y="4358004"/>
                <a:ext cx="1737360" cy="134868"/>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00" dirty="0" smtClean="0">
                    <a:solidFill>
                      <a:schemeClr val="bg1"/>
                    </a:solidFill>
                    <a:ea typeface="Segoe UI" pitchFamily="34" charset="0"/>
                    <a:cs typeface="Segoe UI" pitchFamily="34" charset="0"/>
                  </a:rPr>
                  <a:t>Master Data Services</a:t>
                </a:r>
              </a:p>
            </p:txBody>
          </p:sp>
          <p:sp>
            <p:nvSpPr>
              <p:cNvPr id="163" name="Rectangle 162"/>
              <p:cNvSpPr/>
              <p:nvPr/>
            </p:nvSpPr>
            <p:spPr bwMode="auto">
              <a:xfrm>
                <a:off x="332290" y="3851219"/>
                <a:ext cx="1733650" cy="332968"/>
              </a:xfrm>
              <a:prstGeom prst="rect">
                <a:avLst/>
              </a:prstGeom>
              <a:solidFill>
                <a:srgbClr val="07272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2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gradFill>
                      <a:gsLst>
                        <a:gs pos="0">
                          <a:srgbClr val="FFFFFF"/>
                        </a:gs>
                        <a:gs pos="100000">
                          <a:srgbClr val="FFFFFF"/>
                        </a:gs>
                      </a:gsLst>
                      <a:lin ang="5400000" scaled="0"/>
                    </a:gradFill>
                    <a:ea typeface="Segoe UI" pitchFamily="34" charset="0"/>
                    <a:cs typeface="Segoe UI" pitchFamily="34" charset="0"/>
                  </a:rPr>
                  <a:t>   Information Management </a:t>
                </a:r>
                <a:br>
                  <a:rPr lang="en-US" sz="1050" dirty="0" smtClean="0">
                    <a:gradFill>
                      <a:gsLst>
                        <a:gs pos="0">
                          <a:srgbClr val="FFFFFF"/>
                        </a:gs>
                        <a:gs pos="100000">
                          <a:srgbClr val="FFFFFF"/>
                        </a:gs>
                      </a:gsLst>
                      <a:lin ang="5400000" scaled="0"/>
                    </a:gradFill>
                    <a:ea typeface="Segoe UI" pitchFamily="34" charset="0"/>
                    <a:cs typeface="Segoe UI" pitchFamily="34" charset="0"/>
                  </a:rPr>
                </a:br>
                <a:r>
                  <a:rPr lang="en-US" sz="1050" dirty="0" smtClean="0">
                    <a:gradFill>
                      <a:gsLst>
                        <a:gs pos="0">
                          <a:srgbClr val="FFFFFF"/>
                        </a:gs>
                        <a:gs pos="100000">
                          <a:srgbClr val="FFFFFF"/>
                        </a:gs>
                      </a:gsLst>
                      <a:lin ang="5400000" scaled="0"/>
                    </a:gradFill>
                    <a:ea typeface="Segoe UI" pitchFamily="34" charset="0"/>
                    <a:cs typeface="Segoe UI" pitchFamily="34" charset="0"/>
                  </a:rPr>
                  <a:t>&amp; Data Orchestration</a:t>
                </a:r>
              </a:p>
            </p:txBody>
          </p:sp>
          <p:sp>
            <p:nvSpPr>
              <p:cNvPr id="164" name="Rectangle 163"/>
              <p:cNvSpPr/>
              <p:nvPr/>
            </p:nvSpPr>
            <p:spPr bwMode="auto">
              <a:xfrm>
                <a:off x="485073" y="2985531"/>
                <a:ext cx="715912" cy="11121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Buffer Pool Ext.</a:t>
                </a:r>
              </a:p>
            </p:txBody>
          </p:sp>
          <p:sp>
            <p:nvSpPr>
              <p:cNvPr id="165" name="Rectangle 164"/>
              <p:cNvSpPr/>
              <p:nvPr/>
            </p:nvSpPr>
            <p:spPr bwMode="auto">
              <a:xfrm>
                <a:off x="485073" y="3139894"/>
                <a:ext cx="715912" cy="116436"/>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Query Store</a:t>
                </a:r>
              </a:p>
            </p:txBody>
          </p:sp>
          <p:sp>
            <p:nvSpPr>
              <p:cNvPr id="166" name="Rectangle 165"/>
              <p:cNvSpPr/>
              <p:nvPr/>
            </p:nvSpPr>
            <p:spPr bwMode="auto">
              <a:xfrm>
                <a:off x="1239575" y="3294395"/>
                <a:ext cx="708492" cy="22745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Resource Governor</a:t>
                </a:r>
              </a:p>
            </p:txBody>
          </p:sp>
          <p:sp>
            <p:nvSpPr>
              <p:cNvPr id="167" name="Rectangle 166"/>
              <p:cNvSpPr/>
              <p:nvPr/>
            </p:nvSpPr>
            <p:spPr bwMode="auto">
              <a:xfrm>
                <a:off x="1994619" y="2190518"/>
                <a:ext cx="1519488" cy="554223"/>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Row level security, Transparent Data Encryption, Always Encrypted, Data Masking, Auditing, Compliance</a:t>
                </a:r>
              </a:p>
            </p:txBody>
          </p:sp>
          <p:sp>
            <p:nvSpPr>
              <p:cNvPr id="168" name="Rectangle 167"/>
              <p:cNvSpPr/>
              <p:nvPr/>
            </p:nvSpPr>
            <p:spPr bwMode="auto">
              <a:xfrm>
                <a:off x="1994359" y="2788799"/>
                <a:ext cx="1523537" cy="474069"/>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0" bIns="0" numCol="1" spcCol="0" rtlCol="0" fromWordArt="0" anchor="t" anchorCtr="0" forceAA="0" compatLnSpc="1">
                <a:prstTxWarp prst="textNoShape">
                  <a:avLst/>
                </a:prstTxWarp>
                <a:noAutofit/>
              </a:bodyPr>
              <a:lstStyle/>
              <a:p>
                <a:pP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SQL Agent, Database Mail, Linked Servers, Managed Backup, Backup to Azure</a:t>
                </a:r>
              </a:p>
            </p:txBody>
          </p:sp>
          <p:sp>
            <p:nvSpPr>
              <p:cNvPr id="169" name="Rectangle 168"/>
              <p:cNvSpPr/>
              <p:nvPr/>
            </p:nvSpPr>
            <p:spPr bwMode="auto">
              <a:xfrm flipH="1">
                <a:off x="2842838" y="3619250"/>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0" name="Rectangle 169"/>
              <p:cNvSpPr/>
              <p:nvPr/>
            </p:nvSpPr>
            <p:spPr bwMode="auto">
              <a:xfrm flipH="1">
                <a:off x="1195356" y="3580365"/>
                <a:ext cx="122475" cy="273205"/>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1" name="Rectangle 170"/>
              <p:cNvSpPr/>
              <p:nvPr/>
            </p:nvSpPr>
            <p:spPr bwMode="auto">
              <a:xfrm flipV="1">
                <a:off x="4632066" y="2535931"/>
                <a:ext cx="78820" cy="1366642"/>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172" name="Rectangle 171"/>
              <p:cNvSpPr/>
              <p:nvPr/>
            </p:nvSpPr>
            <p:spPr bwMode="auto">
              <a:xfrm>
                <a:off x="3742552" y="2074275"/>
                <a:ext cx="1721540" cy="586143"/>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Analysis Services</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Tabular, Multi-Dimensional</a:t>
                </a:r>
              </a:p>
              <a:p>
                <a:pPr algn="ctr" defTabSz="932472" fontAlgn="base">
                  <a:lnSpc>
                    <a:spcPct val="90000"/>
                  </a:lnSpc>
                  <a:spcBef>
                    <a:spcPct val="0"/>
                  </a:spcBef>
                  <a:spcAft>
                    <a:spcPct val="0"/>
                  </a:spcAft>
                </a:pPr>
                <a:r>
                  <a:rPr lang="en-US" sz="700" dirty="0" smtClean="0">
                    <a:solidFill>
                      <a:schemeClr val="bg1"/>
                    </a:solidFill>
                    <a:ea typeface="Segoe UI" pitchFamily="34" charset="0"/>
                    <a:cs typeface="Segoe UI" pitchFamily="34" charset="0"/>
                  </a:rPr>
                  <a:t>PowerPivot, BISM, Data Mining, KPI</a:t>
                </a:r>
              </a:p>
            </p:txBody>
          </p:sp>
          <p:sp>
            <p:nvSpPr>
              <p:cNvPr id="173" name="Rectangle 172"/>
              <p:cNvSpPr/>
              <p:nvPr/>
            </p:nvSpPr>
            <p:spPr bwMode="auto">
              <a:xfrm>
                <a:off x="3742739" y="2685937"/>
                <a:ext cx="1718099" cy="464947"/>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Reporting Services</a:t>
                </a:r>
                <a:br>
                  <a:rPr lang="en-US" sz="1050" dirty="0" smtClean="0">
                    <a:solidFill>
                      <a:schemeClr val="bg1"/>
                    </a:solidFill>
                    <a:ea typeface="Segoe UI" pitchFamily="34" charset="0"/>
                    <a:cs typeface="Segoe UI" pitchFamily="34" charset="0"/>
                  </a:rPr>
                </a:br>
                <a:r>
                  <a:rPr lang="en-US" sz="800" dirty="0" smtClean="0">
                    <a:solidFill>
                      <a:schemeClr val="bg1"/>
                    </a:solidFill>
                    <a:ea typeface="Segoe UI" pitchFamily="34" charset="0"/>
                    <a:cs typeface="Segoe UI" pitchFamily="34" charset="0"/>
                  </a:rPr>
                  <a:t>Native, SharePoint Integrated</a:t>
                </a:r>
                <a:endParaRPr lang="en-US" sz="1050" dirty="0" smtClean="0">
                  <a:solidFill>
                    <a:schemeClr val="bg1"/>
                  </a:solidFill>
                  <a:ea typeface="Segoe UI" pitchFamily="34" charset="0"/>
                  <a:cs typeface="Segoe UI" pitchFamily="34" charset="0"/>
                </a:endParaRPr>
              </a:p>
            </p:txBody>
          </p:sp>
          <p:sp>
            <p:nvSpPr>
              <p:cNvPr id="174" name="Rectangle 173"/>
              <p:cNvSpPr/>
              <p:nvPr/>
            </p:nvSpPr>
            <p:spPr bwMode="auto">
              <a:xfrm>
                <a:off x="3735543" y="3171469"/>
                <a:ext cx="1740274" cy="367600"/>
              </a:xfrm>
              <a:prstGeom prst="rect">
                <a:avLst/>
              </a:prstGeom>
              <a:solidFill>
                <a:srgbClr val="013C6B"/>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 rIns="9144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050" dirty="0" smtClean="0">
                    <a:solidFill>
                      <a:schemeClr val="bg1"/>
                    </a:solidFill>
                    <a:ea typeface="Segoe UI" pitchFamily="34" charset="0"/>
                    <a:cs typeface="Segoe UI" pitchFamily="34" charset="0"/>
                  </a:rPr>
                  <a:t>R Services</a:t>
                </a:r>
              </a:p>
            </p:txBody>
          </p:sp>
          <p:sp>
            <p:nvSpPr>
              <p:cNvPr id="175" name="Freeform 9"/>
              <p:cNvSpPr>
                <a:spLocks noEditPoints="1"/>
              </p:cNvSpPr>
              <p:nvPr/>
            </p:nvSpPr>
            <p:spPr bwMode="auto">
              <a:xfrm>
                <a:off x="2795965" y="4262457"/>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76" name="Freeform 9"/>
              <p:cNvSpPr>
                <a:spLocks noEditPoints="1"/>
              </p:cNvSpPr>
              <p:nvPr/>
            </p:nvSpPr>
            <p:spPr bwMode="auto">
              <a:xfrm>
                <a:off x="3032694" y="4260022"/>
                <a:ext cx="83990" cy="222031"/>
              </a:xfrm>
              <a:custGeom>
                <a:avLst/>
                <a:gdLst>
                  <a:gd name="T0" fmla="*/ 427 w 537"/>
                  <a:gd name="T1" fmla="*/ 82 h 1102"/>
                  <a:gd name="T2" fmla="*/ 123 w 537"/>
                  <a:gd name="T3" fmla="*/ 0 h 1102"/>
                  <a:gd name="T4" fmla="*/ 537 w 537"/>
                  <a:gd name="T5" fmla="*/ 0 h 1102"/>
                  <a:gd name="T6" fmla="*/ 445 w 537"/>
                  <a:gd name="T7" fmla="*/ 1102 h 1102"/>
                  <a:gd name="T8" fmla="*/ 537 w 537"/>
                  <a:gd name="T9" fmla="*/ 17 h 1102"/>
                  <a:gd name="T10" fmla="*/ 445 w 537"/>
                  <a:gd name="T11" fmla="*/ 1102 h 1102"/>
                  <a:gd name="T12" fmla="*/ 445 w 537"/>
                  <a:gd name="T13" fmla="*/ 1102 h 1102"/>
                  <a:gd name="T14" fmla="*/ 427 w 537"/>
                  <a:gd name="T15" fmla="*/ 94 h 1102"/>
                  <a:gd name="T16" fmla="*/ 0 w 537"/>
                  <a:gd name="T17" fmla="*/ 1102 h 1102"/>
                  <a:gd name="T18" fmla="*/ 0 w 537"/>
                  <a:gd name="T19" fmla="*/ 94 h 1102"/>
                  <a:gd name="T20" fmla="*/ 33 w 537"/>
                  <a:gd name="T21" fmla="*/ 184 h 1102"/>
                  <a:gd name="T22" fmla="*/ 400 w 537"/>
                  <a:gd name="T23" fmla="*/ 134 h 1102"/>
                  <a:gd name="T24" fmla="*/ 33 w 537"/>
                  <a:gd name="T25" fmla="*/ 184 h 1102"/>
                  <a:gd name="T26" fmla="*/ 33 w 537"/>
                  <a:gd name="T27" fmla="*/ 184 h 1102"/>
                  <a:gd name="T28" fmla="*/ 400 w 537"/>
                  <a:gd name="T29" fmla="*/ 232 h 1102"/>
                  <a:gd name="T30" fmla="*/ 33 w 537"/>
                  <a:gd name="T31" fmla="*/ 208 h 1102"/>
                  <a:gd name="T32" fmla="*/ 33 w 537"/>
                  <a:gd name="T33" fmla="*/ 232 h 1102"/>
                  <a:gd name="T34" fmla="*/ 33 w 537"/>
                  <a:gd name="T35" fmla="*/ 285 h 1102"/>
                  <a:gd name="T36" fmla="*/ 400 w 537"/>
                  <a:gd name="T37" fmla="*/ 261 h 1102"/>
                  <a:gd name="T38" fmla="*/ 33 w 537"/>
                  <a:gd name="T39" fmla="*/ 285 h 1102"/>
                  <a:gd name="T40" fmla="*/ 33 w 537"/>
                  <a:gd name="T41" fmla="*/ 285 h 1102"/>
                  <a:gd name="T42" fmla="*/ 400 w 537"/>
                  <a:gd name="T43" fmla="*/ 337 h 1102"/>
                  <a:gd name="T44" fmla="*/ 33 w 537"/>
                  <a:gd name="T45" fmla="*/ 313 h 1102"/>
                  <a:gd name="T46" fmla="*/ 33 w 537"/>
                  <a:gd name="T47" fmla="*/ 337 h 1102"/>
                  <a:gd name="T48" fmla="*/ 33 w 537"/>
                  <a:gd name="T49" fmla="*/ 390 h 1102"/>
                  <a:gd name="T50" fmla="*/ 400 w 537"/>
                  <a:gd name="T51" fmla="*/ 366 h 1102"/>
                  <a:gd name="T52" fmla="*/ 33 w 537"/>
                  <a:gd name="T53" fmla="*/ 390 h 1102"/>
                  <a:gd name="T54" fmla="*/ 33 w 537"/>
                  <a:gd name="T55" fmla="*/ 390 h 1102"/>
                  <a:gd name="T56" fmla="*/ 400 w 537"/>
                  <a:gd name="T57" fmla="*/ 443 h 1102"/>
                  <a:gd name="T58" fmla="*/ 33 w 537"/>
                  <a:gd name="T59" fmla="*/ 419 h 1102"/>
                  <a:gd name="T60" fmla="*/ 33 w 537"/>
                  <a:gd name="T61" fmla="*/ 443 h 1102"/>
                  <a:gd name="T62" fmla="*/ 33 w 537"/>
                  <a:gd name="T63" fmla="*/ 496 h 1102"/>
                  <a:gd name="T64" fmla="*/ 400 w 537"/>
                  <a:gd name="T65" fmla="*/ 471 h 1102"/>
                  <a:gd name="T66" fmla="*/ 33 w 537"/>
                  <a:gd name="T67" fmla="*/ 496 h 1102"/>
                  <a:gd name="T68" fmla="*/ 33 w 537"/>
                  <a:gd name="T69" fmla="*/ 496 h 1102"/>
                  <a:gd name="T70" fmla="*/ 400 w 537"/>
                  <a:gd name="T71" fmla="*/ 548 h 1102"/>
                  <a:gd name="T72" fmla="*/ 33 w 537"/>
                  <a:gd name="T73" fmla="*/ 524 h 1102"/>
                  <a:gd name="T74" fmla="*/ 33 w 537"/>
                  <a:gd name="T75" fmla="*/ 548 h 1102"/>
                  <a:gd name="T76" fmla="*/ 33 w 537"/>
                  <a:gd name="T77" fmla="*/ 605 h 1102"/>
                  <a:gd name="T78" fmla="*/ 400 w 537"/>
                  <a:gd name="T79" fmla="*/ 581 h 1102"/>
                  <a:gd name="T80" fmla="*/ 33 w 537"/>
                  <a:gd name="T81" fmla="*/ 605 h 1102"/>
                  <a:gd name="T82" fmla="*/ 33 w 537"/>
                  <a:gd name="T83" fmla="*/ 605 h 1102"/>
                  <a:gd name="T84" fmla="*/ 400 w 537"/>
                  <a:gd name="T85" fmla="*/ 658 h 1102"/>
                  <a:gd name="T86" fmla="*/ 33 w 537"/>
                  <a:gd name="T87" fmla="*/ 634 h 1102"/>
                  <a:gd name="T88" fmla="*/ 33 w 537"/>
                  <a:gd name="T89" fmla="*/ 658 h 1102"/>
                  <a:gd name="T90" fmla="*/ 33 w 537"/>
                  <a:gd name="T91" fmla="*/ 711 h 1102"/>
                  <a:gd name="T92" fmla="*/ 400 w 537"/>
                  <a:gd name="T93" fmla="*/ 687 h 1102"/>
                  <a:gd name="T94" fmla="*/ 33 w 537"/>
                  <a:gd name="T95" fmla="*/ 711 h 1102"/>
                  <a:gd name="T96" fmla="*/ 33 w 537"/>
                  <a:gd name="T97" fmla="*/ 711 h 1102"/>
                  <a:gd name="T98" fmla="*/ 400 w 537"/>
                  <a:gd name="T99" fmla="*/ 765 h 1102"/>
                  <a:gd name="T100" fmla="*/ 33 w 537"/>
                  <a:gd name="T101" fmla="*/ 739 h 1102"/>
                  <a:gd name="T102" fmla="*/ 33 w 537"/>
                  <a:gd name="T103" fmla="*/ 765 h 1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37" h="1102">
                    <a:moveTo>
                      <a:pt x="537" y="0"/>
                    </a:moveTo>
                    <a:lnTo>
                      <a:pt x="427" y="82"/>
                    </a:lnTo>
                    <a:lnTo>
                      <a:pt x="9" y="82"/>
                    </a:lnTo>
                    <a:lnTo>
                      <a:pt x="123" y="0"/>
                    </a:lnTo>
                    <a:lnTo>
                      <a:pt x="537" y="0"/>
                    </a:lnTo>
                    <a:lnTo>
                      <a:pt x="537" y="0"/>
                    </a:lnTo>
                    <a:lnTo>
                      <a:pt x="537" y="0"/>
                    </a:lnTo>
                    <a:close/>
                    <a:moveTo>
                      <a:pt x="445" y="1102"/>
                    </a:moveTo>
                    <a:lnTo>
                      <a:pt x="537" y="983"/>
                    </a:lnTo>
                    <a:lnTo>
                      <a:pt x="537" y="17"/>
                    </a:lnTo>
                    <a:lnTo>
                      <a:pt x="445" y="89"/>
                    </a:lnTo>
                    <a:lnTo>
                      <a:pt x="445" y="1102"/>
                    </a:lnTo>
                    <a:lnTo>
                      <a:pt x="445" y="1102"/>
                    </a:lnTo>
                    <a:lnTo>
                      <a:pt x="445" y="1102"/>
                    </a:lnTo>
                    <a:close/>
                    <a:moveTo>
                      <a:pt x="0" y="94"/>
                    </a:moveTo>
                    <a:lnTo>
                      <a:pt x="427" y="94"/>
                    </a:lnTo>
                    <a:lnTo>
                      <a:pt x="427" y="1102"/>
                    </a:lnTo>
                    <a:lnTo>
                      <a:pt x="0" y="1102"/>
                    </a:lnTo>
                    <a:lnTo>
                      <a:pt x="0" y="94"/>
                    </a:lnTo>
                    <a:lnTo>
                      <a:pt x="0" y="94"/>
                    </a:lnTo>
                    <a:lnTo>
                      <a:pt x="0" y="94"/>
                    </a:lnTo>
                    <a:close/>
                    <a:moveTo>
                      <a:pt x="33" y="184"/>
                    </a:moveTo>
                    <a:lnTo>
                      <a:pt x="400" y="184"/>
                    </a:lnTo>
                    <a:lnTo>
                      <a:pt x="400" y="134"/>
                    </a:lnTo>
                    <a:lnTo>
                      <a:pt x="33" y="134"/>
                    </a:lnTo>
                    <a:lnTo>
                      <a:pt x="33" y="184"/>
                    </a:lnTo>
                    <a:lnTo>
                      <a:pt x="33" y="184"/>
                    </a:lnTo>
                    <a:lnTo>
                      <a:pt x="33" y="184"/>
                    </a:lnTo>
                    <a:close/>
                    <a:moveTo>
                      <a:pt x="33" y="232"/>
                    </a:moveTo>
                    <a:lnTo>
                      <a:pt x="400" y="232"/>
                    </a:lnTo>
                    <a:lnTo>
                      <a:pt x="400" y="208"/>
                    </a:lnTo>
                    <a:lnTo>
                      <a:pt x="33" y="208"/>
                    </a:lnTo>
                    <a:lnTo>
                      <a:pt x="33" y="232"/>
                    </a:lnTo>
                    <a:lnTo>
                      <a:pt x="33" y="232"/>
                    </a:lnTo>
                    <a:lnTo>
                      <a:pt x="33" y="232"/>
                    </a:lnTo>
                    <a:close/>
                    <a:moveTo>
                      <a:pt x="33" y="285"/>
                    </a:moveTo>
                    <a:lnTo>
                      <a:pt x="400" y="285"/>
                    </a:lnTo>
                    <a:lnTo>
                      <a:pt x="400" y="261"/>
                    </a:lnTo>
                    <a:lnTo>
                      <a:pt x="33" y="261"/>
                    </a:lnTo>
                    <a:lnTo>
                      <a:pt x="33" y="285"/>
                    </a:lnTo>
                    <a:lnTo>
                      <a:pt x="33" y="285"/>
                    </a:lnTo>
                    <a:lnTo>
                      <a:pt x="33" y="285"/>
                    </a:lnTo>
                    <a:close/>
                    <a:moveTo>
                      <a:pt x="33" y="337"/>
                    </a:moveTo>
                    <a:lnTo>
                      <a:pt x="400" y="337"/>
                    </a:lnTo>
                    <a:lnTo>
                      <a:pt x="400" y="313"/>
                    </a:lnTo>
                    <a:lnTo>
                      <a:pt x="33" y="313"/>
                    </a:lnTo>
                    <a:lnTo>
                      <a:pt x="33" y="337"/>
                    </a:lnTo>
                    <a:lnTo>
                      <a:pt x="33" y="337"/>
                    </a:lnTo>
                    <a:lnTo>
                      <a:pt x="33" y="337"/>
                    </a:lnTo>
                    <a:close/>
                    <a:moveTo>
                      <a:pt x="33" y="390"/>
                    </a:moveTo>
                    <a:lnTo>
                      <a:pt x="400" y="390"/>
                    </a:lnTo>
                    <a:lnTo>
                      <a:pt x="400" y="366"/>
                    </a:lnTo>
                    <a:lnTo>
                      <a:pt x="33" y="366"/>
                    </a:lnTo>
                    <a:lnTo>
                      <a:pt x="33" y="390"/>
                    </a:lnTo>
                    <a:lnTo>
                      <a:pt x="33" y="390"/>
                    </a:lnTo>
                    <a:lnTo>
                      <a:pt x="33" y="390"/>
                    </a:lnTo>
                    <a:close/>
                    <a:moveTo>
                      <a:pt x="33" y="443"/>
                    </a:moveTo>
                    <a:lnTo>
                      <a:pt x="400" y="443"/>
                    </a:lnTo>
                    <a:lnTo>
                      <a:pt x="400" y="419"/>
                    </a:lnTo>
                    <a:lnTo>
                      <a:pt x="33" y="419"/>
                    </a:lnTo>
                    <a:lnTo>
                      <a:pt x="33" y="443"/>
                    </a:lnTo>
                    <a:lnTo>
                      <a:pt x="33" y="443"/>
                    </a:lnTo>
                    <a:lnTo>
                      <a:pt x="33" y="443"/>
                    </a:lnTo>
                    <a:close/>
                    <a:moveTo>
                      <a:pt x="33" y="496"/>
                    </a:moveTo>
                    <a:lnTo>
                      <a:pt x="400" y="496"/>
                    </a:lnTo>
                    <a:lnTo>
                      <a:pt x="400" y="471"/>
                    </a:lnTo>
                    <a:lnTo>
                      <a:pt x="33" y="471"/>
                    </a:lnTo>
                    <a:lnTo>
                      <a:pt x="33" y="496"/>
                    </a:lnTo>
                    <a:lnTo>
                      <a:pt x="33" y="496"/>
                    </a:lnTo>
                    <a:lnTo>
                      <a:pt x="33" y="496"/>
                    </a:lnTo>
                    <a:close/>
                    <a:moveTo>
                      <a:pt x="33" y="548"/>
                    </a:moveTo>
                    <a:lnTo>
                      <a:pt x="400" y="548"/>
                    </a:lnTo>
                    <a:lnTo>
                      <a:pt x="400" y="524"/>
                    </a:lnTo>
                    <a:lnTo>
                      <a:pt x="33" y="524"/>
                    </a:lnTo>
                    <a:lnTo>
                      <a:pt x="33" y="548"/>
                    </a:lnTo>
                    <a:lnTo>
                      <a:pt x="33" y="548"/>
                    </a:lnTo>
                    <a:lnTo>
                      <a:pt x="33" y="548"/>
                    </a:lnTo>
                    <a:close/>
                    <a:moveTo>
                      <a:pt x="33" y="605"/>
                    </a:moveTo>
                    <a:lnTo>
                      <a:pt x="400" y="605"/>
                    </a:lnTo>
                    <a:lnTo>
                      <a:pt x="400" y="581"/>
                    </a:lnTo>
                    <a:lnTo>
                      <a:pt x="33" y="581"/>
                    </a:lnTo>
                    <a:lnTo>
                      <a:pt x="33" y="605"/>
                    </a:lnTo>
                    <a:lnTo>
                      <a:pt x="33" y="605"/>
                    </a:lnTo>
                    <a:lnTo>
                      <a:pt x="33" y="605"/>
                    </a:lnTo>
                    <a:close/>
                    <a:moveTo>
                      <a:pt x="33" y="658"/>
                    </a:moveTo>
                    <a:lnTo>
                      <a:pt x="400" y="658"/>
                    </a:lnTo>
                    <a:lnTo>
                      <a:pt x="400" y="634"/>
                    </a:lnTo>
                    <a:lnTo>
                      <a:pt x="33" y="634"/>
                    </a:lnTo>
                    <a:lnTo>
                      <a:pt x="33" y="658"/>
                    </a:lnTo>
                    <a:lnTo>
                      <a:pt x="33" y="658"/>
                    </a:lnTo>
                    <a:lnTo>
                      <a:pt x="33" y="658"/>
                    </a:lnTo>
                    <a:close/>
                    <a:moveTo>
                      <a:pt x="33" y="711"/>
                    </a:moveTo>
                    <a:lnTo>
                      <a:pt x="400" y="711"/>
                    </a:lnTo>
                    <a:lnTo>
                      <a:pt x="400" y="687"/>
                    </a:lnTo>
                    <a:lnTo>
                      <a:pt x="33" y="687"/>
                    </a:lnTo>
                    <a:lnTo>
                      <a:pt x="33" y="711"/>
                    </a:lnTo>
                    <a:lnTo>
                      <a:pt x="33" y="711"/>
                    </a:lnTo>
                    <a:lnTo>
                      <a:pt x="33" y="711"/>
                    </a:lnTo>
                    <a:close/>
                    <a:moveTo>
                      <a:pt x="33" y="765"/>
                    </a:moveTo>
                    <a:lnTo>
                      <a:pt x="400" y="765"/>
                    </a:lnTo>
                    <a:lnTo>
                      <a:pt x="400" y="739"/>
                    </a:lnTo>
                    <a:lnTo>
                      <a:pt x="33" y="739"/>
                    </a:lnTo>
                    <a:lnTo>
                      <a:pt x="33" y="765"/>
                    </a:lnTo>
                    <a:lnTo>
                      <a:pt x="33" y="765"/>
                    </a:lnTo>
                    <a:lnTo>
                      <a:pt x="33" y="765"/>
                    </a:lnTo>
                    <a:close/>
                  </a:path>
                </a:pathLst>
              </a:custGeom>
              <a:solidFill>
                <a:schemeClr val="bg1"/>
              </a:solidFill>
              <a:ln>
                <a:noFill/>
              </a:ln>
            </p:spPr>
            <p:txBody>
              <a:bodyPr vert="horz" wrap="square" lIns="0" tIns="0" rIns="0" bIns="0" numCol="1" anchor="ctr" anchorCtr="0" compatLnSpc="1">
                <a:prstTxWarp prst="textNoShape">
                  <a:avLst/>
                </a:prstTxWarp>
              </a:bodyPr>
              <a:lstStyle/>
              <a:p>
                <a:pPr defTabSz="895735"/>
                <a:endParaRPr lang="en-US" sz="654">
                  <a:solidFill>
                    <a:srgbClr val="000000"/>
                  </a:solidFill>
                  <a:latin typeface="Segoe"/>
                </a:endParaRPr>
              </a:p>
            </p:txBody>
          </p:sp>
          <p:sp>
            <p:nvSpPr>
              <p:cNvPr id="177" name="Freeform 176"/>
              <p:cNvSpPr>
                <a:spLocks noEditPoints="1"/>
              </p:cNvSpPr>
              <p:nvPr/>
            </p:nvSpPr>
            <p:spPr bwMode="auto">
              <a:xfrm>
                <a:off x="2913702" y="4379337"/>
                <a:ext cx="85074" cy="107154"/>
              </a:xfrm>
              <a:custGeom>
                <a:avLst/>
                <a:gdLst>
                  <a:gd name="T0" fmla="*/ 168 w 170"/>
                  <a:gd name="T1" fmla="*/ 174 h 565"/>
                  <a:gd name="T2" fmla="*/ 170 w 170"/>
                  <a:gd name="T3" fmla="*/ 168 h 565"/>
                  <a:gd name="T4" fmla="*/ 170 w 170"/>
                  <a:gd name="T5" fmla="*/ 33 h 565"/>
                  <a:gd name="T6" fmla="*/ 163 w 170"/>
                  <a:gd name="T7" fmla="*/ 20 h 565"/>
                  <a:gd name="T8" fmla="*/ 145 w 170"/>
                  <a:gd name="T9" fmla="*/ 9 h 565"/>
                  <a:gd name="T10" fmla="*/ 118 w 170"/>
                  <a:gd name="T11" fmla="*/ 2 h 565"/>
                  <a:gd name="T12" fmla="*/ 85 w 170"/>
                  <a:gd name="T13" fmla="*/ 0 h 565"/>
                  <a:gd name="T14" fmla="*/ 52 w 170"/>
                  <a:gd name="T15" fmla="*/ 2 h 565"/>
                  <a:gd name="T16" fmla="*/ 25 w 170"/>
                  <a:gd name="T17" fmla="*/ 9 h 565"/>
                  <a:gd name="T18" fmla="*/ 6 w 170"/>
                  <a:gd name="T19" fmla="*/ 20 h 565"/>
                  <a:gd name="T20" fmla="*/ 0 w 170"/>
                  <a:gd name="T21" fmla="*/ 33 h 565"/>
                  <a:gd name="T22" fmla="*/ 0 w 170"/>
                  <a:gd name="T23" fmla="*/ 168 h 565"/>
                  <a:gd name="T24" fmla="*/ 1 w 170"/>
                  <a:gd name="T25" fmla="*/ 174 h 565"/>
                  <a:gd name="T26" fmla="*/ 6 w 170"/>
                  <a:gd name="T27" fmla="*/ 181 h 565"/>
                  <a:gd name="T28" fmla="*/ 24 w 170"/>
                  <a:gd name="T29" fmla="*/ 191 h 565"/>
                  <a:gd name="T30" fmla="*/ 6 w 170"/>
                  <a:gd name="T31" fmla="*/ 202 h 565"/>
                  <a:gd name="T32" fmla="*/ 0 w 170"/>
                  <a:gd name="T33" fmla="*/ 215 h 565"/>
                  <a:gd name="T34" fmla="*/ 0 w 170"/>
                  <a:gd name="T35" fmla="*/ 350 h 565"/>
                  <a:gd name="T36" fmla="*/ 1 w 170"/>
                  <a:gd name="T37" fmla="*/ 356 h 565"/>
                  <a:gd name="T38" fmla="*/ 6 w 170"/>
                  <a:gd name="T39" fmla="*/ 363 h 565"/>
                  <a:gd name="T40" fmla="*/ 24 w 170"/>
                  <a:gd name="T41" fmla="*/ 373 h 565"/>
                  <a:gd name="T42" fmla="*/ 6 w 170"/>
                  <a:gd name="T43" fmla="*/ 384 h 565"/>
                  <a:gd name="T44" fmla="*/ 0 w 170"/>
                  <a:gd name="T45" fmla="*/ 397 h 565"/>
                  <a:gd name="T46" fmla="*/ 0 w 170"/>
                  <a:gd name="T47" fmla="*/ 531 h 565"/>
                  <a:gd name="T48" fmla="*/ 1 w 170"/>
                  <a:gd name="T49" fmla="*/ 538 h 565"/>
                  <a:gd name="T50" fmla="*/ 6 w 170"/>
                  <a:gd name="T51" fmla="*/ 544 h 565"/>
                  <a:gd name="T52" fmla="*/ 25 w 170"/>
                  <a:gd name="T53" fmla="*/ 555 h 565"/>
                  <a:gd name="T54" fmla="*/ 85 w 170"/>
                  <a:gd name="T55" fmla="*/ 565 h 565"/>
                  <a:gd name="T56" fmla="*/ 145 w 170"/>
                  <a:gd name="T57" fmla="*/ 555 h 565"/>
                  <a:gd name="T58" fmla="*/ 163 w 170"/>
                  <a:gd name="T59" fmla="*/ 544 h 565"/>
                  <a:gd name="T60" fmla="*/ 168 w 170"/>
                  <a:gd name="T61" fmla="*/ 538 h 565"/>
                  <a:gd name="T62" fmla="*/ 170 w 170"/>
                  <a:gd name="T63" fmla="*/ 531 h 565"/>
                  <a:gd name="T64" fmla="*/ 170 w 170"/>
                  <a:gd name="T65" fmla="*/ 397 h 565"/>
                  <a:gd name="T66" fmla="*/ 163 w 170"/>
                  <a:gd name="T67" fmla="*/ 384 h 565"/>
                  <a:gd name="T68" fmla="*/ 145 w 170"/>
                  <a:gd name="T69" fmla="*/ 373 h 565"/>
                  <a:gd name="T70" fmla="*/ 163 w 170"/>
                  <a:gd name="T71" fmla="*/ 363 h 565"/>
                  <a:gd name="T72" fmla="*/ 168 w 170"/>
                  <a:gd name="T73" fmla="*/ 356 h 565"/>
                  <a:gd name="T74" fmla="*/ 170 w 170"/>
                  <a:gd name="T75" fmla="*/ 350 h 565"/>
                  <a:gd name="T76" fmla="*/ 170 w 170"/>
                  <a:gd name="T77" fmla="*/ 215 h 565"/>
                  <a:gd name="T78" fmla="*/ 163 w 170"/>
                  <a:gd name="T79" fmla="*/ 202 h 565"/>
                  <a:gd name="T80" fmla="*/ 145 w 170"/>
                  <a:gd name="T81" fmla="*/ 191 h 565"/>
                  <a:gd name="T82" fmla="*/ 163 w 170"/>
                  <a:gd name="T83" fmla="*/ 181 h 565"/>
                  <a:gd name="T84" fmla="*/ 168 w 170"/>
                  <a:gd name="T85" fmla="*/ 174 h 565"/>
                  <a:gd name="T86" fmla="*/ 155 w 170"/>
                  <a:gd name="T87" fmla="*/ 394 h 565"/>
                  <a:gd name="T88" fmla="*/ 85 w 170"/>
                  <a:gd name="T89" fmla="*/ 414 h 565"/>
                  <a:gd name="T90" fmla="*/ 15 w 170"/>
                  <a:gd name="T91" fmla="*/ 394 h 565"/>
                  <a:gd name="T92" fmla="*/ 38 w 170"/>
                  <a:gd name="T93" fmla="*/ 378 h 565"/>
                  <a:gd name="T94" fmla="*/ 85 w 170"/>
                  <a:gd name="T95" fmla="*/ 383 h 565"/>
                  <a:gd name="T96" fmla="*/ 131 w 170"/>
                  <a:gd name="T97" fmla="*/ 378 h 565"/>
                  <a:gd name="T98" fmla="*/ 155 w 170"/>
                  <a:gd name="T99" fmla="*/ 394 h 565"/>
                  <a:gd name="T100" fmla="*/ 155 w 170"/>
                  <a:gd name="T101" fmla="*/ 212 h 565"/>
                  <a:gd name="T102" fmla="*/ 85 w 170"/>
                  <a:gd name="T103" fmla="*/ 232 h 565"/>
                  <a:gd name="T104" fmla="*/ 15 w 170"/>
                  <a:gd name="T105" fmla="*/ 212 h 565"/>
                  <a:gd name="T106" fmla="*/ 38 w 170"/>
                  <a:gd name="T107" fmla="*/ 196 h 565"/>
                  <a:gd name="T108" fmla="*/ 85 w 170"/>
                  <a:gd name="T109" fmla="*/ 201 h 565"/>
                  <a:gd name="T110" fmla="*/ 131 w 170"/>
                  <a:gd name="T111" fmla="*/ 196 h 565"/>
                  <a:gd name="T112" fmla="*/ 155 w 170"/>
                  <a:gd name="T113" fmla="*/ 212 h 565"/>
                  <a:gd name="T114" fmla="*/ 85 w 170"/>
                  <a:gd name="T115" fmla="*/ 50 h 565"/>
                  <a:gd name="T116" fmla="*/ 15 w 170"/>
                  <a:gd name="T117" fmla="*/ 30 h 565"/>
                  <a:gd name="T118" fmla="*/ 85 w 170"/>
                  <a:gd name="T119" fmla="*/ 8 h 565"/>
                  <a:gd name="T120" fmla="*/ 155 w 170"/>
                  <a:gd name="T121" fmla="*/ 30 h 565"/>
                  <a:gd name="T122" fmla="*/ 85 w 170"/>
                  <a:gd name="T123" fmla="*/ 50 h 5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0" h="565">
                    <a:moveTo>
                      <a:pt x="168" y="174"/>
                    </a:moveTo>
                    <a:cubicBezTo>
                      <a:pt x="170" y="172"/>
                      <a:pt x="170" y="170"/>
                      <a:pt x="170" y="168"/>
                    </a:cubicBezTo>
                    <a:cubicBezTo>
                      <a:pt x="170" y="33"/>
                      <a:pt x="170" y="33"/>
                      <a:pt x="170" y="33"/>
                    </a:cubicBezTo>
                    <a:cubicBezTo>
                      <a:pt x="170" y="29"/>
                      <a:pt x="168" y="24"/>
                      <a:pt x="163" y="20"/>
                    </a:cubicBezTo>
                    <a:cubicBezTo>
                      <a:pt x="159" y="16"/>
                      <a:pt x="153" y="13"/>
                      <a:pt x="145" y="9"/>
                    </a:cubicBezTo>
                    <a:cubicBezTo>
                      <a:pt x="137" y="6"/>
                      <a:pt x="128" y="4"/>
                      <a:pt x="118" y="2"/>
                    </a:cubicBezTo>
                    <a:cubicBezTo>
                      <a:pt x="108" y="1"/>
                      <a:pt x="97" y="0"/>
                      <a:pt x="85" y="0"/>
                    </a:cubicBezTo>
                    <a:cubicBezTo>
                      <a:pt x="73" y="0"/>
                      <a:pt x="62" y="1"/>
                      <a:pt x="52" y="2"/>
                    </a:cubicBezTo>
                    <a:cubicBezTo>
                      <a:pt x="41" y="4"/>
                      <a:pt x="32" y="6"/>
                      <a:pt x="25" y="9"/>
                    </a:cubicBezTo>
                    <a:cubicBezTo>
                      <a:pt x="17" y="13"/>
                      <a:pt x="11" y="16"/>
                      <a:pt x="6" y="20"/>
                    </a:cubicBezTo>
                    <a:cubicBezTo>
                      <a:pt x="2" y="24"/>
                      <a:pt x="0" y="29"/>
                      <a:pt x="0" y="33"/>
                    </a:cubicBezTo>
                    <a:cubicBezTo>
                      <a:pt x="0" y="168"/>
                      <a:pt x="0" y="168"/>
                      <a:pt x="0" y="168"/>
                    </a:cubicBezTo>
                    <a:cubicBezTo>
                      <a:pt x="0" y="170"/>
                      <a:pt x="0" y="172"/>
                      <a:pt x="1" y="174"/>
                    </a:cubicBezTo>
                    <a:cubicBezTo>
                      <a:pt x="2" y="177"/>
                      <a:pt x="4" y="179"/>
                      <a:pt x="6" y="181"/>
                    </a:cubicBezTo>
                    <a:cubicBezTo>
                      <a:pt x="11" y="185"/>
                      <a:pt x="17" y="188"/>
                      <a:pt x="24" y="191"/>
                    </a:cubicBezTo>
                    <a:cubicBezTo>
                      <a:pt x="17" y="194"/>
                      <a:pt x="11" y="198"/>
                      <a:pt x="6" y="202"/>
                    </a:cubicBezTo>
                    <a:cubicBezTo>
                      <a:pt x="2" y="206"/>
                      <a:pt x="0" y="210"/>
                      <a:pt x="0" y="215"/>
                    </a:cubicBezTo>
                    <a:cubicBezTo>
                      <a:pt x="0" y="350"/>
                      <a:pt x="0" y="350"/>
                      <a:pt x="0" y="350"/>
                    </a:cubicBezTo>
                    <a:cubicBezTo>
                      <a:pt x="0" y="352"/>
                      <a:pt x="0" y="354"/>
                      <a:pt x="1" y="356"/>
                    </a:cubicBezTo>
                    <a:cubicBezTo>
                      <a:pt x="2" y="358"/>
                      <a:pt x="4" y="361"/>
                      <a:pt x="6" y="363"/>
                    </a:cubicBezTo>
                    <a:cubicBezTo>
                      <a:pt x="11" y="367"/>
                      <a:pt x="17" y="370"/>
                      <a:pt x="24" y="373"/>
                    </a:cubicBezTo>
                    <a:cubicBezTo>
                      <a:pt x="17" y="376"/>
                      <a:pt x="11" y="380"/>
                      <a:pt x="6" y="384"/>
                    </a:cubicBezTo>
                    <a:cubicBezTo>
                      <a:pt x="2" y="388"/>
                      <a:pt x="0" y="392"/>
                      <a:pt x="0" y="397"/>
                    </a:cubicBezTo>
                    <a:cubicBezTo>
                      <a:pt x="0" y="531"/>
                      <a:pt x="0" y="531"/>
                      <a:pt x="0" y="531"/>
                    </a:cubicBezTo>
                    <a:cubicBezTo>
                      <a:pt x="0" y="534"/>
                      <a:pt x="0" y="536"/>
                      <a:pt x="1" y="538"/>
                    </a:cubicBezTo>
                    <a:cubicBezTo>
                      <a:pt x="2" y="540"/>
                      <a:pt x="4" y="542"/>
                      <a:pt x="6" y="544"/>
                    </a:cubicBezTo>
                    <a:cubicBezTo>
                      <a:pt x="11" y="548"/>
                      <a:pt x="17" y="552"/>
                      <a:pt x="25" y="555"/>
                    </a:cubicBezTo>
                    <a:cubicBezTo>
                      <a:pt x="40" y="561"/>
                      <a:pt x="61" y="565"/>
                      <a:pt x="85" y="565"/>
                    </a:cubicBezTo>
                    <a:cubicBezTo>
                      <a:pt x="108" y="565"/>
                      <a:pt x="130" y="561"/>
                      <a:pt x="145" y="555"/>
                    </a:cubicBezTo>
                    <a:cubicBezTo>
                      <a:pt x="153" y="552"/>
                      <a:pt x="159" y="548"/>
                      <a:pt x="163" y="544"/>
                    </a:cubicBezTo>
                    <a:cubicBezTo>
                      <a:pt x="166" y="542"/>
                      <a:pt x="167" y="540"/>
                      <a:pt x="168" y="538"/>
                    </a:cubicBezTo>
                    <a:cubicBezTo>
                      <a:pt x="170" y="536"/>
                      <a:pt x="170" y="534"/>
                      <a:pt x="170" y="531"/>
                    </a:cubicBezTo>
                    <a:cubicBezTo>
                      <a:pt x="170" y="397"/>
                      <a:pt x="170" y="397"/>
                      <a:pt x="170" y="397"/>
                    </a:cubicBezTo>
                    <a:cubicBezTo>
                      <a:pt x="170" y="392"/>
                      <a:pt x="168" y="388"/>
                      <a:pt x="163" y="384"/>
                    </a:cubicBezTo>
                    <a:cubicBezTo>
                      <a:pt x="159" y="380"/>
                      <a:pt x="153" y="376"/>
                      <a:pt x="145" y="373"/>
                    </a:cubicBezTo>
                    <a:cubicBezTo>
                      <a:pt x="153" y="370"/>
                      <a:pt x="159" y="367"/>
                      <a:pt x="163" y="363"/>
                    </a:cubicBezTo>
                    <a:cubicBezTo>
                      <a:pt x="166" y="361"/>
                      <a:pt x="167" y="358"/>
                      <a:pt x="168" y="356"/>
                    </a:cubicBezTo>
                    <a:cubicBezTo>
                      <a:pt x="170" y="354"/>
                      <a:pt x="170" y="352"/>
                      <a:pt x="170" y="350"/>
                    </a:cubicBezTo>
                    <a:cubicBezTo>
                      <a:pt x="170" y="215"/>
                      <a:pt x="170" y="215"/>
                      <a:pt x="170" y="215"/>
                    </a:cubicBezTo>
                    <a:cubicBezTo>
                      <a:pt x="170" y="210"/>
                      <a:pt x="168" y="206"/>
                      <a:pt x="163" y="202"/>
                    </a:cubicBezTo>
                    <a:cubicBezTo>
                      <a:pt x="159" y="198"/>
                      <a:pt x="153" y="194"/>
                      <a:pt x="145" y="191"/>
                    </a:cubicBezTo>
                    <a:cubicBezTo>
                      <a:pt x="153" y="188"/>
                      <a:pt x="159" y="185"/>
                      <a:pt x="163" y="181"/>
                    </a:cubicBezTo>
                    <a:cubicBezTo>
                      <a:pt x="166" y="179"/>
                      <a:pt x="167" y="177"/>
                      <a:pt x="168" y="174"/>
                    </a:cubicBezTo>
                    <a:close/>
                    <a:moveTo>
                      <a:pt x="155" y="394"/>
                    </a:moveTo>
                    <a:cubicBezTo>
                      <a:pt x="155" y="405"/>
                      <a:pt x="124" y="414"/>
                      <a:pt x="85" y="414"/>
                    </a:cubicBezTo>
                    <a:cubicBezTo>
                      <a:pt x="46" y="414"/>
                      <a:pt x="15" y="405"/>
                      <a:pt x="15" y="394"/>
                    </a:cubicBezTo>
                    <a:cubicBezTo>
                      <a:pt x="15" y="388"/>
                      <a:pt x="24" y="382"/>
                      <a:pt x="38" y="378"/>
                    </a:cubicBezTo>
                    <a:cubicBezTo>
                      <a:pt x="52" y="381"/>
                      <a:pt x="68" y="383"/>
                      <a:pt x="85" y="383"/>
                    </a:cubicBezTo>
                    <a:cubicBezTo>
                      <a:pt x="102" y="383"/>
                      <a:pt x="118" y="381"/>
                      <a:pt x="131" y="378"/>
                    </a:cubicBezTo>
                    <a:cubicBezTo>
                      <a:pt x="146" y="382"/>
                      <a:pt x="155" y="388"/>
                      <a:pt x="155" y="394"/>
                    </a:cubicBezTo>
                    <a:close/>
                    <a:moveTo>
                      <a:pt x="155" y="212"/>
                    </a:moveTo>
                    <a:cubicBezTo>
                      <a:pt x="155" y="223"/>
                      <a:pt x="124" y="232"/>
                      <a:pt x="85" y="232"/>
                    </a:cubicBezTo>
                    <a:cubicBezTo>
                      <a:pt x="46" y="232"/>
                      <a:pt x="15" y="223"/>
                      <a:pt x="15" y="212"/>
                    </a:cubicBezTo>
                    <a:cubicBezTo>
                      <a:pt x="15" y="206"/>
                      <a:pt x="24" y="200"/>
                      <a:pt x="38" y="196"/>
                    </a:cubicBezTo>
                    <a:cubicBezTo>
                      <a:pt x="52" y="199"/>
                      <a:pt x="68" y="201"/>
                      <a:pt x="85" y="201"/>
                    </a:cubicBezTo>
                    <a:cubicBezTo>
                      <a:pt x="102" y="201"/>
                      <a:pt x="118" y="199"/>
                      <a:pt x="131" y="196"/>
                    </a:cubicBezTo>
                    <a:cubicBezTo>
                      <a:pt x="146" y="200"/>
                      <a:pt x="155" y="206"/>
                      <a:pt x="155" y="212"/>
                    </a:cubicBezTo>
                    <a:close/>
                    <a:moveTo>
                      <a:pt x="85" y="50"/>
                    </a:moveTo>
                    <a:cubicBezTo>
                      <a:pt x="46" y="50"/>
                      <a:pt x="15" y="41"/>
                      <a:pt x="15" y="30"/>
                    </a:cubicBezTo>
                    <a:cubicBezTo>
                      <a:pt x="15" y="19"/>
                      <a:pt x="46" y="8"/>
                      <a:pt x="85" y="8"/>
                    </a:cubicBezTo>
                    <a:cubicBezTo>
                      <a:pt x="124" y="8"/>
                      <a:pt x="155" y="19"/>
                      <a:pt x="155" y="30"/>
                    </a:cubicBezTo>
                    <a:cubicBezTo>
                      <a:pt x="155" y="41"/>
                      <a:pt x="124" y="50"/>
                      <a:pt x="85" y="50"/>
                    </a:cubicBezTo>
                    <a:close/>
                  </a:path>
                </a:pathLst>
              </a:custGeom>
              <a:solidFill>
                <a:schemeClr val="bg1"/>
              </a:solidFill>
              <a:ln>
                <a:noFill/>
              </a:ln>
              <a:extLst/>
            </p:spPr>
            <p:txBody>
              <a:bodyPr vert="horz" wrap="square" lIns="93260" tIns="46630" rIns="93260" bIns="46630" numCol="1" anchor="t" anchorCtr="0" compatLnSpc="1">
                <a:prstTxWarp prst="textNoShape">
                  <a:avLst/>
                </a:prstTxWarp>
              </a:bodyPr>
              <a:lstStyle>
                <a:defPPr>
                  <a:defRPr lang="en-US"/>
                </a:defPPr>
                <a:lvl1pPr marL="0" algn="l" defTabSz="932674" rtl="0" eaLnBrk="1" latinLnBrk="0" hangingPunct="1">
                  <a:defRPr sz="1800" kern="1200">
                    <a:solidFill>
                      <a:schemeClr val="tx1"/>
                    </a:solidFill>
                    <a:latin typeface="+mn-lt"/>
                    <a:ea typeface="+mn-ea"/>
                    <a:cs typeface="+mn-cs"/>
                  </a:defRPr>
                </a:lvl1pPr>
                <a:lvl2pPr marL="466336" algn="l" defTabSz="932674" rtl="0" eaLnBrk="1" latinLnBrk="0" hangingPunct="1">
                  <a:defRPr sz="1800" kern="1200">
                    <a:solidFill>
                      <a:schemeClr val="tx1"/>
                    </a:solidFill>
                    <a:latin typeface="+mn-lt"/>
                    <a:ea typeface="+mn-ea"/>
                    <a:cs typeface="+mn-cs"/>
                  </a:defRPr>
                </a:lvl2pPr>
                <a:lvl3pPr marL="932674" algn="l" defTabSz="932674" rtl="0" eaLnBrk="1" latinLnBrk="0" hangingPunct="1">
                  <a:defRPr sz="1800" kern="1200">
                    <a:solidFill>
                      <a:schemeClr val="tx1"/>
                    </a:solidFill>
                    <a:latin typeface="+mn-lt"/>
                    <a:ea typeface="+mn-ea"/>
                    <a:cs typeface="+mn-cs"/>
                  </a:defRPr>
                </a:lvl3pPr>
                <a:lvl4pPr marL="1399010" algn="l" defTabSz="932674" rtl="0" eaLnBrk="1" latinLnBrk="0" hangingPunct="1">
                  <a:defRPr sz="1800" kern="1200">
                    <a:solidFill>
                      <a:schemeClr val="tx1"/>
                    </a:solidFill>
                    <a:latin typeface="+mn-lt"/>
                    <a:ea typeface="+mn-ea"/>
                    <a:cs typeface="+mn-cs"/>
                  </a:defRPr>
                </a:lvl4pPr>
                <a:lvl5pPr marL="1865347" algn="l" defTabSz="932674" rtl="0" eaLnBrk="1" latinLnBrk="0" hangingPunct="1">
                  <a:defRPr sz="1800" kern="1200">
                    <a:solidFill>
                      <a:schemeClr val="tx1"/>
                    </a:solidFill>
                    <a:latin typeface="+mn-lt"/>
                    <a:ea typeface="+mn-ea"/>
                    <a:cs typeface="+mn-cs"/>
                  </a:defRPr>
                </a:lvl5pPr>
                <a:lvl6pPr marL="2331685" algn="l" defTabSz="932674" rtl="0" eaLnBrk="1" latinLnBrk="0" hangingPunct="1">
                  <a:defRPr sz="1800" kern="1200">
                    <a:solidFill>
                      <a:schemeClr val="tx1"/>
                    </a:solidFill>
                    <a:latin typeface="+mn-lt"/>
                    <a:ea typeface="+mn-ea"/>
                    <a:cs typeface="+mn-cs"/>
                  </a:defRPr>
                </a:lvl6pPr>
                <a:lvl7pPr marL="2798021" algn="l" defTabSz="932674" rtl="0" eaLnBrk="1" latinLnBrk="0" hangingPunct="1">
                  <a:defRPr sz="1800" kern="1200">
                    <a:solidFill>
                      <a:schemeClr val="tx1"/>
                    </a:solidFill>
                    <a:latin typeface="+mn-lt"/>
                    <a:ea typeface="+mn-ea"/>
                    <a:cs typeface="+mn-cs"/>
                  </a:defRPr>
                </a:lvl7pPr>
                <a:lvl8pPr marL="3264358" algn="l" defTabSz="932674" rtl="0" eaLnBrk="1" latinLnBrk="0" hangingPunct="1">
                  <a:defRPr sz="1800" kern="1200">
                    <a:solidFill>
                      <a:schemeClr val="tx1"/>
                    </a:solidFill>
                    <a:latin typeface="+mn-lt"/>
                    <a:ea typeface="+mn-ea"/>
                    <a:cs typeface="+mn-cs"/>
                  </a:defRPr>
                </a:lvl8pPr>
                <a:lvl9pPr marL="3730695" algn="l" defTabSz="932674" rtl="0" eaLnBrk="1" latinLnBrk="0" hangingPunct="1">
                  <a:defRPr sz="1800" kern="1200">
                    <a:solidFill>
                      <a:schemeClr val="tx1"/>
                    </a:solidFill>
                    <a:latin typeface="+mn-lt"/>
                    <a:ea typeface="+mn-ea"/>
                    <a:cs typeface="+mn-cs"/>
                  </a:defRPr>
                </a:lvl9pPr>
              </a:lstStyle>
              <a:p>
                <a:endParaRPr lang="en-US" sz="1836"/>
              </a:p>
            </p:txBody>
          </p:sp>
          <p:sp>
            <p:nvSpPr>
              <p:cNvPr id="178" name="Rectangle 177"/>
              <p:cNvSpPr/>
              <p:nvPr/>
            </p:nvSpPr>
            <p:spPr bwMode="auto">
              <a:xfrm>
                <a:off x="2819895" y="4524410"/>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 FCI</a:t>
                </a:r>
              </a:p>
            </p:txBody>
          </p:sp>
          <p:sp>
            <p:nvSpPr>
              <p:cNvPr id="179" name="Rectangle 178"/>
              <p:cNvSpPr/>
              <p:nvPr/>
            </p:nvSpPr>
            <p:spPr bwMode="auto">
              <a:xfrm>
                <a:off x="3213298" y="4525067"/>
                <a:ext cx="278016" cy="49618"/>
              </a:xfrm>
              <a:prstGeom prst="rect">
                <a:avLst/>
              </a:prstGeom>
              <a:solidFill>
                <a:srgbClr val="0072C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800" dirty="0" smtClean="0">
                    <a:solidFill>
                      <a:schemeClr val="bg1"/>
                    </a:solidFill>
                    <a:ea typeface="Segoe UI" pitchFamily="34" charset="0"/>
                    <a:cs typeface="Segoe UI" pitchFamily="34" charset="0"/>
                  </a:rPr>
                  <a:t>AG</a:t>
                </a:r>
              </a:p>
            </p:txBody>
          </p:sp>
        </p:grpSp>
        <p:sp>
          <p:nvSpPr>
            <p:cNvPr id="124" name="Rectangle 123"/>
            <p:cNvSpPr/>
            <p:nvPr/>
          </p:nvSpPr>
          <p:spPr bwMode="auto">
            <a:xfrm>
              <a:off x="5076569" y="4801066"/>
              <a:ext cx="532593" cy="796108"/>
            </a:xfrm>
            <a:prstGeom prst="rect">
              <a:avLst/>
            </a:prstGeom>
            <a:solidFill>
              <a:srgbClr val="00206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125" name="Picture 124"/>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5190019" y="5163933"/>
              <a:ext cx="329741" cy="329741"/>
            </a:xfrm>
            <a:prstGeom prst="rect">
              <a:avLst/>
            </a:prstGeom>
          </p:spPr>
        </p:pic>
        <p:sp>
          <p:nvSpPr>
            <p:cNvPr id="126" name="TextBox 125"/>
            <p:cNvSpPr txBox="1"/>
            <p:nvPr/>
          </p:nvSpPr>
          <p:spPr>
            <a:xfrm>
              <a:off x="4755937" y="5063451"/>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sp>
          <p:nvSpPr>
            <p:cNvPr id="127" name="TextBox 126"/>
            <p:cNvSpPr txBox="1"/>
            <p:nvPr/>
          </p:nvSpPr>
          <p:spPr>
            <a:xfrm rot="5400000">
              <a:off x="5314455" y="4778470"/>
              <a:ext cx="452232" cy="83100"/>
            </a:xfrm>
            <a:prstGeom prst="rect">
              <a:avLst/>
            </a:prstGeom>
            <a:solidFill>
              <a:schemeClr val="tx1"/>
            </a:solidFill>
          </p:spPr>
          <p:txBody>
            <a:bodyPr wrap="square" lIns="91440" tIns="0" rIns="0" bIns="0" rtlCol="0">
              <a:spAutoFit/>
            </a:bodyPr>
            <a:lstStyle/>
            <a:p>
              <a:pPr>
                <a:lnSpc>
                  <a:spcPct val="90000"/>
                </a:lnSpc>
                <a:spcAft>
                  <a:spcPts val="600"/>
                </a:spcAft>
              </a:pPr>
              <a:r>
                <a:rPr lang="en-US" sz="600" dirty="0" smtClean="0">
                  <a:solidFill>
                    <a:schemeClr val="bg1"/>
                  </a:solidFill>
                </a:rPr>
                <a:t>Polybase</a:t>
              </a:r>
            </a:p>
          </p:txBody>
        </p:sp>
      </p:grpSp>
      <p:sp>
        <p:nvSpPr>
          <p:cNvPr id="2" name="Title 1"/>
          <p:cNvSpPr>
            <a:spLocks noGrp="1"/>
          </p:cNvSpPr>
          <p:nvPr>
            <p:ph type="title"/>
          </p:nvPr>
        </p:nvSpPr>
        <p:spPr/>
        <p:txBody>
          <a:bodyPr/>
          <a:lstStyle/>
          <a:p>
            <a:r>
              <a:rPr lang="en-US" dirty="0" smtClean="0"/>
              <a:t>Microsoft SQL Server</a:t>
            </a:r>
            <a:endParaRPr lang="en-US" dirty="0"/>
          </a:p>
        </p:txBody>
      </p:sp>
      <p:sp>
        <p:nvSpPr>
          <p:cNvPr id="58" name="TextBox 57"/>
          <p:cNvSpPr txBox="1"/>
          <p:nvPr/>
        </p:nvSpPr>
        <p:spPr>
          <a:xfrm>
            <a:off x="5989637" y="1058862"/>
            <a:ext cx="6165253" cy="517065"/>
          </a:xfrm>
          <a:prstGeom prst="rect">
            <a:avLst/>
          </a:prstGeom>
          <a:noFill/>
        </p:spPr>
        <p:txBody>
          <a:bodyPr wrap="square" lIns="182880" tIns="146304" rIns="182880" bIns="146304" rtlCol="0">
            <a:spAutoFit/>
          </a:bodyPr>
          <a:lstStyle/>
          <a:p>
            <a:pPr>
              <a:lnSpc>
                <a:spcPct val="90000"/>
              </a:lnSpc>
              <a:spcAft>
                <a:spcPts val="600"/>
              </a:spcAft>
            </a:pPr>
            <a:r>
              <a:rPr lang="en-US" sz="1600" b="1" dirty="0" smtClean="0">
                <a:gradFill>
                  <a:gsLst>
                    <a:gs pos="2917">
                      <a:schemeClr val="tx1"/>
                    </a:gs>
                    <a:gs pos="30000">
                      <a:schemeClr val="tx1"/>
                    </a:gs>
                  </a:gsLst>
                  <a:lin ang="5400000" scaled="0"/>
                </a:gradFill>
              </a:rPr>
              <a:t>BI AND ADVANCED ANALYTICS</a:t>
            </a:r>
          </a:p>
        </p:txBody>
      </p:sp>
      <p:sp>
        <p:nvSpPr>
          <p:cNvPr id="61" name="TextBox 60"/>
          <p:cNvSpPr txBox="1"/>
          <p:nvPr/>
        </p:nvSpPr>
        <p:spPr>
          <a:xfrm>
            <a:off x="5989637" y="1668462"/>
            <a:ext cx="5068759" cy="5169877"/>
          </a:xfrm>
          <a:prstGeom prst="rect">
            <a:avLst/>
          </a:prstGeom>
          <a:noFill/>
        </p:spPr>
        <p:txBody>
          <a:bodyPr wrap="square" lIns="182880" tIns="0" rIns="182880" bIns="146304" rtlCol="0">
            <a:spAutoFit/>
          </a:bodyPr>
          <a:lstStyle/>
          <a:p>
            <a:r>
              <a:rPr lang="en-US" sz="1050" b="1" dirty="0" smtClean="0">
                <a:gradFill>
                  <a:gsLst>
                    <a:gs pos="2917">
                      <a:schemeClr val="tx1"/>
                    </a:gs>
                    <a:gs pos="30000">
                      <a:schemeClr val="tx1"/>
                    </a:gs>
                  </a:gsLst>
                  <a:lin ang="5400000" scaled="0"/>
                </a:gradFill>
              </a:rPr>
              <a:t>Analysis Services</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Tabular (DAX), in-memory data model for high speed data processing</a:t>
            </a:r>
            <a:br>
              <a:rPr lang="en-US" sz="1050"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Flexible and scalable multi-dimensional model (MDX)</a:t>
            </a:r>
            <a:br>
              <a:rPr lang="en-US" sz="1050"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Data mining algorithms and querying (DMX), </a:t>
            </a:r>
            <a:r>
              <a:rPr lang="en-US" sz="1050" dirty="0" err="1" smtClean="0">
                <a:gradFill>
                  <a:gsLst>
                    <a:gs pos="2917">
                      <a:schemeClr val="tx1"/>
                    </a:gs>
                    <a:gs pos="30000">
                      <a:schemeClr val="tx1"/>
                    </a:gs>
                  </a:gsLst>
                  <a:lin ang="5400000" scaled="0"/>
                </a:gradFill>
              </a:rPr>
              <a:t>scorecarding</a:t>
            </a:r>
            <a:r>
              <a:rPr lang="en-US" sz="1050" dirty="0" smtClean="0">
                <a:gradFill>
                  <a:gsLst>
                    <a:gs pos="2917">
                      <a:schemeClr val="tx1"/>
                    </a:gs>
                    <a:gs pos="30000">
                      <a:schemeClr val="tx1"/>
                    </a:gs>
                  </a:gsLst>
                  <a:lin ang="5400000" scaled="0"/>
                </a:gradFill>
              </a:rPr>
              <a:t> (KPI)</a:t>
            </a:r>
            <a:endParaRPr lang="en-US" sz="1050" dirty="0">
              <a:gradFill>
                <a:gsLst>
                  <a:gs pos="2917">
                    <a:schemeClr val="tx1"/>
                  </a:gs>
                  <a:gs pos="30000">
                    <a:schemeClr val="tx1"/>
                  </a:gs>
                </a:gsLst>
                <a:lin ang="5400000" scaled="0"/>
              </a:gradFill>
            </a:endParaRPr>
          </a:p>
          <a:p>
            <a:pPr>
              <a:spcBef>
                <a:spcPts val="600"/>
              </a:spcBef>
            </a:pPr>
            <a:r>
              <a:rPr lang="en-US" sz="1050" b="1" dirty="0" smtClean="0">
                <a:gradFill>
                  <a:gsLst>
                    <a:gs pos="2917">
                      <a:schemeClr val="tx1"/>
                    </a:gs>
                    <a:gs pos="30000">
                      <a:schemeClr val="tx1"/>
                    </a:gs>
                  </a:gsLst>
                  <a:lin ang="5400000" scaled="0"/>
                </a:gradFill>
              </a:rPr>
              <a:t>Reporting Services</a:t>
            </a:r>
            <a:r>
              <a:rPr lang="en-US" sz="1050" b="1" dirty="0">
                <a:gradFill>
                  <a:gsLst>
                    <a:gs pos="2917">
                      <a:schemeClr val="tx1"/>
                    </a:gs>
                    <a:gs pos="30000">
                      <a:schemeClr val="tx1"/>
                    </a:gs>
                  </a:gsLst>
                  <a:lin ang="5400000" scaled="0"/>
                </a:gradFill>
              </a:rPr>
              <a:t/>
            </a:r>
            <a:br>
              <a:rPr lang="en-US" sz="1050" b="1" dirty="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Paginated, enterprise reporting with data-driven subscription mechanism, automatic report rendering with HTML 5-compliant browser support and automatic report delivery and notifications. Scheduled refresh and direct-query data sources. Native Report Manager and Portal or SharePoint Integrated. </a:t>
            </a:r>
            <a:endParaRPr lang="en-US" sz="1050" dirty="0">
              <a:solidFill>
                <a:srgbClr val="FF0000"/>
              </a:solidFill>
            </a:endParaRPr>
          </a:p>
          <a:p>
            <a:pPr>
              <a:spcBef>
                <a:spcPts val="600"/>
              </a:spcBef>
            </a:pPr>
            <a:r>
              <a:rPr lang="en-US" sz="1050" b="1" dirty="0" smtClean="0">
                <a:gradFill>
                  <a:gsLst>
                    <a:gs pos="2917">
                      <a:schemeClr val="tx1"/>
                    </a:gs>
                    <a:gs pos="30000">
                      <a:schemeClr val="tx1"/>
                    </a:gs>
                  </a:gsLst>
                  <a:lin ang="5400000" scaled="0"/>
                </a:gradFill>
              </a:rPr>
              <a:t>R Services</a:t>
            </a:r>
          </a:p>
          <a:p>
            <a:r>
              <a:rPr lang="en-US" sz="1050" dirty="0" smtClean="0">
                <a:gradFill>
                  <a:gsLst>
                    <a:gs pos="2917">
                      <a:schemeClr val="tx1"/>
                    </a:gs>
                    <a:gs pos="30000">
                      <a:schemeClr val="tx1"/>
                    </a:gs>
                  </a:gsLst>
                  <a:lin ang="5400000" scaled="0"/>
                </a:gradFill>
              </a:rPr>
              <a:t>Scalable, in-database analytics providing big data statistics, predictive modeling and machine learning capabilities based on Open Source R. Compatible with R Scripts, functions and CRAN packages while extending R to analyze data at enterprise scale </a:t>
            </a:r>
            <a:r>
              <a:rPr lang="en-US" sz="1050" dirty="0" smtClean="0"/>
              <a:t>through multithreading support</a:t>
            </a:r>
            <a:r>
              <a:rPr lang="en-US" sz="1050" dirty="0" smtClean="0">
                <a:gradFill>
                  <a:gsLst>
                    <a:gs pos="2917">
                      <a:schemeClr val="tx1"/>
                    </a:gs>
                    <a:gs pos="30000">
                      <a:schemeClr val="tx1"/>
                    </a:gs>
                  </a:gsLst>
                  <a:lin ang="5400000" scaled="0"/>
                </a:gradFill>
              </a:rPr>
              <a:t>, directly integrated within the database Engine.</a:t>
            </a:r>
          </a:p>
          <a:p>
            <a:pPr>
              <a:spcBef>
                <a:spcPts val="600"/>
              </a:spcBef>
            </a:pPr>
            <a:r>
              <a:rPr lang="en-US" sz="1050" b="1" dirty="0" smtClean="0">
                <a:gradFill>
                  <a:gsLst>
                    <a:gs pos="2917">
                      <a:schemeClr val="tx1"/>
                    </a:gs>
                    <a:gs pos="30000">
                      <a:schemeClr val="tx1"/>
                    </a:gs>
                  </a:gsLst>
                  <a:lin ang="5400000" scaled="0"/>
                </a:gradFill>
              </a:rPr>
              <a:t>R-Server</a:t>
            </a:r>
          </a:p>
          <a:p>
            <a:r>
              <a:rPr lang="en-US" sz="1050" dirty="0" smtClean="0"/>
              <a:t>Broadly deployable enterprise-class analytics platform based on R supporting multi-platform environment, in-Hadoop and in-Teradata predictive modeling. IDE for data scientist developers, secure and scalable R Deployment, consists of </a:t>
            </a:r>
            <a:r>
              <a:rPr lang="en-US" sz="1050" dirty="0" err="1" smtClean="0"/>
              <a:t>DeployR</a:t>
            </a:r>
            <a:r>
              <a:rPr lang="en-US" sz="1050" dirty="0" smtClean="0"/>
              <a:t>, </a:t>
            </a:r>
            <a:r>
              <a:rPr lang="en-US" sz="1050" dirty="0" err="1" smtClean="0"/>
              <a:t>DevelopR</a:t>
            </a:r>
            <a:r>
              <a:rPr lang="en-US" sz="1050" dirty="0" smtClean="0"/>
              <a:t>, </a:t>
            </a:r>
            <a:r>
              <a:rPr lang="en-US" sz="1050" dirty="0" err="1" smtClean="0"/>
              <a:t>ConnectR</a:t>
            </a:r>
            <a:r>
              <a:rPr lang="en-US" sz="1050" dirty="0" smtClean="0"/>
              <a:t>, </a:t>
            </a:r>
            <a:r>
              <a:rPr lang="en-US" sz="1050" dirty="0" err="1" smtClean="0"/>
              <a:t>ScaleR</a:t>
            </a:r>
            <a:r>
              <a:rPr lang="en-US" sz="1050" dirty="0" smtClean="0"/>
              <a:t> leveraging open source and licensed components.</a:t>
            </a:r>
            <a:endParaRPr lang="en-US" sz="1050" dirty="0" smtClean="0">
              <a:gradFill>
                <a:gsLst>
                  <a:gs pos="2917">
                    <a:schemeClr val="tx1"/>
                  </a:gs>
                  <a:gs pos="30000">
                    <a:schemeClr val="tx1"/>
                  </a:gs>
                </a:gsLst>
                <a:lin ang="5400000" scaled="0"/>
              </a:gradFill>
            </a:endParaRPr>
          </a:p>
          <a:p>
            <a:pPr>
              <a:spcBef>
                <a:spcPts val="600"/>
              </a:spcBef>
            </a:pPr>
            <a:r>
              <a:rPr lang="en-US" sz="1050" b="1" dirty="0" smtClean="0">
                <a:gradFill>
                  <a:gsLst>
                    <a:gs pos="2917">
                      <a:schemeClr val="tx1"/>
                    </a:gs>
                    <a:gs pos="30000">
                      <a:schemeClr val="tx1"/>
                    </a:gs>
                  </a:gsLst>
                  <a:lin ang="5400000" scaled="0"/>
                </a:gradFill>
              </a:rPr>
              <a:t>Data Warehousing</a:t>
            </a:r>
            <a:br>
              <a:rPr lang="en-US" sz="1050" b="1" dirty="0" smtClean="0">
                <a:gradFill>
                  <a:gsLst>
                    <a:gs pos="2917">
                      <a:schemeClr val="tx1"/>
                    </a:gs>
                    <a:gs pos="30000">
                      <a:schemeClr val="tx1"/>
                    </a:gs>
                  </a:gsLst>
                  <a:lin ang="5400000" scaled="0"/>
                </a:gradFill>
              </a:rPr>
            </a:br>
            <a:r>
              <a:rPr lang="en-US" sz="1050" dirty="0" smtClean="0">
                <a:gradFill>
                  <a:gsLst>
                    <a:gs pos="2917">
                      <a:schemeClr val="tx1"/>
                    </a:gs>
                    <a:gs pos="30000">
                      <a:schemeClr val="tx1"/>
                    </a:gs>
                  </a:gsLst>
                  <a:lin ang="5400000" scaled="0"/>
                </a:gradFill>
              </a:rPr>
              <a:t>Support for dimensional modeling, star schema, snow flake schema with querying of non-relational HDFS based data sources and MPP </a:t>
            </a:r>
            <a:r>
              <a:rPr lang="en-US" sz="1050" dirty="0" err="1" smtClean="0">
                <a:gradFill>
                  <a:gsLst>
                    <a:gs pos="2917">
                      <a:schemeClr val="tx1"/>
                    </a:gs>
                    <a:gs pos="30000">
                      <a:schemeClr val="tx1"/>
                    </a:gs>
                  </a:gsLst>
                  <a:lin ang="5400000" scaled="0"/>
                </a:gradFill>
              </a:rPr>
              <a:t>Scaleout</a:t>
            </a:r>
            <a:r>
              <a:rPr lang="en-US" sz="1050" dirty="0" smtClean="0">
                <a:gradFill>
                  <a:gsLst>
                    <a:gs pos="2917">
                      <a:schemeClr val="tx1"/>
                    </a:gs>
                    <a:gs pos="30000">
                      <a:schemeClr val="tx1"/>
                    </a:gs>
                  </a:gsLst>
                  <a:lin ang="5400000" scaled="0"/>
                </a:gradFill>
              </a:rPr>
              <a:t> through Advanced Analytics Platform System (APS) Appliance architecture with shared-nothing architecture supporting petabytes of data and Polybase integration.</a:t>
            </a:r>
          </a:p>
          <a:p>
            <a:pPr>
              <a:lnSpc>
                <a:spcPct val="90000"/>
              </a:lnSpc>
              <a:spcAft>
                <a:spcPts val="600"/>
              </a:spcAft>
            </a:pPr>
            <a:r>
              <a:rPr lang="en-US" sz="1050" b="1" dirty="0">
                <a:gradFill>
                  <a:gsLst>
                    <a:gs pos="2917">
                      <a:schemeClr val="tx1"/>
                    </a:gs>
                    <a:gs pos="30000">
                      <a:schemeClr val="tx1"/>
                    </a:gs>
                  </a:gsLst>
                  <a:lin ang="5400000" scaled="0"/>
                </a:gradFill>
              </a:rPr>
              <a:t/>
            </a:r>
            <a:br>
              <a:rPr lang="en-US" sz="1050" b="1" dirty="0">
                <a:gradFill>
                  <a:gsLst>
                    <a:gs pos="2917">
                      <a:schemeClr val="tx1"/>
                    </a:gs>
                    <a:gs pos="30000">
                      <a:schemeClr val="tx1"/>
                    </a:gs>
                  </a:gsLst>
                  <a:lin ang="5400000" scaled="0"/>
                </a:gradFill>
              </a:rPr>
            </a:br>
            <a:endParaRPr lang="en-US" sz="1050" dirty="0">
              <a:gradFill>
                <a:gsLst>
                  <a:gs pos="2917">
                    <a:schemeClr val="tx1"/>
                  </a:gs>
                  <a:gs pos="30000">
                    <a:schemeClr val="tx1"/>
                  </a:gs>
                </a:gsLst>
                <a:lin ang="5400000" scaled="0"/>
              </a:gradFill>
            </a:endParaRPr>
          </a:p>
          <a:p>
            <a:pPr>
              <a:lnSpc>
                <a:spcPct val="90000"/>
              </a:lnSpc>
              <a:spcAft>
                <a:spcPts val="600"/>
              </a:spcAft>
            </a:pPr>
            <a:endParaRPr lang="en-US" sz="1050" dirty="0" smtClean="0">
              <a:gradFill>
                <a:gsLst>
                  <a:gs pos="2917">
                    <a:schemeClr val="tx1"/>
                  </a:gs>
                  <a:gs pos="30000">
                    <a:schemeClr val="tx1"/>
                  </a:gs>
                </a:gsLst>
                <a:lin ang="5400000" scaled="0"/>
              </a:gradFill>
            </a:endParaRPr>
          </a:p>
        </p:txBody>
      </p:sp>
      <p:sp>
        <p:nvSpPr>
          <p:cNvPr id="59" name="L-Shape 58"/>
          <p:cNvSpPr/>
          <p:nvPr/>
        </p:nvSpPr>
        <p:spPr bwMode="auto">
          <a:xfrm rot="10800000">
            <a:off x="566096" y="1658194"/>
            <a:ext cx="3399267" cy="3353697"/>
          </a:xfrm>
          <a:prstGeom prst="corner">
            <a:avLst>
              <a:gd name="adj1" fmla="val 192673"/>
              <a:gd name="adj2" fmla="val 81249"/>
            </a:avLst>
          </a:prstGeom>
          <a:solidFill>
            <a:srgbClr val="00B0F0">
              <a:alpha val="68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544552508"/>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WHITE TEMPLATE">
  <a:themeElements>
    <a:clrScheme name="Custom 6">
      <a:dk1>
        <a:srgbClr val="505050"/>
      </a:dk1>
      <a:lt1>
        <a:srgbClr val="FFFFFF"/>
      </a:lt1>
      <a:dk2>
        <a:srgbClr val="107C10"/>
      </a:dk2>
      <a:lt2>
        <a:srgbClr val="D5F7F6"/>
      </a:lt2>
      <a:accent1>
        <a:srgbClr val="107C10"/>
      </a:accent1>
      <a:accent2>
        <a:srgbClr val="0377D6"/>
      </a:accent2>
      <a:accent3>
        <a:srgbClr val="00B294"/>
      </a:accent3>
      <a:accent4>
        <a:srgbClr val="A80000"/>
      </a:accent4>
      <a:accent5>
        <a:srgbClr val="D83B01"/>
      </a:accent5>
      <a:accent6>
        <a:srgbClr val="FEB900"/>
      </a:accent6>
      <a:hlink>
        <a:srgbClr val="107C10"/>
      </a:hlink>
      <a:folHlink>
        <a:srgbClr val="107C1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Consumer_GREEN_1.potx" id="{E6351070-060E-4EB7-8FC9-7F6CD9537A4B}" vid="{9FBE0A09-7139-47DB-B6B8-8BE9F30C10C8}"/>
    </a:ext>
  </a:extLst>
</a:theme>
</file>

<file path=ppt/theme/theme2.xml><?xml version="1.0" encoding="utf-8"?>
<a:theme xmlns:a="http://schemas.openxmlformats.org/drawingml/2006/main" name="STB Product Families 2015">
  <a:themeElements>
    <a:clrScheme name="SQL Server 2014 Decks">
      <a:dk1>
        <a:srgbClr val="494949"/>
      </a:dk1>
      <a:lt1>
        <a:srgbClr val="FFFFFF"/>
      </a:lt1>
      <a:dk2>
        <a:srgbClr val="BA141A"/>
      </a:dk2>
      <a:lt2>
        <a:srgbClr val="D2D2D2"/>
      </a:lt2>
      <a:accent1>
        <a:srgbClr val="0072C6"/>
      </a:accent1>
      <a:accent2>
        <a:srgbClr val="DC3C00"/>
      </a:accent2>
      <a:accent3>
        <a:srgbClr val="008B72"/>
      </a:accent3>
      <a:accent4>
        <a:srgbClr val="68217A"/>
      </a:accent4>
      <a:accent5>
        <a:srgbClr val="002050"/>
      </a:accent5>
      <a:accent6>
        <a:srgbClr val="00188F"/>
      </a:accent6>
      <a:hlink>
        <a:srgbClr val="505050"/>
      </a:hlink>
      <a:folHlink>
        <a:srgbClr val="505050"/>
      </a:folHlink>
    </a:clrScheme>
    <a:fontScheme name="STB-2013-SegoeUI">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ctr" defTabSz="932472" fontAlgn="base">
          <a:lnSpc>
            <a:spcPct val="90000"/>
          </a:lnSpc>
          <a:spcBef>
            <a:spcPct val="0"/>
          </a:spcBef>
          <a:spcAft>
            <a:spcPct val="0"/>
          </a:spcAft>
          <a:defRPr sz="12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Walking Deck" id="{54E23AB9-3DBE-4A47-A984-5CA2F86BBB31}" vid="{BD38CEB1-68A3-47F2-A62B-A143A6AC58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10.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11.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12.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13.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14.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15.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16.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17.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18.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20.xml"/></Relationships>
</file>

<file path=customXml/_rels/item21.xml.rels><?xml version="1.0" encoding="UTF-8" standalone="yes"?>
<Relationships xmlns="http://schemas.openxmlformats.org/package/2006/relationships"><Relationship Id="rId1" Type="http://schemas.openxmlformats.org/officeDocument/2006/relationships/customXmlProps" Target="itemProps21.xml"/></Relationships>
</file>

<file path=customXml/_rels/item22.xml.rels><?xml version="1.0" encoding="UTF-8" standalone="yes"?>
<Relationships xmlns="http://schemas.openxmlformats.org/package/2006/relationships"><Relationship Id="rId1" Type="http://schemas.openxmlformats.org/officeDocument/2006/relationships/customXmlProps" Target="itemProps22.xml"/></Relationships>
</file>

<file path=customXml/_rels/item23.xml.rels><?xml version="1.0" encoding="UTF-8" standalone="yes"?>
<Relationships xmlns="http://schemas.openxmlformats.org/package/2006/relationships"><Relationship Id="rId1" Type="http://schemas.openxmlformats.org/officeDocument/2006/relationships/customXmlProps" Target="itemProps23.xml"/></Relationships>
</file>

<file path=customXml/_rels/item24.xml.rels><?xml version="1.0" encoding="UTF-8" standalone="yes"?>
<Relationships xmlns="http://schemas.openxmlformats.org/package/2006/relationships"><Relationship Id="rId1" Type="http://schemas.openxmlformats.org/officeDocument/2006/relationships/customXmlProps" Target="itemProps24.xml"/></Relationships>
</file>

<file path=customXml/_rels/item25.xml.rels><?xml version="1.0" encoding="UTF-8" standalone="yes"?>
<Relationships xmlns="http://schemas.openxmlformats.org/package/2006/relationships"><Relationship Id="rId1" Type="http://schemas.openxmlformats.org/officeDocument/2006/relationships/customXmlProps" Target="itemProps25.xml"/></Relationships>
</file>

<file path=customXml/_rels/item26.xml.rels><?xml version="1.0" encoding="UTF-8" standalone="yes"?>
<Relationships xmlns="http://schemas.openxmlformats.org/package/2006/relationships"><Relationship Id="rId1" Type="http://schemas.openxmlformats.org/officeDocument/2006/relationships/customXmlProps" Target="itemProps26.xml"/></Relationships>
</file>

<file path=customXml/_rels/item27.xml.rels><?xml version="1.0" encoding="UTF-8" standalone="yes"?>
<Relationships xmlns="http://schemas.openxmlformats.org/package/2006/relationships"><Relationship Id="rId1" Type="http://schemas.openxmlformats.org/officeDocument/2006/relationships/customXmlProps" Target="itemProps27.xml"/></Relationships>
</file>

<file path=customXml/_rels/item28.xml.rels><?xml version="1.0" encoding="UTF-8" standalone="yes"?>
<Relationships xmlns="http://schemas.openxmlformats.org/package/2006/relationships"><Relationship Id="rId1" Type="http://schemas.openxmlformats.org/officeDocument/2006/relationships/customXmlProps" Target="itemProps28.xml"/></Relationships>
</file>

<file path=customXml/_rels/item29.xml.rels><?xml version="1.0" encoding="UTF-8" standalone="yes"?>
<Relationships xmlns="http://schemas.openxmlformats.org/package/2006/relationships"><Relationship Id="rId1" Type="http://schemas.openxmlformats.org/officeDocument/2006/relationships/customXmlProps" Target="itemProps29.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30.xml.rels><?xml version="1.0" encoding="UTF-8" standalone="yes"?>
<Relationships xmlns="http://schemas.openxmlformats.org/package/2006/relationships"><Relationship Id="rId1" Type="http://schemas.openxmlformats.org/officeDocument/2006/relationships/customXmlProps" Target="itemProps30.xml"/></Relationships>
</file>

<file path=customXml/_rels/item31.xml.rels><?xml version="1.0" encoding="UTF-8" standalone="yes"?>
<Relationships xmlns="http://schemas.openxmlformats.org/package/2006/relationships"><Relationship Id="rId1" Type="http://schemas.openxmlformats.org/officeDocument/2006/relationships/customXmlProps" Target="itemProps31.xml"/></Relationships>
</file>

<file path=customXml/_rels/item32.xml.rels><?xml version="1.0" encoding="UTF-8" standalone="yes"?>
<Relationships xmlns="http://schemas.openxmlformats.org/package/2006/relationships"><Relationship Id="rId1" Type="http://schemas.openxmlformats.org/officeDocument/2006/relationships/customXmlProps" Target="itemProps32.xml"/></Relationships>
</file>

<file path=customXml/_rels/item33.xml.rels><?xml version="1.0" encoding="UTF-8" standalone="yes"?>
<Relationships xmlns="http://schemas.openxmlformats.org/package/2006/relationships"><Relationship Id="rId1" Type="http://schemas.openxmlformats.org/officeDocument/2006/relationships/customXmlProps" Target="itemProps3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6.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7.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8.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9.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83cd2334-221a-48c3-9034-bfd1542dfe28">
      <UserInfo>
        <DisplayName>Gilad Turbahn</DisplayName>
        <AccountId>511</AccountId>
        <AccountType/>
      </UserInfo>
      <UserInfo>
        <DisplayName>Keith Boyd</DisplayName>
        <AccountId>993</AccountId>
        <AccountType/>
      </UserInfo>
      <UserInfo>
        <DisplayName>Christopher Harrison</DisplayName>
        <AccountId>1176</AccountId>
        <AccountType/>
      </UserInfo>
    </SharedWithUsers>
  </documentManagement>
</p:properties>
</file>

<file path=customXml/item10.xml><?xml version="1.0" encoding="utf-8"?>
<Control xmlns="http://schemas.microsoft.com/VisualStudio/2011/storyboarding/control">
  <Id Name="a2191c86-fc50-4add-948c-129f6b5a88d8" Revision="1" Stencil="7276b9ef-3953-4dce-a89b-ed85f20b8b93" StencilVersion="1.0"/>
</Control>
</file>

<file path=customXml/item11.xml><?xml version="1.0" encoding="utf-8"?>
<Control xmlns="http://schemas.microsoft.com/VisualStudio/2011/storyboarding/control">
  <Id Name="369f9055-6b6c-48b9-9320-5df2d46c430a" Revision="1" Stencil="7276b9ef-3953-4dce-a89b-ed85f20b8b93" StencilVersion="1.0"/>
</Control>
</file>

<file path=customXml/item12.xml><?xml version="1.0" encoding="utf-8"?>
<Control xmlns="http://schemas.microsoft.com/VisualStudio/2011/storyboarding/control">
  <Id Name="d69996e1-3d61-4686-9b63-f1b855c596ab" Revision="1" Stencil="7276b9ef-3953-4dce-a89b-ed85f20b8b93" StencilVersion="1.0"/>
</Control>
</file>

<file path=customXml/item13.xml><?xml version="1.0" encoding="utf-8"?>
<Control xmlns="http://schemas.microsoft.com/VisualStudio/2011/storyboarding/control">
  <Id Name="369f9055-6b6c-48b9-9320-5df2d46c430a" Revision="1" Stencil="7276b9ef-3953-4dce-a89b-ed85f20b8b93" StencilVersion="1.0"/>
</Control>
</file>

<file path=customXml/item14.xml><?xml version="1.0" encoding="utf-8"?>
<Control xmlns="http://schemas.microsoft.com/VisualStudio/2011/storyboarding/control">
  <Id Name="a53d73d2-368b-429e-b817-1324eec1382c" Revision="1" Stencil="7276b9ef-3953-4dce-a89b-ed85f20b8b93" StencilVersion="1.0"/>
</Control>
</file>

<file path=customXml/item15.xml><?xml version="1.0" encoding="utf-8"?>
<Control xmlns="http://schemas.microsoft.com/VisualStudio/2011/storyboarding/control">
  <Id Name="a2191c86-fc50-4add-948c-129f6b5a88d8" Revision="1" Stencil="7276b9ef-3953-4dce-a89b-ed85f20b8b93" StencilVersion="1.0"/>
</Control>
</file>

<file path=customXml/item16.xml><?xml version="1.0" encoding="utf-8"?>
<Control xmlns="http://schemas.microsoft.com/VisualStudio/2011/storyboarding/control">
  <Id Name="a53d73d2-368b-429e-b817-1324eec1382c" Revision="1" Stencil="7276b9ef-3953-4dce-a89b-ed85f20b8b93" StencilVersion="1.0"/>
</Control>
</file>

<file path=customXml/item17.xml><?xml version="1.0" encoding="utf-8"?>
<Control xmlns="http://schemas.microsoft.com/VisualStudio/2011/storyboarding/control">
  <Id Name="d69996e1-3d61-4686-9b63-f1b855c596ab" Revision="1" Stencil="7276b9ef-3953-4dce-a89b-ed85f20b8b93" StencilVersion="1.0"/>
</Control>
</file>

<file path=customXml/item18.xml><?xml version="1.0" encoding="utf-8"?>
<Control xmlns="http://schemas.microsoft.com/VisualStudio/2011/storyboarding/control">
  <Id Name="fb22c541-ded0-47fa-8877-83a4c2d16227" Revision="1" Stencil="7276b9ef-3953-4dce-a89b-ed85f20b8b93" StencilVersion="1.0"/>
</Control>
</file>

<file path=customXml/item19.xml><?xml version="1.0" encoding="utf-8"?>
<Control xmlns="http://schemas.microsoft.com/VisualStudio/2011/storyboarding/control">
  <Id Name="a2191c86-fc50-4add-948c-129f6b5a88d8" Revision="1" Stencil="7276b9ef-3953-4dce-a89b-ed85f20b8b93" StencilVersion="1.0"/>
</Control>
</file>

<file path=customXml/item2.xml><?xml version="1.0" encoding="utf-8"?>
<Control xmlns="http://schemas.microsoft.com/VisualStudio/2011/storyboarding/control">
  <Id Name="fb22c541-ded0-47fa-8877-83a4c2d16227" Revision="1" Stencil="7276b9ef-3953-4dce-a89b-ed85f20b8b93" StencilVersion="1.0"/>
</Control>
</file>

<file path=customXml/item20.xml><?xml version="1.0" encoding="utf-8"?>
<Control xmlns="http://schemas.microsoft.com/VisualStudio/2011/storyboarding/control">
  <Id Name="369f9055-6b6c-48b9-9320-5df2d46c430a" Revision="1" Stencil="7276b9ef-3953-4dce-a89b-ed85f20b8b93" StencilVersion="1.0"/>
</Control>
</file>

<file path=customXml/item21.xml><?xml version="1.0" encoding="utf-8"?>
<Control xmlns="http://schemas.microsoft.com/VisualStudio/2011/storyboarding/control">
  <Id Name="369f9055-6b6c-48b9-9320-5df2d46c430a" Revision="1" Stencil="7276b9ef-3953-4dce-a89b-ed85f20b8b93" StencilVersion="1.0"/>
</Control>
</file>

<file path=customXml/item22.xml><?xml version="1.0" encoding="utf-8"?>
<Control xmlns="http://schemas.microsoft.com/VisualStudio/2011/storyboarding/control">
  <Id Name="369f9055-6b6c-48b9-9320-5df2d46c430a" Revision="1" Stencil="7276b9ef-3953-4dce-a89b-ed85f20b8b93" StencilVersion="1.0"/>
</Control>
</file>

<file path=customXml/item23.xml><?xml version="1.0" encoding="utf-8"?>
<?mso-contentType ?>
<FormTemplates xmlns="http://schemas.microsoft.com/sharepoint/v3/contenttype/forms">
  <Display>DocumentLibraryForm</Display>
  <Edit>DocumentLibraryForm</Edit>
  <New>DocumentLibraryForm</New>
</FormTemplates>
</file>

<file path=customXml/item24.xml><?xml version="1.0" encoding="utf-8"?>
<Control xmlns="http://schemas.microsoft.com/VisualStudio/2011/storyboarding/control">
  <Id Name="d69996e1-3d61-4686-9b63-f1b855c596ab" Revision="1" Stencil="7276b9ef-3953-4dce-a89b-ed85f20b8b93" StencilVersion="1.0"/>
</Control>
</file>

<file path=customXml/item25.xml><?xml version="1.0" encoding="utf-8"?>
<Control xmlns="http://schemas.microsoft.com/VisualStudio/2011/storyboarding/control">
  <Id Name="a53d73d2-368b-429e-b817-1324eec1382c" Revision="1" Stencil="7276b9ef-3953-4dce-a89b-ed85f20b8b93" StencilVersion="1.0"/>
</Control>
</file>

<file path=customXml/item26.xml><?xml version="1.0" encoding="utf-8"?>
<Control xmlns="http://schemas.microsoft.com/VisualStudio/2011/storyboarding/control">
  <Id Name="fb22c541-ded0-47fa-8877-83a4c2d16227" Revision="1" Stencil="7276b9ef-3953-4dce-a89b-ed85f20b8b93" StencilVersion="1.0"/>
</Control>
</file>

<file path=customXml/item27.xml><?xml version="1.0" encoding="utf-8"?>
<Control xmlns="http://schemas.microsoft.com/VisualStudio/2011/storyboarding/control">
  <Id Name="a2191c86-fc50-4add-948c-129f6b5a88d8" Revision="1" Stencil="7276b9ef-3953-4dce-a89b-ed85f20b8b93" StencilVersion="1.0"/>
</Control>
</file>

<file path=customXml/item28.xml><?xml version="1.0" encoding="utf-8"?>
<Control xmlns="http://schemas.microsoft.com/VisualStudio/2011/storyboarding/control">
  <Id Name="a53d73d2-368b-429e-b817-1324eec1382c" Revision="1" Stencil="7276b9ef-3953-4dce-a89b-ed85f20b8b93" StencilVersion="1.0"/>
</Control>
</file>

<file path=customXml/item29.xml><?xml version="1.0" encoding="utf-8"?>
<Control xmlns="http://schemas.microsoft.com/VisualStudio/2011/storyboarding/control">
  <Id Name="d69996e1-3d61-4686-9b63-f1b855c596ab" Revision="1" Stencil="7276b9ef-3953-4dce-a89b-ed85f20b8b93" StencilVersion="1.0"/>
</Control>
</file>

<file path=customXml/item3.xml><?xml version="1.0" encoding="utf-8"?>
<Control xmlns="http://schemas.microsoft.com/VisualStudio/2011/storyboarding/control">
  <Id Name="369f9055-6b6c-48b9-9320-5df2d46c430a" Revision="1" Stencil="7276b9ef-3953-4dce-a89b-ed85f20b8b93" StencilVersion="1.0"/>
</Control>
</file>

<file path=customXml/item30.xml><?xml version="1.0" encoding="utf-8"?>
<Control xmlns="http://schemas.microsoft.com/VisualStudio/2011/storyboarding/control">
  <Id Name="a53d73d2-368b-429e-b817-1324eec1382c" Revision="1" Stencil="7276b9ef-3953-4dce-a89b-ed85f20b8b93" StencilVersion="1.0"/>
</Control>
</file>

<file path=customXml/item31.xml><?xml version="1.0" encoding="utf-8"?>
<Control xmlns="http://schemas.microsoft.com/VisualStudio/2011/storyboarding/control">
  <Id Name="d69996e1-3d61-4686-9b63-f1b855c596ab" Revision="1" Stencil="7276b9ef-3953-4dce-a89b-ed85f20b8b93" StencilVersion="1.0"/>
</Control>
</file>

<file path=customXml/item32.xml><?xml version="1.0" encoding="utf-8"?>
<Control xmlns="http://schemas.microsoft.com/VisualStudio/2011/storyboarding/control">
  <Id Name="fb22c541-ded0-47fa-8877-83a4c2d16227" Revision="1" Stencil="7276b9ef-3953-4dce-a89b-ed85f20b8b93" StencilVersion="1.0"/>
</Control>
</file>

<file path=customXml/item33.xml><?xml version="1.0" encoding="utf-8"?>
<ct:contentTypeSchema xmlns:ct="http://schemas.microsoft.com/office/2006/metadata/contentType" xmlns:ma="http://schemas.microsoft.com/office/2006/metadata/properties/metaAttributes" ct:_="" ma:_="" ma:contentTypeName="Document" ma:contentTypeID="0x010100674EDBEC711BD14FBA6FF5C10FEFEAC7" ma:contentTypeVersion="2" ma:contentTypeDescription="Create a new document." ma:contentTypeScope="" ma:versionID="2439c5e21841780d4f192983b535a097">
  <xsd:schema xmlns:xsd="http://www.w3.org/2001/XMLSchema" xmlns:xs="http://www.w3.org/2001/XMLSchema" xmlns:p="http://schemas.microsoft.com/office/2006/metadata/properties" xmlns:ns2="83cd2334-221a-48c3-9034-bfd1542dfe28" targetNamespace="http://schemas.microsoft.com/office/2006/metadata/properties" ma:root="true" ma:fieldsID="2bca9163d8d0b233c3086236a9289b04" ns2:_="">
    <xsd:import namespace="83cd2334-221a-48c3-9034-bfd1542dfe28"/>
    <xsd:element name="properties">
      <xsd:complexType>
        <xsd:sequence>
          <xsd:element name="documentManagement">
            <xsd:complexType>
              <xsd:all>
                <xsd:element ref="ns2:SharedWithUsers" minOccurs="0"/>
                <xsd:element ref="ns2: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3cd2334-221a-48c3-9034-bfd1542dfe28"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Control xmlns="http://schemas.microsoft.com/VisualStudio/2011/storyboarding/control">
  <Id Name="a2191c86-fc50-4add-948c-129f6b5a88d8" Revision="1" Stencil="7276b9ef-3953-4dce-a89b-ed85f20b8b93" StencilVersion="1.0"/>
</Control>
</file>

<file path=customXml/item5.xml><?xml version="1.0" encoding="utf-8"?>
<Control xmlns="http://schemas.microsoft.com/VisualStudio/2011/storyboarding/control">
  <Id Name="fb22c541-ded0-47fa-8877-83a4c2d16227" Revision="1" Stencil="7276b9ef-3953-4dce-a89b-ed85f20b8b93" StencilVersion="1.0"/>
</Control>
</file>

<file path=customXml/item6.xml><?xml version="1.0" encoding="utf-8"?>
<Control xmlns="http://schemas.microsoft.com/VisualStudio/2011/storyboarding/control">
  <Id Name="a2191c86-fc50-4add-948c-129f6b5a88d8" Revision="1" Stencil="7276b9ef-3953-4dce-a89b-ed85f20b8b93" StencilVersion="1.0"/>
</Control>
</file>

<file path=customXml/item7.xml><?xml version="1.0" encoding="utf-8"?>
<Control xmlns="http://schemas.microsoft.com/VisualStudio/2011/storyboarding/control">
  <Id Name="a53d73d2-368b-429e-b817-1324eec1382c" Revision="1" Stencil="7276b9ef-3953-4dce-a89b-ed85f20b8b93" StencilVersion="1.0"/>
</Control>
</file>

<file path=customXml/item8.xml><?xml version="1.0" encoding="utf-8"?>
<Control xmlns="http://schemas.microsoft.com/VisualStudio/2011/storyboarding/control">
  <Id Name="fb22c541-ded0-47fa-8877-83a4c2d16227" Revision="1" Stencil="7276b9ef-3953-4dce-a89b-ed85f20b8b93" StencilVersion="1.0"/>
</Control>
</file>

<file path=customXml/item9.xml><?xml version="1.0" encoding="utf-8"?>
<Control xmlns="http://schemas.microsoft.com/VisualStudio/2011/storyboarding/control">
  <Id Name="d69996e1-3d61-4686-9b63-f1b855c596ab" Revision="1" Stencil="7276b9ef-3953-4dce-a89b-ed85f20b8b93" StencilVersion="1.0"/>
</Control>
</file>

<file path=customXml/itemProps1.xml><?xml version="1.0" encoding="utf-8"?>
<ds:datastoreItem xmlns:ds="http://schemas.openxmlformats.org/officeDocument/2006/customXml" ds:itemID="{F990F116-B58F-4255-B05B-DA3808E0E5C6}">
  <ds:schemaRefs>
    <ds:schemaRef ds:uri="http://schemas.microsoft.com/office/infopath/2007/PartnerControls"/>
    <ds:schemaRef ds:uri="http://schemas.openxmlformats.org/package/2006/metadata/core-properties"/>
    <ds:schemaRef ds:uri="83cd2334-221a-48c3-9034-bfd1542dfe28"/>
    <ds:schemaRef ds:uri="http://purl.org/dc/dcmitype/"/>
    <ds:schemaRef ds:uri="http://purl.org/dc/elements/1.1/"/>
    <ds:schemaRef ds:uri="http://schemas.microsoft.com/office/2006/documentManagement/types"/>
    <ds:schemaRef ds:uri="http://schemas.microsoft.com/office/2006/metadata/properties"/>
    <ds:schemaRef ds:uri="http://www.w3.org/XML/1998/namespace"/>
    <ds:schemaRef ds:uri="http://purl.org/dc/terms/"/>
  </ds:schemaRefs>
</ds:datastoreItem>
</file>

<file path=customXml/itemProps10.xml><?xml version="1.0" encoding="utf-8"?>
<ds:datastoreItem xmlns:ds="http://schemas.openxmlformats.org/officeDocument/2006/customXml" ds:itemID="{3C954CC5-1CAC-4EC3-9791-8630483065B9}">
  <ds:schemaRefs>
    <ds:schemaRef ds:uri="http://schemas.microsoft.com/VisualStudio/2011/storyboarding/control"/>
  </ds:schemaRefs>
</ds:datastoreItem>
</file>

<file path=customXml/itemProps11.xml><?xml version="1.0" encoding="utf-8"?>
<ds:datastoreItem xmlns:ds="http://schemas.openxmlformats.org/officeDocument/2006/customXml" ds:itemID="{FE651ABA-5DC1-4ABD-A06E-055AE54B337B}">
  <ds:schemaRefs>
    <ds:schemaRef ds:uri="http://schemas.microsoft.com/VisualStudio/2011/storyboarding/control"/>
  </ds:schemaRefs>
</ds:datastoreItem>
</file>

<file path=customXml/itemProps12.xml><?xml version="1.0" encoding="utf-8"?>
<ds:datastoreItem xmlns:ds="http://schemas.openxmlformats.org/officeDocument/2006/customXml" ds:itemID="{67213E6F-7B96-4222-888B-63710B06D885}">
  <ds:schemaRefs>
    <ds:schemaRef ds:uri="http://schemas.microsoft.com/VisualStudio/2011/storyboarding/control"/>
  </ds:schemaRefs>
</ds:datastoreItem>
</file>

<file path=customXml/itemProps13.xml><?xml version="1.0" encoding="utf-8"?>
<ds:datastoreItem xmlns:ds="http://schemas.openxmlformats.org/officeDocument/2006/customXml" ds:itemID="{38217AA1-CC95-49A9-B284-2ED4D347D7CA}">
  <ds:schemaRefs>
    <ds:schemaRef ds:uri="http://schemas.microsoft.com/VisualStudio/2011/storyboarding/control"/>
  </ds:schemaRefs>
</ds:datastoreItem>
</file>

<file path=customXml/itemProps14.xml><?xml version="1.0" encoding="utf-8"?>
<ds:datastoreItem xmlns:ds="http://schemas.openxmlformats.org/officeDocument/2006/customXml" ds:itemID="{F68D8396-E21C-4AFF-8FDD-70D00673D0EE}">
  <ds:schemaRefs>
    <ds:schemaRef ds:uri="http://schemas.microsoft.com/VisualStudio/2011/storyboarding/control"/>
  </ds:schemaRefs>
</ds:datastoreItem>
</file>

<file path=customXml/itemProps15.xml><?xml version="1.0" encoding="utf-8"?>
<ds:datastoreItem xmlns:ds="http://schemas.openxmlformats.org/officeDocument/2006/customXml" ds:itemID="{0B54C583-7BAB-4080-8093-C5F84F5A225A}">
  <ds:schemaRefs>
    <ds:schemaRef ds:uri="http://schemas.microsoft.com/VisualStudio/2011/storyboarding/control"/>
  </ds:schemaRefs>
</ds:datastoreItem>
</file>

<file path=customXml/itemProps16.xml><?xml version="1.0" encoding="utf-8"?>
<ds:datastoreItem xmlns:ds="http://schemas.openxmlformats.org/officeDocument/2006/customXml" ds:itemID="{6FB9D450-4C47-4A44-8C0D-C78D8A54C46F}">
  <ds:schemaRefs>
    <ds:schemaRef ds:uri="http://schemas.microsoft.com/VisualStudio/2011/storyboarding/control"/>
  </ds:schemaRefs>
</ds:datastoreItem>
</file>

<file path=customXml/itemProps17.xml><?xml version="1.0" encoding="utf-8"?>
<ds:datastoreItem xmlns:ds="http://schemas.openxmlformats.org/officeDocument/2006/customXml" ds:itemID="{3DC6CABD-46E1-4C27-A0B3-616DC56F8E5C}">
  <ds:schemaRefs>
    <ds:schemaRef ds:uri="http://schemas.microsoft.com/VisualStudio/2011/storyboarding/control"/>
  </ds:schemaRefs>
</ds:datastoreItem>
</file>

<file path=customXml/itemProps18.xml><?xml version="1.0" encoding="utf-8"?>
<ds:datastoreItem xmlns:ds="http://schemas.openxmlformats.org/officeDocument/2006/customXml" ds:itemID="{4C1B3C27-4803-4D72-A3F8-6668A3F0A24B}">
  <ds:schemaRefs>
    <ds:schemaRef ds:uri="http://schemas.microsoft.com/VisualStudio/2011/storyboarding/control"/>
  </ds:schemaRefs>
</ds:datastoreItem>
</file>

<file path=customXml/itemProps19.xml><?xml version="1.0" encoding="utf-8"?>
<ds:datastoreItem xmlns:ds="http://schemas.openxmlformats.org/officeDocument/2006/customXml" ds:itemID="{4B16F4FE-7C26-4443-B426-81998D23ED87}">
  <ds:schemaRefs>
    <ds:schemaRef ds:uri="http://schemas.microsoft.com/VisualStudio/2011/storyboarding/control"/>
  </ds:schemaRefs>
</ds:datastoreItem>
</file>

<file path=customXml/itemProps2.xml><?xml version="1.0" encoding="utf-8"?>
<ds:datastoreItem xmlns:ds="http://schemas.openxmlformats.org/officeDocument/2006/customXml" ds:itemID="{376216F9-AF6B-4844-AE8C-B9F953F916AB}">
  <ds:schemaRefs>
    <ds:schemaRef ds:uri="http://schemas.microsoft.com/VisualStudio/2011/storyboarding/control"/>
  </ds:schemaRefs>
</ds:datastoreItem>
</file>

<file path=customXml/itemProps20.xml><?xml version="1.0" encoding="utf-8"?>
<ds:datastoreItem xmlns:ds="http://schemas.openxmlformats.org/officeDocument/2006/customXml" ds:itemID="{82DB428A-B8F8-483F-8276-095629A8ECDB}">
  <ds:schemaRefs>
    <ds:schemaRef ds:uri="http://schemas.microsoft.com/VisualStudio/2011/storyboarding/control"/>
  </ds:schemaRefs>
</ds:datastoreItem>
</file>

<file path=customXml/itemProps21.xml><?xml version="1.0" encoding="utf-8"?>
<ds:datastoreItem xmlns:ds="http://schemas.openxmlformats.org/officeDocument/2006/customXml" ds:itemID="{7959CC6A-F423-4783-B968-3BCC86A7394E}">
  <ds:schemaRefs>
    <ds:schemaRef ds:uri="http://schemas.microsoft.com/VisualStudio/2011/storyboarding/control"/>
  </ds:schemaRefs>
</ds:datastoreItem>
</file>

<file path=customXml/itemProps22.xml><?xml version="1.0" encoding="utf-8"?>
<ds:datastoreItem xmlns:ds="http://schemas.openxmlformats.org/officeDocument/2006/customXml" ds:itemID="{08C4EE12-DF69-4FFC-9E40-C7991F3490A6}">
  <ds:schemaRefs>
    <ds:schemaRef ds:uri="http://schemas.microsoft.com/VisualStudio/2011/storyboarding/control"/>
  </ds:schemaRefs>
</ds:datastoreItem>
</file>

<file path=customXml/itemProps23.xml><?xml version="1.0" encoding="utf-8"?>
<ds:datastoreItem xmlns:ds="http://schemas.openxmlformats.org/officeDocument/2006/customXml" ds:itemID="{758FDAC0-319D-4A54-8D8E-1D42CB1F8004}">
  <ds:schemaRefs>
    <ds:schemaRef ds:uri="http://schemas.microsoft.com/sharepoint/v3/contenttype/forms"/>
  </ds:schemaRefs>
</ds:datastoreItem>
</file>

<file path=customXml/itemProps24.xml><?xml version="1.0" encoding="utf-8"?>
<ds:datastoreItem xmlns:ds="http://schemas.openxmlformats.org/officeDocument/2006/customXml" ds:itemID="{0282FB20-2D4C-459D-8468-77D1D3C6925D}">
  <ds:schemaRefs>
    <ds:schemaRef ds:uri="http://schemas.microsoft.com/VisualStudio/2011/storyboarding/control"/>
  </ds:schemaRefs>
</ds:datastoreItem>
</file>

<file path=customXml/itemProps25.xml><?xml version="1.0" encoding="utf-8"?>
<ds:datastoreItem xmlns:ds="http://schemas.openxmlformats.org/officeDocument/2006/customXml" ds:itemID="{ED350DFE-2319-4AB0-BC96-1D36D125365A}">
  <ds:schemaRefs>
    <ds:schemaRef ds:uri="http://schemas.microsoft.com/VisualStudio/2011/storyboarding/control"/>
  </ds:schemaRefs>
</ds:datastoreItem>
</file>

<file path=customXml/itemProps26.xml><?xml version="1.0" encoding="utf-8"?>
<ds:datastoreItem xmlns:ds="http://schemas.openxmlformats.org/officeDocument/2006/customXml" ds:itemID="{D6FEE829-2115-45B4-8110-670FD454542B}">
  <ds:schemaRefs>
    <ds:schemaRef ds:uri="http://schemas.microsoft.com/VisualStudio/2011/storyboarding/control"/>
  </ds:schemaRefs>
</ds:datastoreItem>
</file>

<file path=customXml/itemProps27.xml><?xml version="1.0" encoding="utf-8"?>
<ds:datastoreItem xmlns:ds="http://schemas.openxmlformats.org/officeDocument/2006/customXml" ds:itemID="{D4B5F268-5930-44CD-BDF1-D0A04D4BBC1C}">
  <ds:schemaRefs>
    <ds:schemaRef ds:uri="http://schemas.microsoft.com/VisualStudio/2011/storyboarding/control"/>
  </ds:schemaRefs>
</ds:datastoreItem>
</file>

<file path=customXml/itemProps28.xml><?xml version="1.0" encoding="utf-8"?>
<ds:datastoreItem xmlns:ds="http://schemas.openxmlformats.org/officeDocument/2006/customXml" ds:itemID="{4E805D65-1532-4BB0-8F41-8013167C0009}">
  <ds:schemaRefs>
    <ds:schemaRef ds:uri="http://schemas.microsoft.com/VisualStudio/2011/storyboarding/control"/>
  </ds:schemaRefs>
</ds:datastoreItem>
</file>

<file path=customXml/itemProps29.xml><?xml version="1.0" encoding="utf-8"?>
<ds:datastoreItem xmlns:ds="http://schemas.openxmlformats.org/officeDocument/2006/customXml" ds:itemID="{366CA990-F93D-4100-9654-65D9E30F4E1C}">
  <ds:schemaRefs>
    <ds:schemaRef ds:uri="http://schemas.microsoft.com/VisualStudio/2011/storyboarding/control"/>
  </ds:schemaRefs>
</ds:datastoreItem>
</file>

<file path=customXml/itemProps3.xml><?xml version="1.0" encoding="utf-8"?>
<ds:datastoreItem xmlns:ds="http://schemas.openxmlformats.org/officeDocument/2006/customXml" ds:itemID="{42D603BF-B513-4201-A599-21BA0F4FFC40}">
  <ds:schemaRefs>
    <ds:schemaRef ds:uri="http://schemas.microsoft.com/VisualStudio/2011/storyboarding/control"/>
  </ds:schemaRefs>
</ds:datastoreItem>
</file>

<file path=customXml/itemProps30.xml><?xml version="1.0" encoding="utf-8"?>
<ds:datastoreItem xmlns:ds="http://schemas.openxmlformats.org/officeDocument/2006/customXml" ds:itemID="{21F6B647-976A-41D0-B760-9DF9DFC6AE3C}">
  <ds:schemaRefs>
    <ds:schemaRef ds:uri="http://schemas.microsoft.com/VisualStudio/2011/storyboarding/control"/>
  </ds:schemaRefs>
</ds:datastoreItem>
</file>

<file path=customXml/itemProps31.xml><?xml version="1.0" encoding="utf-8"?>
<ds:datastoreItem xmlns:ds="http://schemas.openxmlformats.org/officeDocument/2006/customXml" ds:itemID="{C0F92A87-A216-45A9-B9C0-0515663D35BF}">
  <ds:schemaRefs>
    <ds:schemaRef ds:uri="http://schemas.microsoft.com/VisualStudio/2011/storyboarding/control"/>
  </ds:schemaRefs>
</ds:datastoreItem>
</file>

<file path=customXml/itemProps32.xml><?xml version="1.0" encoding="utf-8"?>
<ds:datastoreItem xmlns:ds="http://schemas.openxmlformats.org/officeDocument/2006/customXml" ds:itemID="{4E8278DB-3CDD-48A7-992E-A7596AD335B9}">
  <ds:schemaRefs>
    <ds:schemaRef ds:uri="http://schemas.microsoft.com/VisualStudio/2011/storyboarding/control"/>
  </ds:schemaRefs>
</ds:datastoreItem>
</file>

<file path=customXml/itemProps33.xml><?xml version="1.0" encoding="utf-8"?>
<ds:datastoreItem xmlns:ds="http://schemas.openxmlformats.org/officeDocument/2006/customXml" ds:itemID="{11F98F69-7518-4AE2-AE7B-E037DC9DDC9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3cd2334-221a-48c3-9034-bfd1542dfe2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8257D6BC-B71E-4D95-81E4-A1D4A8174168}">
  <ds:schemaRefs>
    <ds:schemaRef ds:uri="http://schemas.microsoft.com/VisualStudio/2011/storyboarding/control"/>
  </ds:schemaRefs>
</ds:datastoreItem>
</file>

<file path=customXml/itemProps5.xml><?xml version="1.0" encoding="utf-8"?>
<ds:datastoreItem xmlns:ds="http://schemas.openxmlformats.org/officeDocument/2006/customXml" ds:itemID="{B5105A87-47B6-44F6-97FD-4619C0556604}">
  <ds:schemaRefs>
    <ds:schemaRef ds:uri="http://schemas.microsoft.com/VisualStudio/2011/storyboarding/control"/>
  </ds:schemaRefs>
</ds:datastoreItem>
</file>

<file path=customXml/itemProps6.xml><?xml version="1.0" encoding="utf-8"?>
<ds:datastoreItem xmlns:ds="http://schemas.openxmlformats.org/officeDocument/2006/customXml" ds:itemID="{8BD595CA-AC5E-43B9-B966-E468A16E8322}">
  <ds:schemaRefs>
    <ds:schemaRef ds:uri="http://schemas.microsoft.com/VisualStudio/2011/storyboarding/control"/>
  </ds:schemaRefs>
</ds:datastoreItem>
</file>

<file path=customXml/itemProps7.xml><?xml version="1.0" encoding="utf-8"?>
<ds:datastoreItem xmlns:ds="http://schemas.openxmlformats.org/officeDocument/2006/customXml" ds:itemID="{8893E80D-6D0C-4E0F-AA22-E5615BB87E5B}">
  <ds:schemaRefs>
    <ds:schemaRef ds:uri="http://schemas.microsoft.com/VisualStudio/2011/storyboarding/control"/>
  </ds:schemaRefs>
</ds:datastoreItem>
</file>

<file path=customXml/itemProps8.xml><?xml version="1.0" encoding="utf-8"?>
<ds:datastoreItem xmlns:ds="http://schemas.openxmlformats.org/officeDocument/2006/customXml" ds:itemID="{432851C6-BC05-4673-B853-6D08AB80CDC4}">
  <ds:schemaRefs>
    <ds:schemaRef ds:uri="http://schemas.microsoft.com/VisualStudio/2011/storyboarding/control"/>
  </ds:schemaRefs>
</ds:datastoreItem>
</file>

<file path=customXml/itemProps9.xml><?xml version="1.0" encoding="utf-8"?>
<ds:datastoreItem xmlns:ds="http://schemas.openxmlformats.org/officeDocument/2006/customXml" ds:itemID="{C63AC2F0-1DEB-4E91-A88A-7A014A172F4F}">
  <ds:schemaRefs>
    <ds:schemaRef ds:uri="http://schemas.microsoft.com/VisualStudio/2011/storyboarding/control"/>
  </ds:schemaRefs>
</ds:datastoreItem>
</file>

<file path=docProps/app.xml><?xml version="1.0" encoding="utf-8"?>
<Properties xmlns="http://schemas.openxmlformats.org/officeDocument/2006/extended-properties" xmlns:vt="http://schemas.openxmlformats.org/officeDocument/2006/docPropsVTypes">
  <Template>Brand_template_16-9_Consumer_GREEN_1</Template>
  <TotalTime>5632</TotalTime>
  <Words>1929</Words>
  <Application>Microsoft Office PowerPoint</Application>
  <PresentationFormat>Custom</PresentationFormat>
  <Paragraphs>588</Paragraphs>
  <Slides>22</Slides>
  <Notes>2</Notes>
  <HiddenSlides>1</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22</vt:i4>
      </vt:variant>
    </vt:vector>
  </HeadingPairs>
  <TitlesOfParts>
    <vt:vector size="37" baseType="lpstr">
      <vt:lpstr>Arial</vt:lpstr>
      <vt:lpstr>Calibri</vt:lpstr>
      <vt:lpstr>Consolas</vt:lpstr>
      <vt:lpstr>MS PGothic</vt:lpstr>
      <vt:lpstr>Segoe</vt:lpstr>
      <vt:lpstr>Segoe Pro</vt:lpstr>
      <vt:lpstr>Segoe Pro Light</vt:lpstr>
      <vt:lpstr>Segoe UI</vt:lpstr>
      <vt:lpstr>Segoe UI Light</vt:lpstr>
      <vt:lpstr>Segoe UI Semibold</vt:lpstr>
      <vt:lpstr>Segoe UI Semilight</vt:lpstr>
      <vt:lpstr>Wingdings</vt:lpstr>
      <vt:lpstr>Wingdings 3</vt:lpstr>
      <vt:lpstr>WHITE TEMPLATE</vt:lpstr>
      <vt:lpstr>STB Product Families 2015</vt:lpstr>
      <vt:lpstr>Design and Implement  Cloud Data Platform Solutions</vt:lpstr>
      <vt:lpstr>PowerPoint Presentation</vt:lpstr>
      <vt:lpstr>Agenda</vt:lpstr>
      <vt:lpstr>In this module</vt:lpstr>
      <vt:lpstr>PowerPoint Presentation</vt:lpstr>
      <vt:lpstr>PowerPoint Presentation</vt:lpstr>
      <vt:lpstr>Microsoft SQL Server</vt:lpstr>
      <vt:lpstr>Microsoft SQL Server</vt:lpstr>
      <vt:lpstr>Microsoft SQL Server</vt:lpstr>
      <vt:lpstr>Common tools</vt:lpstr>
      <vt:lpstr>Common tools</vt:lpstr>
      <vt:lpstr>Common tools</vt:lpstr>
      <vt:lpstr>Common tools</vt:lpstr>
      <vt:lpstr>Demo</vt:lpstr>
      <vt:lpstr>Cloud data offerings</vt:lpstr>
      <vt:lpstr>Cloud data offerings</vt:lpstr>
      <vt:lpstr>Cloud data offerings</vt:lpstr>
      <vt:lpstr>Data visualizations</vt:lpstr>
      <vt:lpstr>Data visualizations</vt:lpstr>
      <vt:lpstr>PowerPoint Presentation</vt:lpstr>
      <vt:lpstr>Demo</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goes here</dc:title>
  <dc:subject>&lt;Speech title here&gt;</dc:subject>
  <dc:creator>Dandy Weyn</dc:creator>
  <cp:keywords>Design and Implement Cloud Data Platform Solutions</cp:keywords>
  <dc:description>Template: Maryfj_x000d_
Formatting: _x000d_
Audience Type:</dc:description>
  <cp:lastModifiedBy>Trainer</cp:lastModifiedBy>
  <cp:revision>396</cp:revision>
  <dcterms:created xsi:type="dcterms:W3CDTF">2015-06-04T21:40:17Z</dcterms:created>
  <dcterms:modified xsi:type="dcterms:W3CDTF">2016-02-16T18:14:52Z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0x010100674EDBEC711BD14FBA6FF5C10FEFEAC7</vt:lpwstr>
  </property>
  <property fmtid="{D5CDD505-2E9C-101B-9397-08002B2CF9AE}" pid="3" name="Product">
    <vt:lpwstr/>
  </property>
  <property fmtid="{D5CDD505-2E9C-101B-9397-08002B2CF9AE}" pid="4" name="Event1">
    <vt:lpwstr>622;#Unassigned|2c8af875-f38a-40b8-a0a9-056aed3fc8c0</vt:lpwstr>
  </property>
  <property fmtid="{D5CDD505-2E9C-101B-9397-08002B2CF9AE}" pid="5" name="Audience">
    <vt:lpwstr/>
  </property>
  <property fmtid="{D5CDD505-2E9C-101B-9397-08002B2CF9AE}" pid="6" name="Event Venue">
    <vt:lpwstr/>
  </property>
  <property fmtid="{D5CDD505-2E9C-101B-9397-08002B2CF9AE}" pid="7" name="Track">
    <vt:lpwstr/>
  </property>
  <property fmtid="{D5CDD505-2E9C-101B-9397-08002B2CF9AE}" pid="8" name="Event Location">
    <vt:lpwstr/>
  </property>
  <property fmtid="{D5CDD505-2E9C-101B-9397-08002B2CF9AE}" pid="9" name="Campaign">
    <vt:lpwstr/>
  </property>
  <property fmtid="{D5CDD505-2E9C-101B-9397-08002B2CF9AE}" pid="10" name="IsMyDocuments">
    <vt:bool>true</vt:bool>
  </property>
</Properties>
</file>